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9" r:id="rId4"/>
    <p:sldId id="291" r:id="rId5"/>
    <p:sldId id="292" r:id="rId6"/>
    <p:sldId id="293" r:id="rId7"/>
    <p:sldId id="294" r:id="rId8"/>
    <p:sldId id="260" r:id="rId9"/>
    <p:sldId id="261" r:id="rId10"/>
    <p:sldId id="295" r:id="rId11"/>
    <p:sldId id="296" r:id="rId12"/>
    <p:sldId id="297" r:id="rId13"/>
    <p:sldId id="298" r:id="rId14"/>
    <p:sldId id="299" r:id="rId15"/>
    <p:sldId id="303" r:id="rId16"/>
    <p:sldId id="300" r:id="rId17"/>
    <p:sldId id="301" r:id="rId18"/>
    <p:sldId id="302" r:id="rId19"/>
    <p:sldId id="304"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FC9B0-A207-EA60-0FDC-0F8C60CE33C8}" v="41" dt="2024-05-07T07:24:55.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42" y="4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Xavier Olano Pozo" userId="S::77789805-x@epp.urv.cat::2cd9d919-53c6-48a7-95c7-e9332bf20bbd" providerId="AD" clId="Web-{C13FC9B0-A207-EA60-0FDC-0F8C60CE33C8}"/>
    <pc:docChg chg="modSld">
      <pc:chgData name="Jon Xavier Olano Pozo" userId="S::77789805-x@epp.urv.cat::2cd9d919-53c6-48a7-95c7-e9332bf20bbd" providerId="AD" clId="Web-{C13FC9B0-A207-EA60-0FDC-0F8C60CE33C8}" dt="2024-05-07T07:24:55.676" v="41"/>
      <pc:docMkLst>
        <pc:docMk/>
      </pc:docMkLst>
      <pc:sldChg chg="modSp">
        <pc:chgData name="Jon Xavier Olano Pozo" userId="S::77789805-x@epp.urv.cat::2cd9d919-53c6-48a7-95c7-e9332bf20bbd" providerId="AD" clId="Web-{C13FC9B0-A207-EA60-0FDC-0F8C60CE33C8}" dt="2024-05-07T07:19:56.698" v="29" actId="20577"/>
        <pc:sldMkLst>
          <pc:docMk/>
          <pc:sldMk cId="2409115261" sldId="256"/>
        </pc:sldMkLst>
        <pc:spChg chg="mod">
          <ac:chgData name="Jon Xavier Olano Pozo" userId="S::77789805-x@epp.urv.cat::2cd9d919-53c6-48a7-95c7-e9332bf20bbd" providerId="AD" clId="Web-{C13FC9B0-A207-EA60-0FDC-0F8C60CE33C8}" dt="2024-05-07T07:19:56.698" v="29" actId="20577"/>
          <ac:spMkLst>
            <pc:docMk/>
            <pc:sldMk cId="2409115261" sldId="256"/>
            <ac:spMk id="2" creationId="{FABEE447-CD43-C22C-592B-7864B532A6B1}"/>
          </ac:spMkLst>
        </pc:spChg>
      </pc:sldChg>
      <pc:sldChg chg="delAnim">
        <pc:chgData name="Jon Xavier Olano Pozo" userId="S::77789805-x@epp.urv.cat::2cd9d919-53c6-48a7-95c7-e9332bf20bbd" providerId="AD" clId="Web-{C13FC9B0-A207-EA60-0FDC-0F8C60CE33C8}" dt="2024-05-07T07:24:30.222" v="30"/>
        <pc:sldMkLst>
          <pc:docMk/>
          <pc:sldMk cId="2914429130" sldId="259"/>
        </pc:sldMkLst>
      </pc:sldChg>
      <pc:sldChg chg="addAnim delAnim">
        <pc:chgData name="Jon Xavier Olano Pozo" userId="S::77789805-x@epp.urv.cat::2cd9d919-53c6-48a7-95c7-e9332bf20bbd" providerId="AD" clId="Web-{C13FC9B0-A207-EA60-0FDC-0F8C60CE33C8}" dt="2024-05-07T07:24:55.676" v="41"/>
        <pc:sldMkLst>
          <pc:docMk/>
          <pc:sldMk cId="2704012951" sldId="2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4703C-1C42-4B6B-97A8-82D3B1AB04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213D48-79EE-4102-B770-FF9D3D2DEEEE}">
      <dgm:prSet/>
      <dgm:spPr/>
      <dgm:t>
        <a:bodyPr/>
        <a:lstStyle/>
        <a:p>
          <a:r>
            <a:rPr lang="en-US" dirty="0"/>
            <a:t>Climate services (CS) aim to provide different types of users with useful information on climate information and variability, the impacts of climate change and their related risks, opportunities and uncertainties.</a:t>
          </a:r>
        </a:p>
      </dgm:t>
    </dgm:pt>
    <dgm:pt modelId="{313F6581-4595-49E2-B563-29C0C66103B0}" type="parTrans" cxnId="{299EFC92-3D51-4AA6-BFC2-92B9D0024461}">
      <dgm:prSet/>
      <dgm:spPr/>
      <dgm:t>
        <a:bodyPr/>
        <a:lstStyle/>
        <a:p>
          <a:endParaRPr lang="en-US"/>
        </a:p>
      </dgm:t>
    </dgm:pt>
    <dgm:pt modelId="{D29A5B14-5A40-4E8D-AC5C-C352DEBD52D2}" type="sibTrans" cxnId="{299EFC92-3D51-4AA6-BFC2-92B9D0024461}">
      <dgm:prSet/>
      <dgm:spPr/>
      <dgm:t>
        <a:bodyPr/>
        <a:lstStyle/>
        <a:p>
          <a:endParaRPr lang="en-US"/>
        </a:p>
      </dgm:t>
    </dgm:pt>
    <dgm:pt modelId="{DF0DF7D9-CC8C-4D42-9E92-BC8A163E05C0}">
      <dgm:prSet/>
      <dgm:spPr/>
      <dgm:t>
        <a:bodyPr/>
        <a:lstStyle/>
        <a:p>
          <a:r>
            <a:rPr lang="en-US" dirty="0"/>
            <a:t>As a result of their importance, value, and benefits, CSs now exist at different scales, such as local, national, regional, and international, and in various sectors, including agriculture, health, forestry, fisheries, transport, energy, disaster risk reduction, water resource management, and tourism (Vaughan &amp; </a:t>
          </a:r>
          <a:r>
            <a:rPr lang="en-US" dirty="0" err="1"/>
            <a:t>Dessai</a:t>
          </a:r>
          <a:r>
            <a:rPr lang="en-US" dirty="0"/>
            <a:t>, 2014).</a:t>
          </a:r>
        </a:p>
      </dgm:t>
    </dgm:pt>
    <dgm:pt modelId="{3420E9A0-7656-4960-95B3-9A0EDD5DF25C}" type="parTrans" cxnId="{80D47B38-F6B8-4AD7-BF66-E5DFBD443C09}">
      <dgm:prSet/>
      <dgm:spPr/>
      <dgm:t>
        <a:bodyPr/>
        <a:lstStyle/>
        <a:p>
          <a:endParaRPr lang="en-US"/>
        </a:p>
      </dgm:t>
    </dgm:pt>
    <dgm:pt modelId="{59BC66A9-A519-47EE-917B-69BD9245EF7F}" type="sibTrans" cxnId="{80D47B38-F6B8-4AD7-BF66-E5DFBD443C09}">
      <dgm:prSet/>
      <dgm:spPr/>
      <dgm:t>
        <a:bodyPr/>
        <a:lstStyle/>
        <a:p>
          <a:endParaRPr lang="en-US"/>
        </a:p>
      </dgm:t>
    </dgm:pt>
    <dgm:pt modelId="{B84F7D36-B806-4628-ACA6-7667B250B250}">
      <dgm:prSet/>
      <dgm:spPr/>
      <dgm:t>
        <a:bodyPr/>
        <a:lstStyle/>
        <a:p>
          <a:r>
            <a:rPr lang="en-US" dirty="0"/>
            <a:t>The purpose of CS is to develop, translate and </a:t>
          </a:r>
          <a:r>
            <a:rPr lang="en-US" dirty="0" err="1"/>
            <a:t>personalise</a:t>
          </a:r>
          <a:r>
            <a:rPr lang="en-US" dirty="0"/>
            <a:t> climate information for the different needs of users taking into account all related stakeholders, such as academics, NGOs, decision-makers in companies and administrative bodies, policy makers at various levels and citizens (JPI Climate, 2016; </a:t>
          </a:r>
          <a:r>
            <a:rPr lang="en-US" dirty="0" err="1"/>
            <a:t>Lehoczky</a:t>
          </a:r>
          <a:r>
            <a:rPr lang="en-US" dirty="0"/>
            <a:t>, 2017).</a:t>
          </a:r>
        </a:p>
      </dgm:t>
    </dgm:pt>
    <dgm:pt modelId="{0F429D23-062D-4D53-9EF8-47BB1E29488D}" type="parTrans" cxnId="{E63CF93F-E9BC-421A-A271-F03847D36044}">
      <dgm:prSet/>
      <dgm:spPr/>
      <dgm:t>
        <a:bodyPr/>
        <a:lstStyle/>
        <a:p>
          <a:endParaRPr lang="en-US"/>
        </a:p>
      </dgm:t>
    </dgm:pt>
    <dgm:pt modelId="{B1F89171-F22E-4E43-9DB5-BC7FB1C77F3C}" type="sibTrans" cxnId="{E63CF93F-E9BC-421A-A271-F03847D36044}">
      <dgm:prSet/>
      <dgm:spPr/>
      <dgm:t>
        <a:bodyPr/>
        <a:lstStyle/>
        <a:p>
          <a:endParaRPr lang="en-US"/>
        </a:p>
      </dgm:t>
    </dgm:pt>
    <dgm:pt modelId="{F43A28F8-27A3-47E3-A030-A5EBA9003442}">
      <dgm:prSet/>
      <dgm:spPr/>
      <dgm:t>
        <a:bodyPr/>
        <a:lstStyle/>
        <a:p>
          <a:r>
            <a:rPr lang="en-US" b="1" dirty="0"/>
            <a:t>Collaboration between decision-makers, climate scientists, and specialized academics provides an opportunity to leverage the expertise of all parties to better serve problem-solving (Briley, et al., 2015; Golding, et al., 2017).</a:t>
          </a:r>
          <a:endParaRPr lang="en-US" dirty="0"/>
        </a:p>
      </dgm:t>
    </dgm:pt>
    <dgm:pt modelId="{D4ED3259-8E80-475F-A829-8A754726F9F2}" type="parTrans" cxnId="{5B7B59CC-D988-4E23-B9C3-17C0299AC241}">
      <dgm:prSet/>
      <dgm:spPr/>
      <dgm:t>
        <a:bodyPr/>
        <a:lstStyle/>
        <a:p>
          <a:endParaRPr lang="en-US"/>
        </a:p>
      </dgm:t>
    </dgm:pt>
    <dgm:pt modelId="{C39EF699-C697-4A14-9949-01A07FD74D9F}" type="sibTrans" cxnId="{5B7B59CC-D988-4E23-B9C3-17C0299AC241}">
      <dgm:prSet/>
      <dgm:spPr/>
      <dgm:t>
        <a:bodyPr/>
        <a:lstStyle/>
        <a:p>
          <a:endParaRPr lang="en-US"/>
        </a:p>
      </dgm:t>
    </dgm:pt>
    <dgm:pt modelId="{B5B0C8F3-A5E9-405B-804C-61F805762E70}">
      <dgm:prSet/>
      <dgm:spPr/>
      <dgm:t>
        <a:bodyPr/>
        <a:lstStyle/>
        <a:p>
          <a:r>
            <a:rPr lang="en-US" b="1" dirty="0"/>
            <a:t>Stakeholder engagement is the basis for a good implementation of CS: effective user participation and co-production of climate services.</a:t>
          </a:r>
          <a:endParaRPr lang="en-US" dirty="0"/>
        </a:p>
      </dgm:t>
    </dgm:pt>
    <dgm:pt modelId="{4DA232FB-BEFD-402B-B88B-5B45B33F316F}" type="parTrans" cxnId="{AEDC9BF8-3B37-4285-8344-22D5862B22F6}">
      <dgm:prSet/>
      <dgm:spPr/>
      <dgm:t>
        <a:bodyPr/>
        <a:lstStyle/>
        <a:p>
          <a:endParaRPr lang="en-US"/>
        </a:p>
      </dgm:t>
    </dgm:pt>
    <dgm:pt modelId="{5460C64E-9BA6-46C7-ACE0-E08B9DA68943}" type="sibTrans" cxnId="{AEDC9BF8-3B37-4285-8344-22D5862B22F6}">
      <dgm:prSet/>
      <dgm:spPr/>
      <dgm:t>
        <a:bodyPr/>
        <a:lstStyle/>
        <a:p>
          <a:endParaRPr lang="en-US"/>
        </a:p>
      </dgm:t>
    </dgm:pt>
    <dgm:pt modelId="{3A037EA2-E246-4248-8DB5-1CD1049E7831}" type="pres">
      <dgm:prSet presAssocID="{1384703C-1C42-4B6B-97A8-82D3B1AB0411}" presName="linear" presStyleCnt="0">
        <dgm:presLayoutVars>
          <dgm:animLvl val="lvl"/>
          <dgm:resizeHandles val="exact"/>
        </dgm:presLayoutVars>
      </dgm:prSet>
      <dgm:spPr/>
    </dgm:pt>
    <dgm:pt modelId="{D6910CEE-D857-4C0A-B3E4-B3224DF427B7}" type="pres">
      <dgm:prSet presAssocID="{56213D48-79EE-4102-B770-FF9D3D2DEEEE}" presName="parentText" presStyleLbl="node1" presStyleIdx="0" presStyleCnt="5">
        <dgm:presLayoutVars>
          <dgm:chMax val="0"/>
          <dgm:bulletEnabled val="1"/>
        </dgm:presLayoutVars>
      </dgm:prSet>
      <dgm:spPr/>
    </dgm:pt>
    <dgm:pt modelId="{FAE11B2C-7F16-4204-8A2F-E1CD8A75367E}" type="pres">
      <dgm:prSet presAssocID="{D29A5B14-5A40-4E8D-AC5C-C352DEBD52D2}" presName="spacer" presStyleCnt="0"/>
      <dgm:spPr/>
    </dgm:pt>
    <dgm:pt modelId="{D429FC2A-783A-42AF-BC56-796923817332}" type="pres">
      <dgm:prSet presAssocID="{DF0DF7D9-CC8C-4D42-9E92-BC8A163E05C0}" presName="parentText" presStyleLbl="node1" presStyleIdx="1" presStyleCnt="5">
        <dgm:presLayoutVars>
          <dgm:chMax val="0"/>
          <dgm:bulletEnabled val="1"/>
        </dgm:presLayoutVars>
      </dgm:prSet>
      <dgm:spPr/>
    </dgm:pt>
    <dgm:pt modelId="{BFB377EC-56D5-42AD-A5D9-B45307229266}" type="pres">
      <dgm:prSet presAssocID="{59BC66A9-A519-47EE-917B-69BD9245EF7F}" presName="spacer" presStyleCnt="0"/>
      <dgm:spPr/>
    </dgm:pt>
    <dgm:pt modelId="{9E9FF819-3D5F-4E1B-A53F-0CE1858DB78F}" type="pres">
      <dgm:prSet presAssocID="{B84F7D36-B806-4628-ACA6-7667B250B250}" presName="parentText" presStyleLbl="node1" presStyleIdx="2" presStyleCnt="5">
        <dgm:presLayoutVars>
          <dgm:chMax val="0"/>
          <dgm:bulletEnabled val="1"/>
        </dgm:presLayoutVars>
      </dgm:prSet>
      <dgm:spPr/>
    </dgm:pt>
    <dgm:pt modelId="{3BF12112-9F27-41E8-91AF-37CEB5A5774D}" type="pres">
      <dgm:prSet presAssocID="{B1F89171-F22E-4E43-9DB5-BC7FB1C77F3C}" presName="spacer" presStyleCnt="0"/>
      <dgm:spPr/>
    </dgm:pt>
    <dgm:pt modelId="{659F98F3-D918-4CA9-9EAD-47B29607118A}" type="pres">
      <dgm:prSet presAssocID="{F43A28F8-27A3-47E3-A030-A5EBA9003442}" presName="parentText" presStyleLbl="node1" presStyleIdx="3" presStyleCnt="5">
        <dgm:presLayoutVars>
          <dgm:chMax val="0"/>
          <dgm:bulletEnabled val="1"/>
        </dgm:presLayoutVars>
      </dgm:prSet>
      <dgm:spPr/>
    </dgm:pt>
    <dgm:pt modelId="{963B8A90-E94D-4BD1-96A8-6636282A176D}" type="pres">
      <dgm:prSet presAssocID="{C39EF699-C697-4A14-9949-01A07FD74D9F}" presName="spacer" presStyleCnt="0"/>
      <dgm:spPr/>
    </dgm:pt>
    <dgm:pt modelId="{CED6FA80-183F-4236-B018-46E3A1ECC876}" type="pres">
      <dgm:prSet presAssocID="{B5B0C8F3-A5E9-405B-804C-61F805762E70}" presName="parentText" presStyleLbl="node1" presStyleIdx="4" presStyleCnt="5">
        <dgm:presLayoutVars>
          <dgm:chMax val="0"/>
          <dgm:bulletEnabled val="1"/>
        </dgm:presLayoutVars>
      </dgm:prSet>
      <dgm:spPr/>
    </dgm:pt>
  </dgm:ptLst>
  <dgm:cxnLst>
    <dgm:cxn modelId="{E78DBE08-8DB5-4C74-9C94-BBD6D2A4F753}" type="presOf" srcId="{F43A28F8-27A3-47E3-A030-A5EBA9003442}" destId="{659F98F3-D918-4CA9-9EAD-47B29607118A}" srcOrd="0" destOrd="0" presId="urn:microsoft.com/office/officeart/2005/8/layout/vList2"/>
    <dgm:cxn modelId="{1C8BD91B-9513-473F-B673-34EC2C218303}" type="presOf" srcId="{B5B0C8F3-A5E9-405B-804C-61F805762E70}" destId="{CED6FA80-183F-4236-B018-46E3A1ECC876}" srcOrd="0" destOrd="0" presId="urn:microsoft.com/office/officeart/2005/8/layout/vList2"/>
    <dgm:cxn modelId="{80D47B38-F6B8-4AD7-BF66-E5DFBD443C09}" srcId="{1384703C-1C42-4B6B-97A8-82D3B1AB0411}" destId="{DF0DF7D9-CC8C-4D42-9E92-BC8A163E05C0}" srcOrd="1" destOrd="0" parTransId="{3420E9A0-7656-4960-95B3-9A0EDD5DF25C}" sibTransId="{59BC66A9-A519-47EE-917B-69BD9245EF7F}"/>
    <dgm:cxn modelId="{E63CF93F-E9BC-421A-A271-F03847D36044}" srcId="{1384703C-1C42-4B6B-97A8-82D3B1AB0411}" destId="{B84F7D36-B806-4628-ACA6-7667B250B250}" srcOrd="2" destOrd="0" parTransId="{0F429D23-062D-4D53-9EF8-47BB1E29488D}" sibTransId="{B1F89171-F22E-4E43-9DB5-BC7FB1C77F3C}"/>
    <dgm:cxn modelId="{3616F54C-8405-4CEF-89F8-8D13C8690FAE}" type="presOf" srcId="{B84F7D36-B806-4628-ACA6-7667B250B250}" destId="{9E9FF819-3D5F-4E1B-A53F-0CE1858DB78F}" srcOrd="0" destOrd="0" presId="urn:microsoft.com/office/officeart/2005/8/layout/vList2"/>
    <dgm:cxn modelId="{4EA10991-73CC-4D26-9B17-FC6C95A1AF39}" type="presOf" srcId="{56213D48-79EE-4102-B770-FF9D3D2DEEEE}" destId="{D6910CEE-D857-4C0A-B3E4-B3224DF427B7}" srcOrd="0" destOrd="0" presId="urn:microsoft.com/office/officeart/2005/8/layout/vList2"/>
    <dgm:cxn modelId="{299EFC92-3D51-4AA6-BFC2-92B9D0024461}" srcId="{1384703C-1C42-4B6B-97A8-82D3B1AB0411}" destId="{56213D48-79EE-4102-B770-FF9D3D2DEEEE}" srcOrd="0" destOrd="0" parTransId="{313F6581-4595-49E2-B563-29C0C66103B0}" sibTransId="{D29A5B14-5A40-4E8D-AC5C-C352DEBD52D2}"/>
    <dgm:cxn modelId="{DF27B69B-E492-4995-BA6F-C5D5D12C2033}" type="presOf" srcId="{DF0DF7D9-CC8C-4D42-9E92-BC8A163E05C0}" destId="{D429FC2A-783A-42AF-BC56-796923817332}" srcOrd="0" destOrd="0" presId="urn:microsoft.com/office/officeart/2005/8/layout/vList2"/>
    <dgm:cxn modelId="{4A4AF7A5-D67D-42F0-8120-8915D7C294B5}" type="presOf" srcId="{1384703C-1C42-4B6B-97A8-82D3B1AB0411}" destId="{3A037EA2-E246-4248-8DB5-1CD1049E7831}" srcOrd="0" destOrd="0" presId="urn:microsoft.com/office/officeart/2005/8/layout/vList2"/>
    <dgm:cxn modelId="{5B7B59CC-D988-4E23-B9C3-17C0299AC241}" srcId="{1384703C-1C42-4B6B-97A8-82D3B1AB0411}" destId="{F43A28F8-27A3-47E3-A030-A5EBA9003442}" srcOrd="3" destOrd="0" parTransId="{D4ED3259-8E80-475F-A829-8A754726F9F2}" sibTransId="{C39EF699-C697-4A14-9949-01A07FD74D9F}"/>
    <dgm:cxn modelId="{AEDC9BF8-3B37-4285-8344-22D5862B22F6}" srcId="{1384703C-1C42-4B6B-97A8-82D3B1AB0411}" destId="{B5B0C8F3-A5E9-405B-804C-61F805762E70}" srcOrd="4" destOrd="0" parTransId="{4DA232FB-BEFD-402B-B88B-5B45B33F316F}" sibTransId="{5460C64E-9BA6-46C7-ACE0-E08B9DA68943}"/>
    <dgm:cxn modelId="{C9155FE3-CD36-470A-8A3C-AD577A2EDB39}" type="presParOf" srcId="{3A037EA2-E246-4248-8DB5-1CD1049E7831}" destId="{D6910CEE-D857-4C0A-B3E4-B3224DF427B7}" srcOrd="0" destOrd="0" presId="urn:microsoft.com/office/officeart/2005/8/layout/vList2"/>
    <dgm:cxn modelId="{1B804703-BA73-4C4C-97F2-CD688BF52377}" type="presParOf" srcId="{3A037EA2-E246-4248-8DB5-1CD1049E7831}" destId="{FAE11B2C-7F16-4204-8A2F-E1CD8A75367E}" srcOrd="1" destOrd="0" presId="urn:microsoft.com/office/officeart/2005/8/layout/vList2"/>
    <dgm:cxn modelId="{F0CED5DA-351A-4440-A329-3211CBB21D31}" type="presParOf" srcId="{3A037EA2-E246-4248-8DB5-1CD1049E7831}" destId="{D429FC2A-783A-42AF-BC56-796923817332}" srcOrd="2" destOrd="0" presId="urn:microsoft.com/office/officeart/2005/8/layout/vList2"/>
    <dgm:cxn modelId="{65654073-9A7D-4B69-B43C-27B52E9EF7E7}" type="presParOf" srcId="{3A037EA2-E246-4248-8DB5-1CD1049E7831}" destId="{BFB377EC-56D5-42AD-A5D9-B45307229266}" srcOrd="3" destOrd="0" presId="urn:microsoft.com/office/officeart/2005/8/layout/vList2"/>
    <dgm:cxn modelId="{F641EDA9-D5A2-4495-84AC-D1B0923153B3}" type="presParOf" srcId="{3A037EA2-E246-4248-8DB5-1CD1049E7831}" destId="{9E9FF819-3D5F-4E1B-A53F-0CE1858DB78F}" srcOrd="4" destOrd="0" presId="urn:microsoft.com/office/officeart/2005/8/layout/vList2"/>
    <dgm:cxn modelId="{22C4DBBD-455F-4CCD-828D-8A5D29E2D9EF}" type="presParOf" srcId="{3A037EA2-E246-4248-8DB5-1CD1049E7831}" destId="{3BF12112-9F27-41E8-91AF-37CEB5A5774D}" srcOrd="5" destOrd="0" presId="urn:microsoft.com/office/officeart/2005/8/layout/vList2"/>
    <dgm:cxn modelId="{9C3D3BF8-4E71-4452-8D66-AF0E7D74706E}" type="presParOf" srcId="{3A037EA2-E246-4248-8DB5-1CD1049E7831}" destId="{659F98F3-D918-4CA9-9EAD-47B29607118A}" srcOrd="6" destOrd="0" presId="urn:microsoft.com/office/officeart/2005/8/layout/vList2"/>
    <dgm:cxn modelId="{9883A87F-4CB6-4C10-AED9-4E810B50E7D1}" type="presParOf" srcId="{3A037EA2-E246-4248-8DB5-1CD1049E7831}" destId="{963B8A90-E94D-4BD1-96A8-6636282A176D}" srcOrd="7" destOrd="0" presId="urn:microsoft.com/office/officeart/2005/8/layout/vList2"/>
    <dgm:cxn modelId="{3AADD5F1-A420-42AB-8BAF-BC8A2B04F1E8}" type="presParOf" srcId="{3A037EA2-E246-4248-8DB5-1CD1049E7831}" destId="{CED6FA80-183F-4236-B018-46E3A1ECC87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FBC12-FC4D-44EA-91B4-A83A97C339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A73DC9-7892-4374-9BD9-464D1286BC39}">
      <dgm:prSet/>
      <dgm:spPr/>
      <dgm:t>
        <a:bodyPr/>
        <a:lstStyle/>
        <a:p>
          <a:r>
            <a:rPr lang="en-US" dirty="0">
              <a:sym typeface="Wingdings" panose="05000000000000000000" pitchFamily="2" charset="2"/>
            </a:rPr>
            <a:t>Co-creation of climate services for tourism</a:t>
          </a:r>
          <a:endParaRPr lang="en-US" dirty="0"/>
        </a:p>
      </dgm:t>
    </dgm:pt>
    <dgm:pt modelId="{B87C7820-13B9-4BBE-B80F-FEC5DC6F9CC7}" type="parTrans" cxnId="{6CDDC472-9791-432D-9433-7805C77FF422}">
      <dgm:prSet/>
      <dgm:spPr/>
      <dgm:t>
        <a:bodyPr/>
        <a:lstStyle/>
        <a:p>
          <a:endParaRPr lang="en-US"/>
        </a:p>
      </dgm:t>
    </dgm:pt>
    <dgm:pt modelId="{F27BBA86-6B57-412F-B634-2DD30FB2B2EC}" type="sibTrans" cxnId="{6CDDC472-9791-432D-9433-7805C77FF422}">
      <dgm:prSet/>
      <dgm:spPr/>
      <dgm:t>
        <a:bodyPr/>
        <a:lstStyle/>
        <a:p>
          <a:endParaRPr lang="en-US"/>
        </a:p>
      </dgm:t>
    </dgm:pt>
    <dgm:pt modelId="{62475D48-A27C-4018-A70E-C4167915B688}">
      <dgm:prSet/>
      <dgm:spPr/>
      <dgm:t>
        <a:bodyPr/>
        <a:lstStyle/>
        <a:p>
          <a:r>
            <a:rPr lang="en-US" dirty="0">
              <a:sym typeface="Wingdings" panose="05000000000000000000" pitchFamily="2" charset="2"/>
            </a:rPr>
            <a:t>Origin of the climate services co-creation methodology</a:t>
          </a:r>
          <a:endParaRPr lang="en-US" dirty="0"/>
        </a:p>
      </dgm:t>
    </dgm:pt>
    <dgm:pt modelId="{9F8845DE-44DF-41A5-816E-4CC3A44FC708}" type="parTrans" cxnId="{A9FD6E65-47BA-48E2-80A2-9F7A99E3F0B6}">
      <dgm:prSet/>
      <dgm:spPr/>
      <dgm:t>
        <a:bodyPr/>
        <a:lstStyle/>
        <a:p>
          <a:endParaRPr lang="en-US"/>
        </a:p>
      </dgm:t>
    </dgm:pt>
    <dgm:pt modelId="{825B2D43-D2BD-4AFC-A53D-10D8001A608E}" type="sibTrans" cxnId="{A9FD6E65-47BA-48E2-80A2-9F7A99E3F0B6}">
      <dgm:prSet/>
      <dgm:spPr/>
      <dgm:t>
        <a:bodyPr/>
        <a:lstStyle/>
        <a:p>
          <a:endParaRPr lang="en-US"/>
        </a:p>
      </dgm:t>
    </dgm:pt>
    <dgm:pt modelId="{7AEA1F6F-46DF-4EE1-9FDB-CAADC981092D}">
      <dgm:prSet/>
      <dgm:spPr/>
      <dgm:t>
        <a:bodyPr/>
        <a:lstStyle/>
        <a:p>
          <a:r>
            <a:rPr lang="ca-ES" dirty="0" err="1"/>
            <a:t>Case</a:t>
          </a:r>
          <a:r>
            <a:rPr lang="ca-ES" dirty="0"/>
            <a:t> </a:t>
          </a:r>
          <a:r>
            <a:rPr lang="ca-ES" dirty="0" err="1"/>
            <a:t>Study</a:t>
          </a:r>
          <a:r>
            <a:rPr lang="ca-ES" dirty="0"/>
            <a:t>: </a:t>
          </a:r>
          <a:r>
            <a:rPr lang="ca-ES" dirty="0" err="1"/>
            <a:t>Different</a:t>
          </a:r>
          <a:r>
            <a:rPr lang="ca-ES" dirty="0"/>
            <a:t> </a:t>
          </a:r>
          <a:r>
            <a:rPr lang="ca-ES" dirty="0" err="1"/>
            <a:t>European</a:t>
          </a:r>
          <a:r>
            <a:rPr lang="ca-ES" dirty="0"/>
            <a:t> </a:t>
          </a:r>
          <a:r>
            <a:rPr lang="ca-ES" dirty="0" err="1"/>
            <a:t>Tourist</a:t>
          </a:r>
          <a:r>
            <a:rPr lang="ca-ES" dirty="0"/>
            <a:t> </a:t>
          </a:r>
          <a:r>
            <a:rPr lang="ca-ES" dirty="0" err="1"/>
            <a:t>Destinations</a:t>
          </a:r>
          <a:endParaRPr lang="en-US" dirty="0"/>
        </a:p>
      </dgm:t>
    </dgm:pt>
    <dgm:pt modelId="{42BA1BC5-A88E-4A52-8266-308B1541AFEB}" type="parTrans" cxnId="{424F1FE1-302D-46D5-BE02-09B0769E3F79}">
      <dgm:prSet/>
      <dgm:spPr/>
      <dgm:t>
        <a:bodyPr/>
        <a:lstStyle/>
        <a:p>
          <a:endParaRPr lang="en-US"/>
        </a:p>
      </dgm:t>
    </dgm:pt>
    <dgm:pt modelId="{00FB954D-7460-4C11-BE71-C9392236BEBE}" type="sibTrans" cxnId="{424F1FE1-302D-46D5-BE02-09B0769E3F79}">
      <dgm:prSet/>
      <dgm:spPr/>
      <dgm:t>
        <a:bodyPr/>
        <a:lstStyle/>
        <a:p>
          <a:endParaRPr lang="en-US"/>
        </a:p>
      </dgm:t>
    </dgm:pt>
    <dgm:pt modelId="{6804E2E8-6DB4-41B4-9A34-FDC17315F5D7}">
      <dgm:prSet/>
      <dgm:spPr/>
      <dgm:t>
        <a:bodyPr/>
        <a:lstStyle/>
        <a:p>
          <a:r>
            <a:rPr lang="en-US" dirty="0">
              <a:sym typeface="Wingdings" panose="05000000000000000000" pitchFamily="2" charset="2"/>
            </a:rPr>
            <a:t>Creation of indicators for different types of tourism</a:t>
          </a:r>
          <a:endParaRPr lang="en-US" dirty="0"/>
        </a:p>
      </dgm:t>
    </dgm:pt>
    <dgm:pt modelId="{C9D91E1A-69E8-4CC9-BDB4-EC23A96B3F3C}" type="parTrans" cxnId="{F3EA3C3A-82ED-465F-8FB5-6E7FC27812D6}">
      <dgm:prSet/>
      <dgm:spPr/>
      <dgm:t>
        <a:bodyPr/>
        <a:lstStyle/>
        <a:p>
          <a:endParaRPr lang="en-US"/>
        </a:p>
      </dgm:t>
    </dgm:pt>
    <dgm:pt modelId="{EBE7A797-817B-41C9-B327-A90C523584D5}" type="sibTrans" cxnId="{F3EA3C3A-82ED-465F-8FB5-6E7FC27812D6}">
      <dgm:prSet/>
      <dgm:spPr/>
      <dgm:t>
        <a:bodyPr/>
        <a:lstStyle/>
        <a:p>
          <a:endParaRPr lang="en-US"/>
        </a:p>
      </dgm:t>
    </dgm:pt>
    <dgm:pt modelId="{FBC6A325-08DA-41DC-9C0C-D6D86AD1AA90}">
      <dgm:prSet/>
      <dgm:spPr/>
      <dgm:t>
        <a:bodyPr/>
        <a:lstStyle/>
        <a:p>
          <a:r>
            <a:rPr lang="es-ES" dirty="0">
              <a:sym typeface="Wingdings" panose="05000000000000000000" pitchFamily="2" charset="2"/>
            </a:rPr>
            <a:t>Project </a:t>
          </a:r>
          <a:r>
            <a:rPr lang="es-ES" dirty="0" err="1">
              <a:sym typeface="Wingdings" panose="05000000000000000000" pitchFamily="2" charset="2"/>
            </a:rPr>
            <a:t>website</a:t>
          </a:r>
          <a:r>
            <a:rPr lang="es-ES" dirty="0">
              <a:sym typeface="Wingdings" panose="05000000000000000000" pitchFamily="2" charset="2"/>
            </a:rPr>
            <a:t>: http://www.indecis.eu/</a:t>
          </a:r>
          <a:endParaRPr lang="en-US" dirty="0"/>
        </a:p>
      </dgm:t>
    </dgm:pt>
    <dgm:pt modelId="{435F2E1B-D9FD-441B-8E39-7FE998E832A0}" type="parTrans" cxnId="{CC60E073-565C-4E92-A4A3-0854386D7FF2}">
      <dgm:prSet/>
      <dgm:spPr/>
      <dgm:t>
        <a:bodyPr/>
        <a:lstStyle/>
        <a:p>
          <a:endParaRPr lang="en-US"/>
        </a:p>
      </dgm:t>
    </dgm:pt>
    <dgm:pt modelId="{928E2189-E2D1-4F5A-B4C5-63D4FCE0B177}" type="sibTrans" cxnId="{CC60E073-565C-4E92-A4A3-0854386D7FF2}">
      <dgm:prSet/>
      <dgm:spPr/>
      <dgm:t>
        <a:bodyPr/>
        <a:lstStyle/>
        <a:p>
          <a:endParaRPr lang="en-US"/>
        </a:p>
      </dgm:t>
    </dgm:pt>
    <dgm:pt modelId="{674961E3-88DB-4E28-AB0F-20816FBDD9B0}">
      <dgm:prSet/>
      <dgm:spPr/>
      <dgm:t>
        <a:bodyPr/>
        <a:lstStyle/>
        <a:p>
          <a:r>
            <a:rPr lang="en-US" dirty="0">
              <a:sym typeface="Wingdings" panose="05000000000000000000" pitchFamily="2" charset="2"/>
            </a:rPr>
            <a:t>Co-creation methodology and preliminary results of the workshops: http://www.indecis.eu/docs/Deliverables/Deliverable_7.2.pdf</a:t>
          </a:r>
          <a:endParaRPr lang="en-US" dirty="0"/>
        </a:p>
      </dgm:t>
    </dgm:pt>
    <dgm:pt modelId="{8632110C-8163-441B-A1C7-D8017BE61543}" type="parTrans" cxnId="{9CE04827-3D91-429C-8F61-383522A8469C}">
      <dgm:prSet/>
      <dgm:spPr/>
      <dgm:t>
        <a:bodyPr/>
        <a:lstStyle/>
        <a:p>
          <a:endParaRPr lang="en-US"/>
        </a:p>
      </dgm:t>
    </dgm:pt>
    <dgm:pt modelId="{FA9E6C14-E1DE-4EDE-A17C-FA55864C978B}" type="sibTrans" cxnId="{9CE04827-3D91-429C-8F61-383522A8469C}">
      <dgm:prSet/>
      <dgm:spPr/>
      <dgm:t>
        <a:bodyPr/>
        <a:lstStyle/>
        <a:p>
          <a:endParaRPr lang="en-US"/>
        </a:p>
      </dgm:t>
    </dgm:pt>
    <dgm:pt modelId="{BD752A07-4E45-467D-8F3B-87BB62434207}">
      <dgm:prSet/>
      <dgm:spPr/>
      <dgm:t>
        <a:bodyPr/>
        <a:lstStyle/>
        <a:p>
          <a:r>
            <a:rPr lang="en-US" i="1" dirty="0">
              <a:sym typeface="Wingdings" panose="05000000000000000000" pitchFamily="2" charset="2"/>
            </a:rPr>
            <a:t>Software for the calculation of sun and beach tourism indicators: http://www.indecis.eu/docs/Deliverables/Deliverable_7.4_AnnexB.pdf</a:t>
          </a:r>
          <a:endParaRPr lang="en-US" dirty="0"/>
        </a:p>
      </dgm:t>
    </dgm:pt>
    <dgm:pt modelId="{A648624C-E717-47E5-907B-58E061112BFA}" type="parTrans" cxnId="{4E26B839-FC8D-4C06-AE8D-6B5AE24C68A3}">
      <dgm:prSet/>
      <dgm:spPr/>
      <dgm:t>
        <a:bodyPr/>
        <a:lstStyle/>
        <a:p>
          <a:endParaRPr lang="en-US"/>
        </a:p>
      </dgm:t>
    </dgm:pt>
    <dgm:pt modelId="{BB8B53BF-DF71-4769-9D11-07B1649BCB3A}" type="sibTrans" cxnId="{4E26B839-FC8D-4C06-AE8D-6B5AE24C68A3}">
      <dgm:prSet/>
      <dgm:spPr/>
      <dgm:t>
        <a:bodyPr/>
        <a:lstStyle/>
        <a:p>
          <a:endParaRPr lang="en-US"/>
        </a:p>
      </dgm:t>
    </dgm:pt>
    <dgm:pt modelId="{88BCB34C-7A63-4B87-BFF8-69610FCA3376}">
      <dgm:prSet/>
      <dgm:spPr/>
      <dgm:t>
        <a:bodyPr/>
        <a:lstStyle/>
        <a:p>
          <a:r>
            <a:rPr lang="en-US" dirty="0">
              <a:sym typeface="Wingdings" panose="05000000000000000000" pitchFamily="2" charset="2"/>
            </a:rPr>
            <a:t>Different types of tourism: sun and beach, snow, culture...</a:t>
          </a:r>
          <a:endParaRPr lang="en-US" dirty="0"/>
        </a:p>
      </dgm:t>
    </dgm:pt>
    <dgm:pt modelId="{50F336A0-D68F-4073-A28D-716CB5801063}" type="parTrans" cxnId="{9DD3B8E1-AD7B-42A4-8EF3-EB05E2E57EC4}">
      <dgm:prSet/>
      <dgm:spPr/>
      <dgm:t>
        <a:bodyPr/>
        <a:lstStyle/>
        <a:p>
          <a:endParaRPr lang="ca-ES"/>
        </a:p>
      </dgm:t>
    </dgm:pt>
    <dgm:pt modelId="{461B32B0-DEAA-43F3-86C0-816DD00AE796}" type="sibTrans" cxnId="{9DD3B8E1-AD7B-42A4-8EF3-EB05E2E57EC4}">
      <dgm:prSet/>
      <dgm:spPr/>
      <dgm:t>
        <a:bodyPr/>
        <a:lstStyle/>
        <a:p>
          <a:endParaRPr lang="ca-ES"/>
        </a:p>
      </dgm:t>
    </dgm:pt>
    <dgm:pt modelId="{1B1AFB52-44CF-4210-8BD4-45A42600F131}" type="pres">
      <dgm:prSet presAssocID="{431FBC12-FC4D-44EA-91B4-A83A97C339CC}" presName="linear" presStyleCnt="0">
        <dgm:presLayoutVars>
          <dgm:animLvl val="lvl"/>
          <dgm:resizeHandles val="exact"/>
        </dgm:presLayoutVars>
      </dgm:prSet>
      <dgm:spPr/>
    </dgm:pt>
    <dgm:pt modelId="{8E4C6528-6014-4DA3-998C-394AF1B046A0}" type="pres">
      <dgm:prSet presAssocID="{9DA73DC9-7892-4374-9BD9-464D1286BC39}" presName="parentText" presStyleLbl="node1" presStyleIdx="0" presStyleCnt="8" custLinFactY="1727" custLinFactNeighborX="4001" custLinFactNeighborY="100000">
        <dgm:presLayoutVars>
          <dgm:chMax val="0"/>
          <dgm:bulletEnabled val="1"/>
        </dgm:presLayoutVars>
      </dgm:prSet>
      <dgm:spPr/>
    </dgm:pt>
    <dgm:pt modelId="{35189F38-5301-44EC-937C-056F5929F596}" type="pres">
      <dgm:prSet presAssocID="{F27BBA86-6B57-412F-B634-2DD30FB2B2EC}" presName="spacer" presStyleCnt="0"/>
      <dgm:spPr/>
    </dgm:pt>
    <dgm:pt modelId="{F2F75A3C-EDF4-43B7-83E9-0A05DAB9C491}" type="pres">
      <dgm:prSet presAssocID="{62475D48-A27C-4018-A70E-C4167915B688}" presName="parentText" presStyleLbl="node1" presStyleIdx="1" presStyleCnt="8">
        <dgm:presLayoutVars>
          <dgm:chMax val="0"/>
          <dgm:bulletEnabled val="1"/>
        </dgm:presLayoutVars>
      </dgm:prSet>
      <dgm:spPr/>
    </dgm:pt>
    <dgm:pt modelId="{B1B5E711-E12A-4FE4-AE6A-506B28E7EF5A}" type="pres">
      <dgm:prSet presAssocID="{825B2D43-D2BD-4AFC-A53D-10D8001A608E}" presName="spacer" presStyleCnt="0"/>
      <dgm:spPr/>
    </dgm:pt>
    <dgm:pt modelId="{6F9D3EE2-61FF-4150-9557-4D081F540397}" type="pres">
      <dgm:prSet presAssocID="{88BCB34C-7A63-4B87-BFF8-69610FCA3376}" presName="parentText" presStyleLbl="node1" presStyleIdx="2" presStyleCnt="8">
        <dgm:presLayoutVars>
          <dgm:chMax val="0"/>
          <dgm:bulletEnabled val="1"/>
        </dgm:presLayoutVars>
      </dgm:prSet>
      <dgm:spPr/>
    </dgm:pt>
    <dgm:pt modelId="{CC2489FA-30F2-4FF5-89AF-F9E75941226A}" type="pres">
      <dgm:prSet presAssocID="{461B32B0-DEAA-43F3-86C0-816DD00AE796}" presName="spacer" presStyleCnt="0"/>
      <dgm:spPr/>
    </dgm:pt>
    <dgm:pt modelId="{D7AE5077-A7C2-4FE5-B8FE-4E3D0DAB2AA7}" type="pres">
      <dgm:prSet presAssocID="{7AEA1F6F-46DF-4EE1-9FDB-CAADC981092D}" presName="parentText" presStyleLbl="node1" presStyleIdx="3" presStyleCnt="8">
        <dgm:presLayoutVars>
          <dgm:chMax val="0"/>
          <dgm:bulletEnabled val="1"/>
        </dgm:presLayoutVars>
      </dgm:prSet>
      <dgm:spPr/>
    </dgm:pt>
    <dgm:pt modelId="{0FE8DE78-75C5-419C-AFB9-A2EBE3473675}" type="pres">
      <dgm:prSet presAssocID="{00FB954D-7460-4C11-BE71-C9392236BEBE}" presName="spacer" presStyleCnt="0"/>
      <dgm:spPr/>
    </dgm:pt>
    <dgm:pt modelId="{7AE989DF-9F32-47C5-987F-237FB0790DB4}" type="pres">
      <dgm:prSet presAssocID="{6804E2E8-6DB4-41B4-9A34-FDC17315F5D7}" presName="parentText" presStyleLbl="node1" presStyleIdx="4" presStyleCnt="8">
        <dgm:presLayoutVars>
          <dgm:chMax val="0"/>
          <dgm:bulletEnabled val="1"/>
        </dgm:presLayoutVars>
      </dgm:prSet>
      <dgm:spPr/>
    </dgm:pt>
    <dgm:pt modelId="{005CDCA7-1B4C-4EED-BBD5-CD2F4CDF94A1}" type="pres">
      <dgm:prSet presAssocID="{EBE7A797-817B-41C9-B327-A90C523584D5}" presName="spacer" presStyleCnt="0"/>
      <dgm:spPr/>
    </dgm:pt>
    <dgm:pt modelId="{72023D1B-0030-46BE-9601-6FA55E4C03F2}" type="pres">
      <dgm:prSet presAssocID="{FBC6A325-08DA-41DC-9C0C-D6D86AD1AA90}" presName="parentText" presStyleLbl="node1" presStyleIdx="5" presStyleCnt="8">
        <dgm:presLayoutVars>
          <dgm:chMax val="0"/>
          <dgm:bulletEnabled val="1"/>
        </dgm:presLayoutVars>
      </dgm:prSet>
      <dgm:spPr/>
    </dgm:pt>
    <dgm:pt modelId="{040C4CBD-EB97-4174-BC96-CA7C8B39B413}" type="pres">
      <dgm:prSet presAssocID="{928E2189-E2D1-4F5A-B4C5-63D4FCE0B177}" presName="spacer" presStyleCnt="0"/>
      <dgm:spPr/>
    </dgm:pt>
    <dgm:pt modelId="{59AC27DE-933F-420C-871E-F05849E08018}" type="pres">
      <dgm:prSet presAssocID="{674961E3-88DB-4E28-AB0F-20816FBDD9B0}" presName="parentText" presStyleLbl="node1" presStyleIdx="6" presStyleCnt="8">
        <dgm:presLayoutVars>
          <dgm:chMax val="0"/>
          <dgm:bulletEnabled val="1"/>
        </dgm:presLayoutVars>
      </dgm:prSet>
      <dgm:spPr/>
    </dgm:pt>
    <dgm:pt modelId="{649B8CC6-0B14-49A5-9F9F-5CFAE97F5D64}" type="pres">
      <dgm:prSet presAssocID="{FA9E6C14-E1DE-4EDE-A17C-FA55864C978B}" presName="spacer" presStyleCnt="0"/>
      <dgm:spPr/>
    </dgm:pt>
    <dgm:pt modelId="{494789F2-06C6-4B05-8003-2339D4C41AD5}" type="pres">
      <dgm:prSet presAssocID="{BD752A07-4E45-467D-8F3B-87BB62434207}" presName="parentText" presStyleLbl="node1" presStyleIdx="7" presStyleCnt="8">
        <dgm:presLayoutVars>
          <dgm:chMax val="0"/>
          <dgm:bulletEnabled val="1"/>
        </dgm:presLayoutVars>
      </dgm:prSet>
      <dgm:spPr/>
    </dgm:pt>
  </dgm:ptLst>
  <dgm:cxnLst>
    <dgm:cxn modelId="{91D6F711-480D-4E4D-B3E4-74D01FF0EE0A}" type="presOf" srcId="{BD752A07-4E45-467D-8F3B-87BB62434207}" destId="{494789F2-06C6-4B05-8003-2339D4C41AD5}" srcOrd="0" destOrd="0" presId="urn:microsoft.com/office/officeart/2005/8/layout/vList2"/>
    <dgm:cxn modelId="{9CE04827-3D91-429C-8F61-383522A8469C}" srcId="{431FBC12-FC4D-44EA-91B4-A83A97C339CC}" destId="{674961E3-88DB-4E28-AB0F-20816FBDD9B0}" srcOrd="6" destOrd="0" parTransId="{8632110C-8163-441B-A1C7-D8017BE61543}" sibTransId="{FA9E6C14-E1DE-4EDE-A17C-FA55864C978B}"/>
    <dgm:cxn modelId="{D3070A38-A1F4-46B8-BC3B-833D988D3773}" type="presOf" srcId="{674961E3-88DB-4E28-AB0F-20816FBDD9B0}" destId="{59AC27DE-933F-420C-871E-F05849E08018}" srcOrd="0" destOrd="0" presId="urn:microsoft.com/office/officeart/2005/8/layout/vList2"/>
    <dgm:cxn modelId="{5FBE5839-809F-44CD-A355-DC1CD6482D66}" type="presOf" srcId="{6804E2E8-6DB4-41B4-9A34-FDC17315F5D7}" destId="{7AE989DF-9F32-47C5-987F-237FB0790DB4}" srcOrd="0" destOrd="0" presId="urn:microsoft.com/office/officeart/2005/8/layout/vList2"/>
    <dgm:cxn modelId="{4E26B839-FC8D-4C06-AE8D-6B5AE24C68A3}" srcId="{431FBC12-FC4D-44EA-91B4-A83A97C339CC}" destId="{BD752A07-4E45-467D-8F3B-87BB62434207}" srcOrd="7" destOrd="0" parTransId="{A648624C-E717-47E5-907B-58E061112BFA}" sibTransId="{BB8B53BF-DF71-4769-9D11-07B1649BCB3A}"/>
    <dgm:cxn modelId="{F3EA3C3A-82ED-465F-8FB5-6E7FC27812D6}" srcId="{431FBC12-FC4D-44EA-91B4-A83A97C339CC}" destId="{6804E2E8-6DB4-41B4-9A34-FDC17315F5D7}" srcOrd="4" destOrd="0" parTransId="{C9D91E1A-69E8-4CC9-BDB4-EC23A96B3F3C}" sibTransId="{EBE7A797-817B-41C9-B327-A90C523584D5}"/>
    <dgm:cxn modelId="{2549375D-7572-4EFA-83A3-8E0ECE65C5FA}" type="presOf" srcId="{62475D48-A27C-4018-A70E-C4167915B688}" destId="{F2F75A3C-EDF4-43B7-83E9-0A05DAB9C491}" srcOrd="0" destOrd="0" presId="urn:microsoft.com/office/officeart/2005/8/layout/vList2"/>
    <dgm:cxn modelId="{A9FD6E65-47BA-48E2-80A2-9F7A99E3F0B6}" srcId="{431FBC12-FC4D-44EA-91B4-A83A97C339CC}" destId="{62475D48-A27C-4018-A70E-C4167915B688}" srcOrd="1" destOrd="0" parTransId="{9F8845DE-44DF-41A5-816E-4CC3A44FC708}" sibTransId="{825B2D43-D2BD-4AFC-A53D-10D8001A608E}"/>
    <dgm:cxn modelId="{4FDB304C-182B-42A3-864A-84FAEE208493}" type="presOf" srcId="{9DA73DC9-7892-4374-9BD9-464D1286BC39}" destId="{8E4C6528-6014-4DA3-998C-394AF1B046A0}" srcOrd="0" destOrd="0" presId="urn:microsoft.com/office/officeart/2005/8/layout/vList2"/>
    <dgm:cxn modelId="{1423A370-E672-4ED1-81D0-B16E555655AF}" type="presOf" srcId="{431FBC12-FC4D-44EA-91B4-A83A97C339CC}" destId="{1B1AFB52-44CF-4210-8BD4-45A42600F131}" srcOrd="0" destOrd="0" presId="urn:microsoft.com/office/officeart/2005/8/layout/vList2"/>
    <dgm:cxn modelId="{6CDDC472-9791-432D-9433-7805C77FF422}" srcId="{431FBC12-FC4D-44EA-91B4-A83A97C339CC}" destId="{9DA73DC9-7892-4374-9BD9-464D1286BC39}" srcOrd="0" destOrd="0" parTransId="{B87C7820-13B9-4BBE-B80F-FEC5DC6F9CC7}" sibTransId="{F27BBA86-6B57-412F-B634-2DD30FB2B2EC}"/>
    <dgm:cxn modelId="{CC60E073-565C-4E92-A4A3-0854386D7FF2}" srcId="{431FBC12-FC4D-44EA-91B4-A83A97C339CC}" destId="{FBC6A325-08DA-41DC-9C0C-D6D86AD1AA90}" srcOrd="5" destOrd="0" parTransId="{435F2E1B-D9FD-441B-8E39-7FE998E832A0}" sibTransId="{928E2189-E2D1-4F5A-B4C5-63D4FCE0B177}"/>
    <dgm:cxn modelId="{0B81CD79-E83E-46B4-8B5F-99685E8E84C9}" type="presOf" srcId="{88BCB34C-7A63-4B87-BFF8-69610FCA3376}" destId="{6F9D3EE2-61FF-4150-9557-4D081F540397}" srcOrd="0" destOrd="0" presId="urn:microsoft.com/office/officeart/2005/8/layout/vList2"/>
    <dgm:cxn modelId="{97C21CDF-B1DE-4BCC-BADF-D252186FE2FA}" type="presOf" srcId="{7AEA1F6F-46DF-4EE1-9FDB-CAADC981092D}" destId="{D7AE5077-A7C2-4FE5-B8FE-4E3D0DAB2AA7}" srcOrd="0" destOrd="0" presId="urn:microsoft.com/office/officeart/2005/8/layout/vList2"/>
    <dgm:cxn modelId="{424F1FE1-302D-46D5-BE02-09B0769E3F79}" srcId="{431FBC12-FC4D-44EA-91B4-A83A97C339CC}" destId="{7AEA1F6F-46DF-4EE1-9FDB-CAADC981092D}" srcOrd="3" destOrd="0" parTransId="{42BA1BC5-A88E-4A52-8266-308B1541AFEB}" sibTransId="{00FB954D-7460-4C11-BE71-C9392236BEBE}"/>
    <dgm:cxn modelId="{9DD3B8E1-AD7B-42A4-8EF3-EB05E2E57EC4}" srcId="{431FBC12-FC4D-44EA-91B4-A83A97C339CC}" destId="{88BCB34C-7A63-4B87-BFF8-69610FCA3376}" srcOrd="2" destOrd="0" parTransId="{50F336A0-D68F-4073-A28D-716CB5801063}" sibTransId="{461B32B0-DEAA-43F3-86C0-816DD00AE796}"/>
    <dgm:cxn modelId="{5A89D7F8-2391-47E1-8B6E-FF3C2DB161A6}" type="presOf" srcId="{FBC6A325-08DA-41DC-9C0C-D6D86AD1AA90}" destId="{72023D1B-0030-46BE-9601-6FA55E4C03F2}" srcOrd="0" destOrd="0" presId="urn:microsoft.com/office/officeart/2005/8/layout/vList2"/>
    <dgm:cxn modelId="{3820F313-4C09-487D-A648-934A3B6C0BAF}" type="presParOf" srcId="{1B1AFB52-44CF-4210-8BD4-45A42600F131}" destId="{8E4C6528-6014-4DA3-998C-394AF1B046A0}" srcOrd="0" destOrd="0" presId="urn:microsoft.com/office/officeart/2005/8/layout/vList2"/>
    <dgm:cxn modelId="{67F266F0-4074-4D90-B16F-FA00425B7CE0}" type="presParOf" srcId="{1B1AFB52-44CF-4210-8BD4-45A42600F131}" destId="{35189F38-5301-44EC-937C-056F5929F596}" srcOrd="1" destOrd="0" presId="urn:microsoft.com/office/officeart/2005/8/layout/vList2"/>
    <dgm:cxn modelId="{9FF296EB-0877-4FFD-851C-DE06EA26BF54}" type="presParOf" srcId="{1B1AFB52-44CF-4210-8BD4-45A42600F131}" destId="{F2F75A3C-EDF4-43B7-83E9-0A05DAB9C491}" srcOrd="2" destOrd="0" presId="urn:microsoft.com/office/officeart/2005/8/layout/vList2"/>
    <dgm:cxn modelId="{59326B89-A7C0-449D-82BA-F6644CE5AF70}" type="presParOf" srcId="{1B1AFB52-44CF-4210-8BD4-45A42600F131}" destId="{B1B5E711-E12A-4FE4-AE6A-506B28E7EF5A}" srcOrd="3" destOrd="0" presId="urn:microsoft.com/office/officeart/2005/8/layout/vList2"/>
    <dgm:cxn modelId="{7B80DCCA-D61A-4C99-81D9-4536837BBA46}" type="presParOf" srcId="{1B1AFB52-44CF-4210-8BD4-45A42600F131}" destId="{6F9D3EE2-61FF-4150-9557-4D081F540397}" srcOrd="4" destOrd="0" presId="urn:microsoft.com/office/officeart/2005/8/layout/vList2"/>
    <dgm:cxn modelId="{F20A316B-8158-42A4-A3EA-3FA6E9E8827C}" type="presParOf" srcId="{1B1AFB52-44CF-4210-8BD4-45A42600F131}" destId="{CC2489FA-30F2-4FF5-89AF-F9E75941226A}" srcOrd="5" destOrd="0" presId="urn:microsoft.com/office/officeart/2005/8/layout/vList2"/>
    <dgm:cxn modelId="{D7E91DFA-3C5E-4FE1-BE97-D22ECA8250C2}" type="presParOf" srcId="{1B1AFB52-44CF-4210-8BD4-45A42600F131}" destId="{D7AE5077-A7C2-4FE5-B8FE-4E3D0DAB2AA7}" srcOrd="6" destOrd="0" presId="urn:microsoft.com/office/officeart/2005/8/layout/vList2"/>
    <dgm:cxn modelId="{DF303DA4-5BF4-4A18-BFA3-D1FF18FDF3E6}" type="presParOf" srcId="{1B1AFB52-44CF-4210-8BD4-45A42600F131}" destId="{0FE8DE78-75C5-419C-AFB9-A2EBE3473675}" srcOrd="7" destOrd="0" presId="urn:microsoft.com/office/officeart/2005/8/layout/vList2"/>
    <dgm:cxn modelId="{A1AFDB8B-5464-4189-A56C-2B15E8949A7B}" type="presParOf" srcId="{1B1AFB52-44CF-4210-8BD4-45A42600F131}" destId="{7AE989DF-9F32-47C5-987F-237FB0790DB4}" srcOrd="8" destOrd="0" presId="urn:microsoft.com/office/officeart/2005/8/layout/vList2"/>
    <dgm:cxn modelId="{26DFF9D6-825C-4BE8-929F-6DD0A04312BE}" type="presParOf" srcId="{1B1AFB52-44CF-4210-8BD4-45A42600F131}" destId="{005CDCA7-1B4C-4EED-BBD5-CD2F4CDF94A1}" srcOrd="9" destOrd="0" presId="urn:microsoft.com/office/officeart/2005/8/layout/vList2"/>
    <dgm:cxn modelId="{A6807CD0-695C-468F-BF79-5704EFE35270}" type="presParOf" srcId="{1B1AFB52-44CF-4210-8BD4-45A42600F131}" destId="{72023D1B-0030-46BE-9601-6FA55E4C03F2}" srcOrd="10" destOrd="0" presId="urn:microsoft.com/office/officeart/2005/8/layout/vList2"/>
    <dgm:cxn modelId="{8035B847-280B-4CDB-B0E5-7AF204CEA2D0}" type="presParOf" srcId="{1B1AFB52-44CF-4210-8BD4-45A42600F131}" destId="{040C4CBD-EB97-4174-BC96-CA7C8B39B413}" srcOrd="11" destOrd="0" presId="urn:microsoft.com/office/officeart/2005/8/layout/vList2"/>
    <dgm:cxn modelId="{18619E51-195E-4149-B809-285CA005180E}" type="presParOf" srcId="{1B1AFB52-44CF-4210-8BD4-45A42600F131}" destId="{59AC27DE-933F-420C-871E-F05849E08018}" srcOrd="12" destOrd="0" presId="urn:microsoft.com/office/officeart/2005/8/layout/vList2"/>
    <dgm:cxn modelId="{D1834F57-E639-4968-AA5B-ABCA528C71CA}" type="presParOf" srcId="{1B1AFB52-44CF-4210-8BD4-45A42600F131}" destId="{649B8CC6-0B14-49A5-9F9F-5CFAE97F5D64}" srcOrd="13" destOrd="0" presId="urn:microsoft.com/office/officeart/2005/8/layout/vList2"/>
    <dgm:cxn modelId="{7C2C438F-0457-4510-9AFD-DF7C64298331}" type="presParOf" srcId="{1B1AFB52-44CF-4210-8BD4-45A42600F131}" destId="{494789F2-06C6-4B05-8003-2339D4C41AD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E5932-38C0-416F-8D43-39758CEC40E4}" type="doc">
      <dgm:prSet loTypeId="urn:microsoft.com/office/officeart/2005/8/layout/hProcess9" loCatId="process" qsTypeId="urn:microsoft.com/office/officeart/2005/8/quickstyle/simple1" qsCatId="simple" csTypeId="urn:microsoft.com/office/officeart/2005/8/colors/accent1_2" csCatId="accent1" phldr="1"/>
      <dgm:spPr/>
    </dgm:pt>
    <dgm:pt modelId="{799EF2C5-23F4-4AB2-A5ED-75D731758F34}">
      <dgm:prSet phldrT="[Texto]"/>
      <dgm:spPr/>
      <dgm:t>
        <a:bodyPr/>
        <a:lstStyle/>
        <a:p>
          <a:r>
            <a:rPr lang="en-US" dirty="0"/>
            <a:t>Step 1. Definition of the activity: periods of affluence, reasons for cancellation, time in advance of booking the activity</a:t>
          </a:r>
          <a:endParaRPr lang="ca-ES" dirty="0"/>
        </a:p>
      </dgm:t>
    </dgm:pt>
    <dgm:pt modelId="{92D83B9D-6BC3-46FF-8E85-3759A83EC019}" type="parTrans" cxnId="{A7814181-A752-4291-8FF8-34165DC8754F}">
      <dgm:prSet/>
      <dgm:spPr/>
      <dgm:t>
        <a:bodyPr/>
        <a:lstStyle/>
        <a:p>
          <a:endParaRPr lang="ca-ES"/>
        </a:p>
      </dgm:t>
    </dgm:pt>
    <dgm:pt modelId="{94D6534B-2C19-430C-AB7C-9E677C80D689}" type="sibTrans" cxnId="{A7814181-A752-4291-8FF8-34165DC8754F}">
      <dgm:prSet/>
      <dgm:spPr/>
      <dgm:t>
        <a:bodyPr/>
        <a:lstStyle/>
        <a:p>
          <a:endParaRPr lang="ca-ES"/>
        </a:p>
      </dgm:t>
    </dgm:pt>
    <dgm:pt modelId="{DF494247-F690-4065-A7FF-3A0A6F7CA2F0}">
      <dgm:prSet phldrT="[Texto]"/>
      <dgm:spPr/>
      <dgm:t>
        <a:bodyPr/>
        <a:lstStyle/>
        <a:p>
          <a:r>
            <a:rPr lang="en-US" dirty="0"/>
            <a:t>Step 2. Identification of weather conditions that affect the activity</a:t>
          </a:r>
          <a:endParaRPr lang="ca-ES" dirty="0"/>
        </a:p>
      </dgm:t>
    </dgm:pt>
    <dgm:pt modelId="{93B77245-72CC-42B5-A7DC-D5AC0C8676E3}" type="parTrans" cxnId="{15BB07E1-FFE8-4EA1-BA72-DB6C0EF574F5}">
      <dgm:prSet/>
      <dgm:spPr/>
      <dgm:t>
        <a:bodyPr/>
        <a:lstStyle/>
        <a:p>
          <a:endParaRPr lang="ca-ES"/>
        </a:p>
      </dgm:t>
    </dgm:pt>
    <dgm:pt modelId="{56ECA05F-E38B-4FEB-9D80-84328E5BCB15}" type="sibTrans" cxnId="{15BB07E1-FFE8-4EA1-BA72-DB6C0EF574F5}">
      <dgm:prSet/>
      <dgm:spPr/>
      <dgm:t>
        <a:bodyPr/>
        <a:lstStyle/>
        <a:p>
          <a:endParaRPr lang="ca-ES"/>
        </a:p>
      </dgm:t>
    </dgm:pt>
    <dgm:pt modelId="{C2B9CC9E-43CC-4429-AFCB-A9A5FA0BBEE2}">
      <dgm:prSet phldrT="[Texto]"/>
      <dgm:spPr/>
      <dgm:t>
        <a:bodyPr/>
        <a:lstStyle/>
        <a:p>
          <a:r>
            <a:rPr lang="en-US" dirty="0"/>
            <a:t>Step 3. Establishment of strategies (on different time scales) in case of climate weather information</a:t>
          </a:r>
          <a:endParaRPr lang="ca-ES" dirty="0"/>
        </a:p>
      </dgm:t>
    </dgm:pt>
    <dgm:pt modelId="{CBF735C4-6127-4FB6-8D8D-C610CC30E7F8}" type="parTrans" cxnId="{C87C116D-1E1A-44E6-929E-55F388AD3F2F}">
      <dgm:prSet/>
      <dgm:spPr/>
      <dgm:t>
        <a:bodyPr/>
        <a:lstStyle/>
        <a:p>
          <a:endParaRPr lang="ca-ES"/>
        </a:p>
      </dgm:t>
    </dgm:pt>
    <dgm:pt modelId="{FC21DC7A-B470-4A7E-9DAA-FAC6E4F4A3FD}" type="sibTrans" cxnId="{C87C116D-1E1A-44E6-929E-55F388AD3F2F}">
      <dgm:prSet/>
      <dgm:spPr/>
      <dgm:t>
        <a:bodyPr/>
        <a:lstStyle/>
        <a:p>
          <a:endParaRPr lang="ca-ES"/>
        </a:p>
      </dgm:t>
    </dgm:pt>
    <dgm:pt modelId="{CCDFB09F-E2CA-4477-A4C1-2A2A4979860E}" type="pres">
      <dgm:prSet presAssocID="{D86E5932-38C0-416F-8D43-39758CEC40E4}" presName="CompostProcess" presStyleCnt="0">
        <dgm:presLayoutVars>
          <dgm:dir/>
          <dgm:resizeHandles val="exact"/>
        </dgm:presLayoutVars>
      </dgm:prSet>
      <dgm:spPr/>
    </dgm:pt>
    <dgm:pt modelId="{A55C0476-A7E2-43C9-959E-032188CD40E5}" type="pres">
      <dgm:prSet presAssocID="{D86E5932-38C0-416F-8D43-39758CEC40E4}" presName="arrow" presStyleLbl="bgShp" presStyleIdx="0" presStyleCnt="1"/>
      <dgm:spPr/>
    </dgm:pt>
    <dgm:pt modelId="{E1D44126-8887-4A37-A180-C813A3F722B3}" type="pres">
      <dgm:prSet presAssocID="{D86E5932-38C0-416F-8D43-39758CEC40E4}" presName="linearProcess" presStyleCnt="0"/>
      <dgm:spPr/>
    </dgm:pt>
    <dgm:pt modelId="{F221CB8A-EA93-4B50-A0FF-38AF623571E3}" type="pres">
      <dgm:prSet presAssocID="{799EF2C5-23F4-4AB2-A5ED-75D731758F34}" presName="textNode" presStyleLbl="node1" presStyleIdx="0" presStyleCnt="3">
        <dgm:presLayoutVars>
          <dgm:bulletEnabled val="1"/>
        </dgm:presLayoutVars>
      </dgm:prSet>
      <dgm:spPr/>
    </dgm:pt>
    <dgm:pt modelId="{1769D433-7039-4D29-BC31-3B45C80D0ECD}" type="pres">
      <dgm:prSet presAssocID="{94D6534B-2C19-430C-AB7C-9E677C80D689}" presName="sibTrans" presStyleCnt="0"/>
      <dgm:spPr/>
    </dgm:pt>
    <dgm:pt modelId="{31240496-A5C0-4723-BC6E-33BD88CE1A8A}" type="pres">
      <dgm:prSet presAssocID="{DF494247-F690-4065-A7FF-3A0A6F7CA2F0}" presName="textNode" presStyleLbl="node1" presStyleIdx="1" presStyleCnt="3">
        <dgm:presLayoutVars>
          <dgm:bulletEnabled val="1"/>
        </dgm:presLayoutVars>
      </dgm:prSet>
      <dgm:spPr/>
    </dgm:pt>
    <dgm:pt modelId="{90D373C3-31CF-4E93-BA3D-3039C287E94E}" type="pres">
      <dgm:prSet presAssocID="{56ECA05F-E38B-4FEB-9D80-84328E5BCB15}" presName="sibTrans" presStyleCnt="0"/>
      <dgm:spPr/>
    </dgm:pt>
    <dgm:pt modelId="{6D34120B-14F9-46A0-92D4-A2C3A8BB9CA2}" type="pres">
      <dgm:prSet presAssocID="{C2B9CC9E-43CC-4429-AFCB-A9A5FA0BBEE2}" presName="textNode" presStyleLbl="node1" presStyleIdx="2" presStyleCnt="3">
        <dgm:presLayoutVars>
          <dgm:bulletEnabled val="1"/>
        </dgm:presLayoutVars>
      </dgm:prSet>
      <dgm:spPr/>
    </dgm:pt>
  </dgm:ptLst>
  <dgm:cxnLst>
    <dgm:cxn modelId="{86928213-5233-47EA-BCE0-FF8842C213C9}" type="presOf" srcId="{C2B9CC9E-43CC-4429-AFCB-A9A5FA0BBEE2}" destId="{6D34120B-14F9-46A0-92D4-A2C3A8BB9CA2}" srcOrd="0" destOrd="0" presId="urn:microsoft.com/office/officeart/2005/8/layout/hProcess9"/>
    <dgm:cxn modelId="{967F2538-D9AA-432F-AEEB-B3E25B611A2B}" type="presOf" srcId="{799EF2C5-23F4-4AB2-A5ED-75D731758F34}" destId="{F221CB8A-EA93-4B50-A0FF-38AF623571E3}" srcOrd="0" destOrd="0" presId="urn:microsoft.com/office/officeart/2005/8/layout/hProcess9"/>
    <dgm:cxn modelId="{C87C116D-1E1A-44E6-929E-55F388AD3F2F}" srcId="{D86E5932-38C0-416F-8D43-39758CEC40E4}" destId="{C2B9CC9E-43CC-4429-AFCB-A9A5FA0BBEE2}" srcOrd="2" destOrd="0" parTransId="{CBF735C4-6127-4FB6-8D8D-C610CC30E7F8}" sibTransId="{FC21DC7A-B470-4A7E-9DAA-FAC6E4F4A3FD}"/>
    <dgm:cxn modelId="{D01A736E-DCB7-42DD-AACB-9CDE79EFD1DD}" type="presOf" srcId="{DF494247-F690-4065-A7FF-3A0A6F7CA2F0}" destId="{31240496-A5C0-4723-BC6E-33BD88CE1A8A}" srcOrd="0" destOrd="0" presId="urn:microsoft.com/office/officeart/2005/8/layout/hProcess9"/>
    <dgm:cxn modelId="{A7814181-A752-4291-8FF8-34165DC8754F}" srcId="{D86E5932-38C0-416F-8D43-39758CEC40E4}" destId="{799EF2C5-23F4-4AB2-A5ED-75D731758F34}" srcOrd="0" destOrd="0" parTransId="{92D83B9D-6BC3-46FF-8E85-3759A83EC019}" sibTransId="{94D6534B-2C19-430C-AB7C-9E677C80D689}"/>
    <dgm:cxn modelId="{0CB71FCC-1AEE-4602-96FC-50BDE4A13ED5}" type="presOf" srcId="{D86E5932-38C0-416F-8D43-39758CEC40E4}" destId="{CCDFB09F-E2CA-4477-A4C1-2A2A4979860E}" srcOrd="0" destOrd="0" presId="urn:microsoft.com/office/officeart/2005/8/layout/hProcess9"/>
    <dgm:cxn modelId="{15BB07E1-FFE8-4EA1-BA72-DB6C0EF574F5}" srcId="{D86E5932-38C0-416F-8D43-39758CEC40E4}" destId="{DF494247-F690-4065-A7FF-3A0A6F7CA2F0}" srcOrd="1" destOrd="0" parTransId="{93B77245-72CC-42B5-A7DC-D5AC0C8676E3}" sibTransId="{56ECA05F-E38B-4FEB-9D80-84328E5BCB15}"/>
    <dgm:cxn modelId="{9E3FCFD3-653B-44CC-BDBE-DF38D323E894}" type="presParOf" srcId="{CCDFB09F-E2CA-4477-A4C1-2A2A4979860E}" destId="{A55C0476-A7E2-43C9-959E-032188CD40E5}" srcOrd="0" destOrd="0" presId="urn:microsoft.com/office/officeart/2005/8/layout/hProcess9"/>
    <dgm:cxn modelId="{0E75B369-8D97-4D66-AA3B-B77D183E5001}" type="presParOf" srcId="{CCDFB09F-E2CA-4477-A4C1-2A2A4979860E}" destId="{E1D44126-8887-4A37-A180-C813A3F722B3}" srcOrd="1" destOrd="0" presId="urn:microsoft.com/office/officeart/2005/8/layout/hProcess9"/>
    <dgm:cxn modelId="{3E4C9560-68A8-413F-A965-CD210EF9F2B1}" type="presParOf" srcId="{E1D44126-8887-4A37-A180-C813A3F722B3}" destId="{F221CB8A-EA93-4B50-A0FF-38AF623571E3}" srcOrd="0" destOrd="0" presId="urn:microsoft.com/office/officeart/2005/8/layout/hProcess9"/>
    <dgm:cxn modelId="{C23DC947-81A2-4A2D-A9FF-536EAAE006BF}" type="presParOf" srcId="{E1D44126-8887-4A37-A180-C813A3F722B3}" destId="{1769D433-7039-4D29-BC31-3B45C80D0ECD}" srcOrd="1" destOrd="0" presId="urn:microsoft.com/office/officeart/2005/8/layout/hProcess9"/>
    <dgm:cxn modelId="{9E10C481-D97B-421E-8A0F-E62225231F28}" type="presParOf" srcId="{E1D44126-8887-4A37-A180-C813A3F722B3}" destId="{31240496-A5C0-4723-BC6E-33BD88CE1A8A}" srcOrd="2" destOrd="0" presId="urn:microsoft.com/office/officeart/2005/8/layout/hProcess9"/>
    <dgm:cxn modelId="{CA72934B-53EC-4B90-9994-9663CF39C33A}" type="presParOf" srcId="{E1D44126-8887-4A37-A180-C813A3F722B3}" destId="{90D373C3-31CF-4E93-BA3D-3039C287E94E}" srcOrd="3" destOrd="0" presId="urn:microsoft.com/office/officeart/2005/8/layout/hProcess9"/>
    <dgm:cxn modelId="{B1B1C02F-7FF3-4AED-9BA6-F1960F488FF8}" type="presParOf" srcId="{E1D44126-8887-4A37-A180-C813A3F722B3}" destId="{6D34120B-14F9-46A0-92D4-A2C3A8BB9CA2}"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71305-5FD4-41B7-AD36-E0531CF0F5F8}" type="doc">
      <dgm:prSet loTypeId="urn:microsoft.com/office/officeart/2005/8/layout/hierarchy1" loCatId="hierarchy" qsTypeId="urn:microsoft.com/office/officeart/2005/8/quickstyle/simple1" qsCatId="simple" csTypeId="urn:microsoft.com/office/officeart/2005/8/colors/accent1_2" csCatId="accent1" phldr="1"/>
      <dgm:spPr/>
    </dgm:pt>
    <dgm:pt modelId="{2F0756DA-BC3A-4171-A3AF-4462393590F5}">
      <dgm:prSet phldrT="[Texto]"/>
      <dgm:spPr/>
      <dgm:t>
        <a:bodyPr/>
        <a:lstStyle/>
        <a:p>
          <a:r>
            <a:rPr lang="en-US" dirty="0"/>
            <a:t>STEP 1. General definition of the activity/sector/object of study</a:t>
          </a:r>
          <a:endParaRPr lang="ca-ES" dirty="0"/>
        </a:p>
      </dgm:t>
    </dgm:pt>
    <dgm:pt modelId="{87D0279F-A454-49E8-B97F-6AB3D0B0FFA6}" type="parTrans" cxnId="{6BFFFD96-AEEA-4F70-9375-E00C807E1AE5}">
      <dgm:prSet/>
      <dgm:spPr/>
      <dgm:t>
        <a:bodyPr/>
        <a:lstStyle/>
        <a:p>
          <a:endParaRPr lang="ca-ES"/>
        </a:p>
      </dgm:t>
    </dgm:pt>
    <dgm:pt modelId="{CA8DB4F2-1142-4916-A576-EE35C681BD4B}" type="sibTrans" cxnId="{6BFFFD96-AEEA-4F70-9375-E00C807E1AE5}">
      <dgm:prSet/>
      <dgm:spPr/>
      <dgm:t>
        <a:bodyPr/>
        <a:lstStyle/>
        <a:p>
          <a:endParaRPr lang="ca-ES"/>
        </a:p>
      </dgm:t>
    </dgm:pt>
    <dgm:pt modelId="{28796300-B24E-4C62-9BB1-124D19179F25}">
      <dgm:prSet phldrT="[Texto]"/>
      <dgm:spPr/>
      <dgm:t>
        <a:bodyPr/>
        <a:lstStyle/>
        <a:p>
          <a:r>
            <a:rPr lang="en-US" dirty="0"/>
            <a:t>STEP 2. Identification of the degree of impact of meteorological and climatic conditions on the object of study</a:t>
          </a:r>
          <a:endParaRPr lang="ca-ES" dirty="0"/>
        </a:p>
      </dgm:t>
    </dgm:pt>
    <dgm:pt modelId="{40995DE9-43AD-4BC8-B5C6-5B66AA695FF8}" type="parTrans" cxnId="{8DD86409-5020-4DC2-84A2-8E65B40911E7}">
      <dgm:prSet/>
      <dgm:spPr/>
      <dgm:t>
        <a:bodyPr/>
        <a:lstStyle/>
        <a:p>
          <a:endParaRPr lang="ca-ES"/>
        </a:p>
      </dgm:t>
    </dgm:pt>
    <dgm:pt modelId="{CDE87BB3-09FF-4D17-AA1F-5FB13D0F46EA}" type="sibTrans" cxnId="{8DD86409-5020-4DC2-84A2-8E65B40911E7}">
      <dgm:prSet/>
      <dgm:spPr/>
      <dgm:t>
        <a:bodyPr/>
        <a:lstStyle/>
        <a:p>
          <a:endParaRPr lang="ca-ES"/>
        </a:p>
      </dgm:t>
    </dgm:pt>
    <dgm:pt modelId="{906A2DA9-052C-4BA6-8CF4-B18C326144D2}">
      <dgm:prSet phldrT="[Texto]"/>
      <dgm:spPr/>
      <dgm:t>
        <a:bodyPr/>
        <a:lstStyle/>
        <a:p>
          <a:r>
            <a:rPr lang="en-US" dirty="0"/>
            <a:t>STEP 3. Identification of adaptation measures at different time scales</a:t>
          </a:r>
          <a:endParaRPr lang="ca-ES" dirty="0"/>
        </a:p>
      </dgm:t>
    </dgm:pt>
    <dgm:pt modelId="{EBFA6312-04FB-446F-8A78-BEB3F85909BF}" type="parTrans" cxnId="{EA946C41-DEA0-48C4-AA13-D17F72AA1CD4}">
      <dgm:prSet/>
      <dgm:spPr/>
      <dgm:t>
        <a:bodyPr/>
        <a:lstStyle/>
        <a:p>
          <a:endParaRPr lang="ca-ES"/>
        </a:p>
      </dgm:t>
    </dgm:pt>
    <dgm:pt modelId="{0939E4C0-4DAC-4C40-A2C1-CF803982DF78}" type="sibTrans" cxnId="{EA946C41-DEA0-48C4-AA13-D17F72AA1CD4}">
      <dgm:prSet/>
      <dgm:spPr/>
      <dgm:t>
        <a:bodyPr/>
        <a:lstStyle/>
        <a:p>
          <a:endParaRPr lang="ca-ES"/>
        </a:p>
      </dgm:t>
    </dgm:pt>
    <dgm:pt modelId="{E5EC0194-0F82-4CB3-8BFD-7A20BD2506E9}" type="pres">
      <dgm:prSet presAssocID="{51571305-5FD4-41B7-AD36-E0531CF0F5F8}" presName="hierChild1" presStyleCnt="0">
        <dgm:presLayoutVars>
          <dgm:chPref val="1"/>
          <dgm:dir/>
          <dgm:animOne val="branch"/>
          <dgm:animLvl val="lvl"/>
          <dgm:resizeHandles/>
        </dgm:presLayoutVars>
      </dgm:prSet>
      <dgm:spPr/>
    </dgm:pt>
    <dgm:pt modelId="{A559979D-6AC0-459E-AFBF-AF5E88D64954}" type="pres">
      <dgm:prSet presAssocID="{2F0756DA-BC3A-4171-A3AF-4462393590F5}" presName="hierRoot1" presStyleCnt="0"/>
      <dgm:spPr/>
    </dgm:pt>
    <dgm:pt modelId="{F00E6CD4-6D3F-4494-BB81-ED06C03209DA}" type="pres">
      <dgm:prSet presAssocID="{2F0756DA-BC3A-4171-A3AF-4462393590F5}" presName="composite" presStyleCnt="0"/>
      <dgm:spPr/>
    </dgm:pt>
    <dgm:pt modelId="{6902C91D-BD38-4A2E-8422-0EDEC688E5CC}" type="pres">
      <dgm:prSet presAssocID="{2F0756DA-BC3A-4171-A3AF-4462393590F5}" presName="background" presStyleLbl="node0" presStyleIdx="0" presStyleCnt="3"/>
      <dgm:spPr/>
    </dgm:pt>
    <dgm:pt modelId="{F54E19A7-EFF9-4434-939C-863071CB1F14}" type="pres">
      <dgm:prSet presAssocID="{2F0756DA-BC3A-4171-A3AF-4462393590F5}" presName="text" presStyleLbl="fgAcc0" presStyleIdx="0" presStyleCnt="3">
        <dgm:presLayoutVars>
          <dgm:chPref val="3"/>
        </dgm:presLayoutVars>
      </dgm:prSet>
      <dgm:spPr/>
    </dgm:pt>
    <dgm:pt modelId="{698073B7-963F-4715-B09E-42874DA23F0A}" type="pres">
      <dgm:prSet presAssocID="{2F0756DA-BC3A-4171-A3AF-4462393590F5}" presName="hierChild2" presStyleCnt="0"/>
      <dgm:spPr/>
    </dgm:pt>
    <dgm:pt modelId="{E681EE33-D290-4B4A-9905-9C0598BC2BFF}" type="pres">
      <dgm:prSet presAssocID="{28796300-B24E-4C62-9BB1-124D19179F25}" presName="hierRoot1" presStyleCnt="0"/>
      <dgm:spPr/>
    </dgm:pt>
    <dgm:pt modelId="{4E1F21A4-63F8-4B3E-8F92-B8910020467B}" type="pres">
      <dgm:prSet presAssocID="{28796300-B24E-4C62-9BB1-124D19179F25}" presName="composite" presStyleCnt="0"/>
      <dgm:spPr/>
    </dgm:pt>
    <dgm:pt modelId="{0DABDB62-4D79-489F-9E4F-7F2327CB1D8D}" type="pres">
      <dgm:prSet presAssocID="{28796300-B24E-4C62-9BB1-124D19179F25}" presName="background" presStyleLbl="node0" presStyleIdx="1" presStyleCnt="3"/>
      <dgm:spPr/>
    </dgm:pt>
    <dgm:pt modelId="{29FFB6FA-AD86-4857-9FA3-A21AF9CD96AE}" type="pres">
      <dgm:prSet presAssocID="{28796300-B24E-4C62-9BB1-124D19179F25}" presName="text" presStyleLbl="fgAcc0" presStyleIdx="1" presStyleCnt="3">
        <dgm:presLayoutVars>
          <dgm:chPref val="3"/>
        </dgm:presLayoutVars>
      </dgm:prSet>
      <dgm:spPr/>
    </dgm:pt>
    <dgm:pt modelId="{92682BE7-5B78-41E8-A461-C50D4D91F341}" type="pres">
      <dgm:prSet presAssocID="{28796300-B24E-4C62-9BB1-124D19179F25}" presName="hierChild2" presStyleCnt="0"/>
      <dgm:spPr/>
    </dgm:pt>
    <dgm:pt modelId="{72803EFC-4B4A-4C4E-AC76-511BDCE6CE63}" type="pres">
      <dgm:prSet presAssocID="{906A2DA9-052C-4BA6-8CF4-B18C326144D2}" presName="hierRoot1" presStyleCnt="0"/>
      <dgm:spPr/>
    </dgm:pt>
    <dgm:pt modelId="{64AA0BAB-1571-47B8-8414-EA5A481D203A}" type="pres">
      <dgm:prSet presAssocID="{906A2DA9-052C-4BA6-8CF4-B18C326144D2}" presName="composite" presStyleCnt="0"/>
      <dgm:spPr/>
    </dgm:pt>
    <dgm:pt modelId="{AB240272-76CE-4C8C-BBF0-CCDB00116ABF}" type="pres">
      <dgm:prSet presAssocID="{906A2DA9-052C-4BA6-8CF4-B18C326144D2}" presName="background" presStyleLbl="node0" presStyleIdx="2" presStyleCnt="3"/>
      <dgm:spPr/>
    </dgm:pt>
    <dgm:pt modelId="{52D32EE7-22BE-48D1-ADA9-3F6E36CFFBF0}" type="pres">
      <dgm:prSet presAssocID="{906A2DA9-052C-4BA6-8CF4-B18C326144D2}" presName="text" presStyleLbl="fgAcc0" presStyleIdx="2" presStyleCnt="3">
        <dgm:presLayoutVars>
          <dgm:chPref val="3"/>
        </dgm:presLayoutVars>
      </dgm:prSet>
      <dgm:spPr/>
    </dgm:pt>
    <dgm:pt modelId="{6CEFB4ED-E138-491E-9015-B8ED983282FE}" type="pres">
      <dgm:prSet presAssocID="{906A2DA9-052C-4BA6-8CF4-B18C326144D2}" presName="hierChild2" presStyleCnt="0"/>
      <dgm:spPr/>
    </dgm:pt>
  </dgm:ptLst>
  <dgm:cxnLst>
    <dgm:cxn modelId="{459C4908-3F4E-4B88-A1C3-F25EC2E08F32}" type="presOf" srcId="{28796300-B24E-4C62-9BB1-124D19179F25}" destId="{29FFB6FA-AD86-4857-9FA3-A21AF9CD96AE}" srcOrd="0" destOrd="0" presId="urn:microsoft.com/office/officeart/2005/8/layout/hierarchy1"/>
    <dgm:cxn modelId="{8DD86409-5020-4DC2-84A2-8E65B40911E7}" srcId="{51571305-5FD4-41B7-AD36-E0531CF0F5F8}" destId="{28796300-B24E-4C62-9BB1-124D19179F25}" srcOrd="1" destOrd="0" parTransId="{40995DE9-43AD-4BC8-B5C6-5B66AA695FF8}" sibTransId="{CDE87BB3-09FF-4D17-AA1F-5FB13D0F46EA}"/>
    <dgm:cxn modelId="{9F2E570B-B350-49F9-AD38-035C58B07261}" type="presOf" srcId="{2F0756DA-BC3A-4171-A3AF-4462393590F5}" destId="{F54E19A7-EFF9-4434-939C-863071CB1F14}" srcOrd="0" destOrd="0" presId="urn:microsoft.com/office/officeart/2005/8/layout/hierarchy1"/>
    <dgm:cxn modelId="{C2994E2E-28DE-4138-804C-354A5301EC6B}" type="presOf" srcId="{51571305-5FD4-41B7-AD36-E0531CF0F5F8}" destId="{E5EC0194-0F82-4CB3-8BFD-7A20BD2506E9}" srcOrd="0" destOrd="0" presId="urn:microsoft.com/office/officeart/2005/8/layout/hierarchy1"/>
    <dgm:cxn modelId="{EA946C41-DEA0-48C4-AA13-D17F72AA1CD4}" srcId="{51571305-5FD4-41B7-AD36-E0531CF0F5F8}" destId="{906A2DA9-052C-4BA6-8CF4-B18C326144D2}" srcOrd="2" destOrd="0" parTransId="{EBFA6312-04FB-446F-8A78-BEB3F85909BF}" sibTransId="{0939E4C0-4DAC-4C40-A2C1-CF803982DF78}"/>
    <dgm:cxn modelId="{39E8AC83-F2E3-488A-A506-EDF752EAC077}" type="presOf" srcId="{906A2DA9-052C-4BA6-8CF4-B18C326144D2}" destId="{52D32EE7-22BE-48D1-ADA9-3F6E36CFFBF0}" srcOrd="0" destOrd="0" presId="urn:microsoft.com/office/officeart/2005/8/layout/hierarchy1"/>
    <dgm:cxn modelId="{6BFFFD96-AEEA-4F70-9375-E00C807E1AE5}" srcId="{51571305-5FD4-41B7-AD36-E0531CF0F5F8}" destId="{2F0756DA-BC3A-4171-A3AF-4462393590F5}" srcOrd="0" destOrd="0" parTransId="{87D0279F-A454-49E8-B97F-6AB3D0B0FFA6}" sibTransId="{CA8DB4F2-1142-4916-A576-EE35C681BD4B}"/>
    <dgm:cxn modelId="{E6AAA0CB-932F-4D31-840B-F105192E2D0E}" type="presParOf" srcId="{E5EC0194-0F82-4CB3-8BFD-7A20BD2506E9}" destId="{A559979D-6AC0-459E-AFBF-AF5E88D64954}" srcOrd="0" destOrd="0" presId="urn:microsoft.com/office/officeart/2005/8/layout/hierarchy1"/>
    <dgm:cxn modelId="{EB434CDF-C5A6-4D4C-8BAC-03DA2E8A84AC}" type="presParOf" srcId="{A559979D-6AC0-459E-AFBF-AF5E88D64954}" destId="{F00E6CD4-6D3F-4494-BB81-ED06C03209DA}" srcOrd="0" destOrd="0" presId="urn:microsoft.com/office/officeart/2005/8/layout/hierarchy1"/>
    <dgm:cxn modelId="{9895FBF2-3DE0-4658-B8CD-72B25A8D064D}" type="presParOf" srcId="{F00E6CD4-6D3F-4494-BB81-ED06C03209DA}" destId="{6902C91D-BD38-4A2E-8422-0EDEC688E5CC}" srcOrd="0" destOrd="0" presId="urn:microsoft.com/office/officeart/2005/8/layout/hierarchy1"/>
    <dgm:cxn modelId="{4A8027F6-2D0D-4469-8F0A-232042EFD2DC}" type="presParOf" srcId="{F00E6CD4-6D3F-4494-BB81-ED06C03209DA}" destId="{F54E19A7-EFF9-4434-939C-863071CB1F14}" srcOrd="1" destOrd="0" presId="urn:microsoft.com/office/officeart/2005/8/layout/hierarchy1"/>
    <dgm:cxn modelId="{AB3303F2-1211-40DB-B1F3-A33754E3AD2F}" type="presParOf" srcId="{A559979D-6AC0-459E-AFBF-AF5E88D64954}" destId="{698073B7-963F-4715-B09E-42874DA23F0A}" srcOrd="1" destOrd="0" presId="urn:microsoft.com/office/officeart/2005/8/layout/hierarchy1"/>
    <dgm:cxn modelId="{0C8D3B0F-67B3-468A-B6AB-5EEC3446C93F}" type="presParOf" srcId="{E5EC0194-0F82-4CB3-8BFD-7A20BD2506E9}" destId="{E681EE33-D290-4B4A-9905-9C0598BC2BFF}" srcOrd="1" destOrd="0" presId="urn:microsoft.com/office/officeart/2005/8/layout/hierarchy1"/>
    <dgm:cxn modelId="{B451BBCD-D847-4395-8402-2914EEEBCFA2}" type="presParOf" srcId="{E681EE33-D290-4B4A-9905-9C0598BC2BFF}" destId="{4E1F21A4-63F8-4B3E-8F92-B8910020467B}" srcOrd="0" destOrd="0" presId="urn:microsoft.com/office/officeart/2005/8/layout/hierarchy1"/>
    <dgm:cxn modelId="{1E2BCAA2-ECB5-48B2-A802-B8CB79A56D36}" type="presParOf" srcId="{4E1F21A4-63F8-4B3E-8F92-B8910020467B}" destId="{0DABDB62-4D79-489F-9E4F-7F2327CB1D8D}" srcOrd="0" destOrd="0" presId="urn:microsoft.com/office/officeart/2005/8/layout/hierarchy1"/>
    <dgm:cxn modelId="{36A54E7E-3E6E-48DF-93C1-935308BDD862}" type="presParOf" srcId="{4E1F21A4-63F8-4B3E-8F92-B8910020467B}" destId="{29FFB6FA-AD86-4857-9FA3-A21AF9CD96AE}" srcOrd="1" destOrd="0" presId="urn:microsoft.com/office/officeart/2005/8/layout/hierarchy1"/>
    <dgm:cxn modelId="{9D159CBA-1621-4906-AA9E-F442F7C52811}" type="presParOf" srcId="{E681EE33-D290-4B4A-9905-9C0598BC2BFF}" destId="{92682BE7-5B78-41E8-A461-C50D4D91F341}" srcOrd="1" destOrd="0" presId="urn:microsoft.com/office/officeart/2005/8/layout/hierarchy1"/>
    <dgm:cxn modelId="{C9561191-F86D-461E-ABBC-6EE93E1D6BB2}" type="presParOf" srcId="{E5EC0194-0F82-4CB3-8BFD-7A20BD2506E9}" destId="{72803EFC-4B4A-4C4E-AC76-511BDCE6CE63}" srcOrd="2" destOrd="0" presId="urn:microsoft.com/office/officeart/2005/8/layout/hierarchy1"/>
    <dgm:cxn modelId="{0C285C0A-7D1C-4017-AAF2-5C4C2A9569ED}" type="presParOf" srcId="{72803EFC-4B4A-4C4E-AC76-511BDCE6CE63}" destId="{64AA0BAB-1571-47B8-8414-EA5A481D203A}" srcOrd="0" destOrd="0" presId="urn:microsoft.com/office/officeart/2005/8/layout/hierarchy1"/>
    <dgm:cxn modelId="{724E2848-ED57-4CB4-8E91-E876C3E03BDA}" type="presParOf" srcId="{64AA0BAB-1571-47B8-8414-EA5A481D203A}" destId="{AB240272-76CE-4C8C-BBF0-CCDB00116ABF}" srcOrd="0" destOrd="0" presId="urn:microsoft.com/office/officeart/2005/8/layout/hierarchy1"/>
    <dgm:cxn modelId="{419074A4-A374-4D79-913E-069885573601}" type="presParOf" srcId="{64AA0BAB-1571-47B8-8414-EA5A481D203A}" destId="{52D32EE7-22BE-48D1-ADA9-3F6E36CFFBF0}" srcOrd="1" destOrd="0" presId="urn:microsoft.com/office/officeart/2005/8/layout/hierarchy1"/>
    <dgm:cxn modelId="{0A18BD63-0390-41DD-9D2C-D00E8B90AA39}" type="presParOf" srcId="{72803EFC-4B4A-4C4E-AC76-511BDCE6CE63}" destId="{6CEFB4ED-E138-491E-9015-B8ED983282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10CEE-D857-4C0A-B3E4-B3224DF427B7}">
      <dsp:nvSpPr>
        <dsp:cNvPr id="0" name=""/>
        <dsp:cNvSpPr/>
      </dsp:nvSpPr>
      <dsp:spPr>
        <a:xfrm>
          <a:off x="0" y="21457"/>
          <a:ext cx="10982325" cy="8976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Climate services (CS) aim to provide different types of users with useful information on climate information and variability, the impacts of climate change and their related risks, opportunities and uncertainties.</a:t>
          </a:r>
        </a:p>
      </dsp:txBody>
      <dsp:txXfrm>
        <a:off x="43821" y="65278"/>
        <a:ext cx="10894683" cy="810040"/>
      </dsp:txXfrm>
    </dsp:sp>
    <dsp:sp modelId="{D429FC2A-783A-42AF-BC56-796923817332}">
      <dsp:nvSpPr>
        <dsp:cNvPr id="0" name=""/>
        <dsp:cNvSpPr/>
      </dsp:nvSpPr>
      <dsp:spPr>
        <a:xfrm>
          <a:off x="0" y="970980"/>
          <a:ext cx="10982325" cy="8976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 a result of their importance, value, and benefits, CSs now exist at different scales, such as local, national, regional, and international, and in various sectors, including agriculture, health, forestry, fisheries, transport, energy, disaster risk reduction, water resource management, and tourism (Vaughan &amp; </a:t>
          </a:r>
          <a:r>
            <a:rPr lang="en-US" sz="1800" kern="1200" dirty="0" err="1"/>
            <a:t>Dessai</a:t>
          </a:r>
          <a:r>
            <a:rPr lang="en-US" sz="1800" kern="1200" dirty="0"/>
            <a:t>, 2014).</a:t>
          </a:r>
        </a:p>
      </dsp:txBody>
      <dsp:txXfrm>
        <a:off x="43821" y="1014801"/>
        <a:ext cx="10894683" cy="810040"/>
      </dsp:txXfrm>
    </dsp:sp>
    <dsp:sp modelId="{9E9FF819-3D5F-4E1B-A53F-0CE1858DB78F}">
      <dsp:nvSpPr>
        <dsp:cNvPr id="0" name=""/>
        <dsp:cNvSpPr/>
      </dsp:nvSpPr>
      <dsp:spPr>
        <a:xfrm>
          <a:off x="0" y="1920502"/>
          <a:ext cx="10982325" cy="8976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purpose of CS is to develop, translate and </a:t>
          </a:r>
          <a:r>
            <a:rPr lang="en-US" sz="1800" kern="1200" dirty="0" err="1"/>
            <a:t>personalise</a:t>
          </a:r>
          <a:r>
            <a:rPr lang="en-US" sz="1800" kern="1200" dirty="0"/>
            <a:t> climate information for the different needs of users taking into account all related stakeholders, such as academics, NGOs, decision-makers in companies and administrative bodies, policy makers at various levels and citizens (JPI Climate, 2016; </a:t>
          </a:r>
          <a:r>
            <a:rPr lang="en-US" sz="1800" kern="1200" dirty="0" err="1"/>
            <a:t>Lehoczky</a:t>
          </a:r>
          <a:r>
            <a:rPr lang="en-US" sz="1800" kern="1200" dirty="0"/>
            <a:t>, 2017).</a:t>
          </a:r>
        </a:p>
      </dsp:txBody>
      <dsp:txXfrm>
        <a:off x="43821" y="1964323"/>
        <a:ext cx="10894683" cy="810040"/>
      </dsp:txXfrm>
    </dsp:sp>
    <dsp:sp modelId="{659F98F3-D918-4CA9-9EAD-47B29607118A}">
      <dsp:nvSpPr>
        <dsp:cNvPr id="0" name=""/>
        <dsp:cNvSpPr/>
      </dsp:nvSpPr>
      <dsp:spPr>
        <a:xfrm>
          <a:off x="0" y="2870025"/>
          <a:ext cx="10982325" cy="8976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Collaboration between decision-makers, climate scientists, and specialized academics provides an opportunity to leverage the expertise of all parties to better serve problem-solving (Briley, et al., 2015; Golding, et al., 2017).</a:t>
          </a:r>
          <a:endParaRPr lang="en-US" sz="1800" kern="1200" dirty="0"/>
        </a:p>
      </dsp:txBody>
      <dsp:txXfrm>
        <a:off x="43821" y="2913846"/>
        <a:ext cx="10894683" cy="810040"/>
      </dsp:txXfrm>
    </dsp:sp>
    <dsp:sp modelId="{CED6FA80-183F-4236-B018-46E3A1ECC876}">
      <dsp:nvSpPr>
        <dsp:cNvPr id="0" name=""/>
        <dsp:cNvSpPr/>
      </dsp:nvSpPr>
      <dsp:spPr>
        <a:xfrm>
          <a:off x="0" y="3819547"/>
          <a:ext cx="10982325" cy="89768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Stakeholder engagement is the basis for a good implementation of CS: effective user participation and co-production of climate services.</a:t>
          </a:r>
          <a:endParaRPr lang="en-US" sz="1800" kern="1200" dirty="0"/>
        </a:p>
      </dsp:txBody>
      <dsp:txXfrm>
        <a:off x="43821" y="3863368"/>
        <a:ext cx="10894683" cy="810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C6528-6014-4DA3-998C-394AF1B046A0}">
      <dsp:nvSpPr>
        <dsp:cNvPr id="0" name=""/>
        <dsp:cNvSpPr/>
      </dsp:nvSpPr>
      <dsp:spPr>
        <a:xfrm>
          <a:off x="0" y="159156"/>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ym typeface="Wingdings" panose="05000000000000000000" pitchFamily="2" charset="2"/>
            </a:rPr>
            <a:t>Co-creation of climate services for tourism</a:t>
          </a:r>
          <a:endParaRPr lang="en-US" sz="1500" kern="1200" dirty="0"/>
        </a:p>
      </dsp:txBody>
      <dsp:txXfrm>
        <a:off x="26625" y="185781"/>
        <a:ext cx="6072202" cy="492171"/>
      </dsp:txXfrm>
    </dsp:sp>
    <dsp:sp modelId="{F2F75A3C-EDF4-43B7-83E9-0A05DAB9C491}">
      <dsp:nvSpPr>
        <dsp:cNvPr id="0" name=""/>
        <dsp:cNvSpPr/>
      </dsp:nvSpPr>
      <dsp:spPr>
        <a:xfrm>
          <a:off x="0" y="695158"/>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ym typeface="Wingdings" panose="05000000000000000000" pitchFamily="2" charset="2"/>
            </a:rPr>
            <a:t>Origin of the climate services co-creation methodology</a:t>
          </a:r>
          <a:endParaRPr lang="en-US" sz="1500" kern="1200" dirty="0"/>
        </a:p>
      </dsp:txBody>
      <dsp:txXfrm>
        <a:off x="26625" y="721783"/>
        <a:ext cx="6072202" cy="492171"/>
      </dsp:txXfrm>
    </dsp:sp>
    <dsp:sp modelId="{6F9D3EE2-61FF-4150-9557-4D081F540397}">
      <dsp:nvSpPr>
        <dsp:cNvPr id="0" name=""/>
        <dsp:cNvSpPr/>
      </dsp:nvSpPr>
      <dsp:spPr>
        <a:xfrm>
          <a:off x="0" y="1283779"/>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ym typeface="Wingdings" panose="05000000000000000000" pitchFamily="2" charset="2"/>
            </a:rPr>
            <a:t>Different types of tourism: sun and beach, snow, culture...</a:t>
          </a:r>
          <a:endParaRPr lang="en-US" sz="1500" kern="1200" dirty="0"/>
        </a:p>
      </dsp:txBody>
      <dsp:txXfrm>
        <a:off x="26625" y="1310404"/>
        <a:ext cx="6072202" cy="492171"/>
      </dsp:txXfrm>
    </dsp:sp>
    <dsp:sp modelId="{D7AE5077-A7C2-4FE5-B8FE-4E3D0DAB2AA7}">
      <dsp:nvSpPr>
        <dsp:cNvPr id="0" name=""/>
        <dsp:cNvSpPr/>
      </dsp:nvSpPr>
      <dsp:spPr>
        <a:xfrm>
          <a:off x="0" y="1872400"/>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a-ES" sz="1500" kern="1200" dirty="0" err="1"/>
            <a:t>Case</a:t>
          </a:r>
          <a:r>
            <a:rPr lang="ca-ES" sz="1500" kern="1200" dirty="0"/>
            <a:t> </a:t>
          </a:r>
          <a:r>
            <a:rPr lang="ca-ES" sz="1500" kern="1200" dirty="0" err="1"/>
            <a:t>Study</a:t>
          </a:r>
          <a:r>
            <a:rPr lang="ca-ES" sz="1500" kern="1200" dirty="0"/>
            <a:t>: </a:t>
          </a:r>
          <a:r>
            <a:rPr lang="ca-ES" sz="1500" kern="1200" dirty="0" err="1"/>
            <a:t>Different</a:t>
          </a:r>
          <a:r>
            <a:rPr lang="ca-ES" sz="1500" kern="1200" dirty="0"/>
            <a:t> </a:t>
          </a:r>
          <a:r>
            <a:rPr lang="ca-ES" sz="1500" kern="1200" dirty="0" err="1"/>
            <a:t>European</a:t>
          </a:r>
          <a:r>
            <a:rPr lang="ca-ES" sz="1500" kern="1200" dirty="0"/>
            <a:t> </a:t>
          </a:r>
          <a:r>
            <a:rPr lang="ca-ES" sz="1500" kern="1200" dirty="0" err="1"/>
            <a:t>Tourist</a:t>
          </a:r>
          <a:r>
            <a:rPr lang="ca-ES" sz="1500" kern="1200" dirty="0"/>
            <a:t> </a:t>
          </a:r>
          <a:r>
            <a:rPr lang="ca-ES" sz="1500" kern="1200" dirty="0" err="1"/>
            <a:t>Destinations</a:t>
          </a:r>
          <a:endParaRPr lang="en-US" sz="1500" kern="1200" dirty="0"/>
        </a:p>
      </dsp:txBody>
      <dsp:txXfrm>
        <a:off x="26625" y="1899025"/>
        <a:ext cx="6072202" cy="492171"/>
      </dsp:txXfrm>
    </dsp:sp>
    <dsp:sp modelId="{7AE989DF-9F32-47C5-987F-237FB0790DB4}">
      <dsp:nvSpPr>
        <dsp:cNvPr id="0" name=""/>
        <dsp:cNvSpPr/>
      </dsp:nvSpPr>
      <dsp:spPr>
        <a:xfrm>
          <a:off x="0" y="2461021"/>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ym typeface="Wingdings" panose="05000000000000000000" pitchFamily="2" charset="2"/>
            </a:rPr>
            <a:t>Creation of indicators for different types of tourism</a:t>
          </a:r>
          <a:endParaRPr lang="en-US" sz="1500" kern="1200" dirty="0"/>
        </a:p>
      </dsp:txBody>
      <dsp:txXfrm>
        <a:off x="26625" y="2487646"/>
        <a:ext cx="6072202" cy="492171"/>
      </dsp:txXfrm>
    </dsp:sp>
    <dsp:sp modelId="{72023D1B-0030-46BE-9601-6FA55E4C03F2}">
      <dsp:nvSpPr>
        <dsp:cNvPr id="0" name=""/>
        <dsp:cNvSpPr/>
      </dsp:nvSpPr>
      <dsp:spPr>
        <a:xfrm>
          <a:off x="0" y="3049642"/>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ym typeface="Wingdings" panose="05000000000000000000" pitchFamily="2" charset="2"/>
            </a:rPr>
            <a:t>Project </a:t>
          </a:r>
          <a:r>
            <a:rPr lang="es-ES" sz="1500" kern="1200" dirty="0" err="1">
              <a:sym typeface="Wingdings" panose="05000000000000000000" pitchFamily="2" charset="2"/>
            </a:rPr>
            <a:t>website</a:t>
          </a:r>
          <a:r>
            <a:rPr lang="es-ES" sz="1500" kern="1200" dirty="0">
              <a:sym typeface="Wingdings" panose="05000000000000000000" pitchFamily="2" charset="2"/>
            </a:rPr>
            <a:t>: http://www.indecis.eu/</a:t>
          </a:r>
          <a:endParaRPr lang="en-US" sz="1500" kern="1200" dirty="0"/>
        </a:p>
      </dsp:txBody>
      <dsp:txXfrm>
        <a:off x="26625" y="3076267"/>
        <a:ext cx="6072202" cy="492171"/>
      </dsp:txXfrm>
    </dsp:sp>
    <dsp:sp modelId="{59AC27DE-933F-420C-871E-F05849E08018}">
      <dsp:nvSpPr>
        <dsp:cNvPr id="0" name=""/>
        <dsp:cNvSpPr/>
      </dsp:nvSpPr>
      <dsp:spPr>
        <a:xfrm>
          <a:off x="0" y="3638263"/>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ym typeface="Wingdings" panose="05000000000000000000" pitchFamily="2" charset="2"/>
            </a:rPr>
            <a:t>Co-creation methodology and preliminary results of the workshops: http://www.indecis.eu/docs/Deliverables/Deliverable_7.2.pdf</a:t>
          </a:r>
          <a:endParaRPr lang="en-US" sz="1500" kern="1200" dirty="0"/>
        </a:p>
      </dsp:txBody>
      <dsp:txXfrm>
        <a:off x="26625" y="3664888"/>
        <a:ext cx="6072202" cy="492171"/>
      </dsp:txXfrm>
    </dsp:sp>
    <dsp:sp modelId="{494789F2-06C6-4B05-8003-2339D4C41AD5}">
      <dsp:nvSpPr>
        <dsp:cNvPr id="0" name=""/>
        <dsp:cNvSpPr/>
      </dsp:nvSpPr>
      <dsp:spPr>
        <a:xfrm>
          <a:off x="0" y="4226884"/>
          <a:ext cx="6125452" cy="54542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1" kern="1200" dirty="0">
              <a:sym typeface="Wingdings" panose="05000000000000000000" pitchFamily="2" charset="2"/>
            </a:rPr>
            <a:t>Software for the calculation of sun and beach tourism indicators: http://www.indecis.eu/docs/Deliverables/Deliverable_7.4_AnnexB.pdf</a:t>
          </a:r>
          <a:endParaRPr lang="en-US" sz="1500" kern="1200" dirty="0"/>
        </a:p>
      </dsp:txBody>
      <dsp:txXfrm>
        <a:off x="26625" y="4253509"/>
        <a:ext cx="6072202" cy="492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0476-A7E2-43C9-959E-032188CD40E5}">
      <dsp:nvSpPr>
        <dsp:cNvPr id="0" name=""/>
        <dsp:cNvSpPr/>
      </dsp:nvSpPr>
      <dsp:spPr>
        <a:xfrm>
          <a:off x="567039" y="0"/>
          <a:ext cx="6426447" cy="31127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1CB8A-EA93-4B50-A0FF-38AF623571E3}">
      <dsp:nvSpPr>
        <dsp:cNvPr id="0" name=""/>
        <dsp:cNvSpPr/>
      </dsp:nvSpPr>
      <dsp:spPr>
        <a:xfrm>
          <a:off x="8121" y="933821"/>
          <a:ext cx="2433544" cy="12450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 Definition of the activity: periods of affluence, reasons for cancellation, time in advance of booking the activity</a:t>
          </a:r>
          <a:endParaRPr lang="ca-ES" sz="1500" kern="1200" dirty="0"/>
        </a:p>
      </dsp:txBody>
      <dsp:txXfrm>
        <a:off x="68902" y="994602"/>
        <a:ext cx="2311982" cy="1123533"/>
      </dsp:txXfrm>
    </dsp:sp>
    <dsp:sp modelId="{31240496-A5C0-4723-BC6E-33BD88CE1A8A}">
      <dsp:nvSpPr>
        <dsp:cNvPr id="0" name=""/>
        <dsp:cNvSpPr/>
      </dsp:nvSpPr>
      <dsp:spPr>
        <a:xfrm>
          <a:off x="2563491" y="933821"/>
          <a:ext cx="2433544" cy="12450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 Identification of weather conditions that affect the activity</a:t>
          </a:r>
          <a:endParaRPr lang="ca-ES" sz="1500" kern="1200" dirty="0"/>
        </a:p>
      </dsp:txBody>
      <dsp:txXfrm>
        <a:off x="2624272" y="994602"/>
        <a:ext cx="2311982" cy="1123533"/>
      </dsp:txXfrm>
    </dsp:sp>
    <dsp:sp modelId="{6D34120B-14F9-46A0-92D4-A2C3A8BB9CA2}">
      <dsp:nvSpPr>
        <dsp:cNvPr id="0" name=""/>
        <dsp:cNvSpPr/>
      </dsp:nvSpPr>
      <dsp:spPr>
        <a:xfrm>
          <a:off x="5118860" y="933821"/>
          <a:ext cx="2433544" cy="12450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 Establishment of strategies (on different time scales) in case of climate weather information</a:t>
          </a:r>
          <a:endParaRPr lang="ca-ES" sz="1500" kern="1200" dirty="0"/>
        </a:p>
      </dsp:txBody>
      <dsp:txXfrm>
        <a:off x="5179641" y="994602"/>
        <a:ext cx="2311982" cy="1123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2C91D-BD38-4A2E-8422-0EDEC688E5CC}">
      <dsp:nvSpPr>
        <dsp:cNvPr id="0" name=""/>
        <dsp:cNvSpPr/>
      </dsp:nvSpPr>
      <dsp:spPr>
        <a:xfrm>
          <a:off x="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E19A7-EFF9-4434-939C-863071CB1F14}">
      <dsp:nvSpPr>
        <dsp:cNvPr id="0" name=""/>
        <dsp:cNvSpPr/>
      </dsp:nvSpPr>
      <dsp:spPr>
        <a:xfrm>
          <a:off x="30375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1. General definition of the activity/sector/object of study</a:t>
          </a:r>
          <a:endParaRPr lang="ca-ES" sz="2000" kern="1200" dirty="0"/>
        </a:p>
      </dsp:txBody>
      <dsp:txXfrm>
        <a:off x="354603" y="1338503"/>
        <a:ext cx="2632133" cy="1634288"/>
      </dsp:txXfrm>
    </dsp:sp>
    <dsp:sp modelId="{0DABDB62-4D79-489F-9E4F-7F2327CB1D8D}">
      <dsp:nvSpPr>
        <dsp:cNvPr id="0" name=""/>
        <dsp:cNvSpPr/>
      </dsp:nvSpPr>
      <dsp:spPr>
        <a:xfrm>
          <a:off x="334134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FB6FA-AD86-4857-9FA3-A21AF9CD96AE}">
      <dsp:nvSpPr>
        <dsp:cNvPr id="0" name=""/>
        <dsp:cNvSpPr/>
      </dsp:nvSpPr>
      <dsp:spPr>
        <a:xfrm>
          <a:off x="364509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2. Identification of the degree of impact of meteorological and climatic conditions on the object of study</a:t>
          </a:r>
          <a:endParaRPr lang="ca-ES" sz="2000" kern="1200" dirty="0"/>
        </a:p>
      </dsp:txBody>
      <dsp:txXfrm>
        <a:off x="3695943" y="1338503"/>
        <a:ext cx="2632133" cy="1634288"/>
      </dsp:txXfrm>
    </dsp:sp>
    <dsp:sp modelId="{AB240272-76CE-4C8C-BBF0-CCDB00116ABF}">
      <dsp:nvSpPr>
        <dsp:cNvPr id="0" name=""/>
        <dsp:cNvSpPr/>
      </dsp:nvSpPr>
      <dsp:spPr>
        <a:xfrm>
          <a:off x="668268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32EE7-22BE-48D1-ADA9-3F6E36CFFBF0}">
      <dsp:nvSpPr>
        <dsp:cNvPr id="0" name=""/>
        <dsp:cNvSpPr/>
      </dsp:nvSpPr>
      <dsp:spPr>
        <a:xfrm>
          <a:off x="698643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STEP 3. Identification of adaptation measures at different time scales</a:t>
          </a:r>
          <a:endParaRPr lang="ca-ES" sz="2000" kern="1200" dirty="0"/>
        </a:p>
      </dsp:txBody>
      <dsp:txXfrm>
        <a:off x="7037283" y="1338503"/>
        <a:ext cx="2632133" cy="16342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36CA1496-36DB-4D8E-B060-86FE8183FF31}" type="datetimeFigureOut">
              <a:rPr lang="ca-ES" smtClean="0"/>
              <a:t>7/5/2024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A6448584-2E8D-427E-92A8-40457333FA65}" type="slidenum">
              <a:rPr lang="ca-ES" smtClean="0"/>
              <a:t>‹Nº›</a:t>
            </a:fld>
            <a:endParaRPr lang="ca-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1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CA1496-36DB-4D8E-B060-86FE8183FF31}" type="datetimeFigureOut">
              <a:rPr lang="ca-ES" smtClean="0"/>
              <a:t>7/5/2024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206823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CA1496-36DB-4D8E-B060-86FE8183FF31}" type="datetimeFigureOut">
              <a:rPr lang="ca-ES" smtClean="0"/>
              <a:t>7/5/2024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A6448584-2E8D-427E-92A8-40457333FA65}" type="slidenum">
              <a:rPr lang="ca-ES" smtClean="0"/>
              <a:t>‹Nº›</a:t>
            </a:fld>
            <a:endParaRPr lang="ca-E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92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CA1496-36DB-4D8E-B060-86FE8183FF31}" type="datetimeFigureOut">
              <a:rPr lang="ca-ES" smtClean="0"/>
              <a:t>7/5/2024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19269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CA1496-36DB-4D8E-B060-86FE8183FF31}" type="datetimeFigureOut">
              <a:rPr lang="ca-ES" smtClean="0"/>
              <a:t>7/5/2024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A6448584-2E8D-427E-92A8-40457333FA65}" type="slidenum">
              <a:rPr lang="ca-ES" smtClean="0"/>
              <a:t>‹Nº›</a:t>
            </a:fld>
            <a:endParaRPr lang="ca-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43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6CA1496-36DB-4D8E-B060-86FE8183FF31}" type="datetimeFigureOut">
              <a:rPr lang="ca-ES" smtClean="0"/>
              <a:t>7/5/2024</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99218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6CA1496-36DB-4D8E-B060-86FE8183FF31}" type="datetimeFigureOut">
              <a:rPr lang="ca-ES" smtClean="0"/>
              <a:t>7/5/2024</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25898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6CA1496-36DB-4D8E-B060-86FE8183FF31}" type="datetimeFigureOut">
              <a:rPr lang="ca-ES" smtClean="0"/>
              <a:t>7/5/2024</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119075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A1496-36DB-4D8E-B060-86FE8183FF31}" type="datetimeFigureOut">
              <a:rPr lang="ca-ES" smtClean="0"/>
              <a:t>7/5/2024</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338748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CA1496-36DB-4D8E-B060-86FE8183FF31}" type="datetimeFigureOut">
              <a:rPr lang="ca-ES" smtClean="0"/>
              <a:t>7/5/2024</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A6448584-2E8D-427E-92A8-40457333FA65}" type="slidenum">
              <a:rPr lang="ca-ES" smtClean="0"/>
              <a:t>‹Nº›</a:t>
            </a:fld>
            <a:endParaRPr lang="ca-ES"/>
          </a:p>
        </p:txBody>
      </p:sp>
    </p:spTree>
    <p:extLst>
      <p:ext uri="{BB962C8B-B14F-4D97-AF65-F5344CB8AC3E}">
        <p14:creationId xmlns:p14="http://schemas.microsoft.com/office/powerpoint/2010/main" val="225779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CA1496-36DB-4D8E-B060-86FE8183FF31}" type="datetimeFigureOut">
              <a:rPr lang="ca-ES" smtClean="0"/>
              <a:t>7/5/2024</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A6448584-2E8D-427E-92A8-40457333FA65}" type="slidenum">
              <a:rPr lang="ca-ES" smtClean="0"/>
              <a:t>‹Nº›</a:t>
            </a:fld>
            <a:endParaRPr lang="ca-E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6CA1496-36DB-4D8E-B060-86FE8183FF31}" type="datetimeFigureOut">
              <a:rPr lang="ca-ES" smtClean="0"/>
              <a:t>7/5/2024</a:t>
            </a:fld>
            <a:endParaRPr lang="ca-E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a-E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448584-2E8D-427E-92A8-40457333FA65}" type="slidenum">
              <a:rPr lang="ca-ES" smtClean="0"/>
              <a:t>‹Nº›</a:t>
            </a:fld>
            <a:endParaRPr lang="ca-E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0434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SummitsofMyLife/status/857263824910639105"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EE447-CD43-C22C-592B-7864B532A6B1}"/>
              </a:ext>
            </a:extLst>
          </p:cNvPr>
          <p:cNvSpPr>
            <a:spLocks noGrp="1"/>
          </p:cNvSpPr>
          <p:nvPr>
            <p:ph type="ctrTitle"/>
          </p:nvPr>
        </p:nvSpPr>
        <p:spPr/>
        <p:txBody>
          <a:bodyPr>
            <a:normAutofit fontScale="90000"/>
          </a:bodyPr>
          <a:lstStyle/>
          <a:p>
            <a:r>
              <a:rPr lang="es-ES" dirty="0" err="1"/>
              <a:t>Co-creation</a:t>
            </a:r>
            <a:r>
              <a:rPr lang="es-ES" dirty="0"/>
              <a:t> </a:t>
            </a:r>
            <a:r>
              <a:rPr lang="es-ES" dirty="0" err="1"/>
              <a:t>for</a:t>
            </a:r>
            <a:r>
              <a:rPr lang="es-ES" dirty="0"/>
              <a:t> </a:t>
            </a:r>
            <a:r>
              <a:rPr lang="es-ES" dirty="0" err="1"/>
              <a:t>climate</a:t>
            </a:r>
            <a:r>
              <a:rPr lang="es-ES" dirty="0"/>
              <a:t> </a:t>
            </a:r>
            <a:r>
              <a:rPr lang="es-ES" dirty="0" err="1"/>
              <a:t>services</a:t>
            </a:r>
            <a:r>
              <a:rPr lang="es-ES" dirty="0"/>
              <a:t>. </a:t>
            </a:r>
            <a:r>
              <a:rPr lang="es-ES" dirty="0" err="1"/>
              <a:t>Concepts</a:t>
            </a:r>
            <a:r>
              <a:rPr lang="es-ES" dirty="0"/>
              <a:t> and </a:t>
            </a:r>
            <a:r>
              <a:rPr lang="es-ES" dirty="0" err="1"/>
              <a:t>methodology</a:t>
            </a:r>
          </a:p>
        </p:txBody>
      </p:sp>
      <p:sp>
        <p:nvSpPr>
          <p:cNvPr id="3" name="Subtítulo 2">
            <a:extLst>
              <a:ext uri="{FF2B5EF4-FFF2-40B4-BE49-F238E27FC236}">
                <a16:creationId xmlns:a16="http://schemas.microsoft.com/office/drawing/2014/main" id="{80B0AD3D-E394-32FD-EB47-42F24A199EE1}"/>
              </a:ext>
            </a:extLst>
          </p:cNvPr>
          <p:cNvSpPr>
            <a:spLocks noGrp="1"/>
          </p:cNvSpPr>
          <p:nvPr>
            <p:ph type="subTitle" idx="1"/>
          </p:nvPr>
        </p:nvSpPr>
        <p:spPr>
          <a:xfrm>
            <a:off x="8610600" y="4960137"/>
            <a:ext cx="3581400" cy="1463040"/>
          </a:xfrm>
        </p:spPr>
        <p:txBody>
          <a:bodyPr>
            <a:normAutofit fontScale="85000" lnSpcReduction="10000"/>
          </a:bodyPr>
          <a:lstStyle/>
          <a:p>
            <a:r>
              <a:rPr lang="es-ES" dirty="0"/>
              <a:t>Dr. Jon Olano Pozo</a:t>
            </a:r>
          </a:p>
          <a:p>
            <a:r>
              <a:rPr lang="es-ES" dirty="0"/>
              <a:t>Dra. Anna </a:t>
            </a:r>
            <a:r>
              <a:rPr lang="es-ES" dirty="0" err="1"/>
              <a:t>Boqué</a:t>
            </a:r>
            <a:r>
              <a:rPr lang="es-ES" dirty="0"/>
              <a:t> </a:t>
            </a:r>
            <a:r>
              <a:rPr lang="es-ES" dirty="0" err="1"/>
              <a:t>Ciurana</a:t>
            </a:r>
            <a:endParaRPr lang="es-ES" dirty="0"/>
          </a:p>
          <a:p>
            <a:r>
              <a:rPr lang="es-ES" dirty="0"/>
              <a:t>Centre </a:t>
            </a:r>
            <a:r>
              <a:rPr lang="es-ES" dirty="0" err="1"/>
              <a:t>for</a:t>
            </a:r>
            <a:r>
              <a:rPr lang="es-ES" dirty="0"/>
              <a:t> </a:t>
            </a:r>
            <a:r>
              <a:rPr lang="es-ES" dirty="0" err="1"/>
              <a:t>Climate</a:t>
            </a:r>
            <a:r>
              <a:rPr lang="es-ES" dirty="0"/>
              <a:t> ChangeC3</a:t>
            </a:r>
          </a:p>
          <a:p>
            <a:r>
              <a:rPr lang="es-ES" dirty="0" err="1"/>
              <a:t>Universitat</a:t>
            </a:r>
            <a:r>
              <a:rPr lang="es-ES" dirty="0"/>
              <a:t> Rovira i Virgili</a:t>
            </a:r>
          </a:p>
          <a:p>
            <a:r>
              <a:rPr lang="es-ES" dirty="0"/>
              <a:t>IU-RESCAT</a:t>
            </a:r>
          </a:p>
          <a:p>
            <a:r>
              <a:rPr lang="es-ES" dirty="0"/>
              <a:t>Vila-seca, </a:t>
            </a:r>
            <a:r>
              <a:rPr lang="es-ES" dirty="0" err="1"/>
              <a:t>Spain</a:t>
            </a:r>
            <a:r>
              <a:rPr lang="es-ES" dirty="0"/>
              <a:t>, May 2024</a:t>
            </a:r>
            <a:endParaRPr lang="ca-ES" dirty="0"/>
          </a:p>
        </p:txBody>
      </p:sp>
    </p:spTree>
    <p:extLst>
      <p:ext uri="{BB962C8B-B14F-4D97-AF65-F5344CB8AC3E}">
        <p14:creationId xmlns:p14="http://schemas.microsoft.com/office/powerpoint/2010/main" val="240911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s-ES" dirty="0"/>
              <a:t>4. </a:t>
            </a:r>
            <a:r>
              <a:rPr lang="es-ES" dirty="0" err="1"/>
              <a:t>Co-creation</a:t>
            </a:r>
            <a:r>
              <a:rPr lang="es-ES" dirty="0"/>
              <a:t> workshops: </a:t>
            </a:r>
            <a:r>
              <a:rPr lang="es-ES" dirty="0" err="1"/>
              <a:t>experiences</a:t>
            </a:r>
            <a:endParaRPr lang="ca-ES" dirty="0"/>
          </a:p>
        </p:txBody>
      </p:sp>
      <p:pic>
        <p:nvPicPr>
          <p:cNvPr id="3" name="Imagen 2">
            <a:extLst>
              <a:ext uri="{FF2B5EF4-FFF2-40B4-BE49-F238E27FC236}">
                <a16:creationId xmlns:a16="http://schemas.microsoft.com/office/drawing/2014/main" id="{8168CE93-51D0-119F-11F2-AF8E69010B4A}"/>
              </a:ext>
            </a:extLst>
          </p:cNvPr>
          <p:cNvPicPr>
            <a:picLocks noChangeAspect="1"/>
          </p:cNvPicPr>
          <p:nvPr/>
        </p:nvPicPr>
        <p:blipFill>
          <a:blip r:embed="rId2"/>
          <a:stretch>
            <a:fillRect/>
          </a:stretch>
        </p:blipFill>
        <p:spPr>
          <a:xfrm>
            <a:off x="4140990" y="1841642"/>
            <a:ext cx="4470893" cy="2432514"/>
          </a:xfrm>
          <a:prstGeom prst="rect">
            <a:avLst/>
          </a:prstGeom>
        </p:spPr>
      </p:pic>
      <p:pic>
        <p:nvPicPr>
          <p:cNvPr id="4" name="Imagen 3">
            <a:extLst>
              <a:ext uri="{FF2B5EF4-FFF2-40B4-BE49-F238E27FC236}">
                <a16:creationId xmlns:a16="http://schemas.microsoft.com/office/drawing/2014/main" id="{60D8573B-B42D-82D6-1E5C-BB5691421C15}"/>
              </a:ext>
            </a:extLst>
          </p:cNvPr>
          <p:cNvPicPr>
            <a:picLocks noChangeAspect="1"/>
          </p:cNvPicPr>
          <p:nvPr/>
        </p:nvPicPr>
        <p:blipFill>
          <a:blip r:embed="rId3"/>
          <a:stretch>
            <a:fillRect/>
          </a:stretch>
        </p:blipFill>
        <p:spPr>
          <a:xfrm>
            <a:off x="581789" y="1841640"/>
            <a:ext cx="3487214" cy="2432515"/>
          </a:xfrm>
          <a:prstGeom prst="rect">
            <a:avLst/>
          </a:prstGeom>
        </p:spPr>
      </p:pic>
      <p:pic>
        <p:nvPicPr>
          <p:cNvPr id="5" name="Imagen 4">
            <a:extLst>
              <a:ext uri="{FF2B5EF4-FFF2-40B4-BE49-F238E27FC236}">
                <a16:creationId xmlns:a16="http://schemas.microsoft.com/office/drawing/2014/main" id="{D01CD510-E32C-F8ED-3AB0-0535AA1FBFA3}"/>
              </a:ext>
            </a:extLst>
          </p:cNvPr>
          <p:cNvPicPr>
            <a:picLocks noChangeAspect="1"/>
          </p:cNvPicPr>
          <p:nvPr/>
        </p:nvPicPr>
        <p:blipFill>
          <a:blip r:embed="rId4"/>
          <a:stretch>
            <a:fillRect/>
          </a:stretch>
        </p:blipFill>
        <p:spPr>
          <a:xfrm>
            <a:off x="8683870" y="1770399"/>
            <a:ext cx="2912977" cy="2521524"/>
          </a:xfrm>
          <a:prstGeom prst="rect">
            <a:avLst/>
          </a:prstGeom>
        </p:spPr>
      </p:pic>
      <p:pic>
        <p:nvPicPr>
          <p:cNvPr id="6" name="Imagen 5">
            <a:extLst>
              <a:ext uri="{FF2B5EF4-FFF2-40B4-BE49-F238E27FC236}">
                <a16:creationId xmlns:a16="http://schemas.microsoft.com/office/drawing/2014/main" id="{1CF39B43-8FA8-62CB-00BB-CC430DCE264A}"/>
              </a:ext>
            </a:extLst>
          </p:cNvPr>
          <p:cNvPicPr>
            <a:picLocks noChangeAspect="1"/>
          </p:cNvPicPr>
          <p:nvPr/>
        </p:nvPicPr>
        <p:blipFill>
          <a:blip r:embed="rId5"/>
          <a:stretch>
            <a:fillRect/>
          </a:stretch>
        </p:blipFill>
        <p:spPr>
          <a:xfrm>
            <a:off x="581789" y="4452726"/>
            <a:ext cx="10985944" cy="2158171"/>
          </a:xfrm>
          <a:prstGeom prst="rect">
            <a:avLst/>
          </a:prstGeom>
        </p:spPr>
      </p:pic>
    </p:spTree>
    <p:extLst>
      <p:ext uri="{BB962C8B-B14F-4D97-AF65-F5344CB8AC3E}">
        <p14:creationId xmlns:p14="http://schemas.microsoft.com/office/powerpoint/2010/main" val="163740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s-ES" dirty="0"/>
              <a:t>4. </a:t>
            </a:r>
            <a:r>
              <a:rPr lang="es-ES" dirty="0" err="1"/>
              <a:t>Co-creation</a:t>
            </a:r>
            <a:r>
              <a:rPr lang="es-ES" dirty="0"/>
              <a:t> workshops: </a:t>
            </a:r>
            <a:r>
              <a:rPr lang="es-ES" dirty="0" err="1"/>
              <a:t>experiences</a:t>
            </a:r>
            <a:endParaRPr lang="ca-ES" dirty="0"/>
          </a:p>
        </p:txBody>
      </p:sp>
      <p:graphicFrame>
        <p:nvGraphicFramePr>
          <p:cNvPr id="7" name="CuadroTexto 2">
            <a:extLst>
              <a:ext uri="{FF2B5EF4-FFF2-40B4-BE49-F238E27FC236}">
                <a16:creationId xmlns:a16="http://schemas.microsoft.com/office/drawing/2014/main" id="{57B88B77-B7E0-072F-E9B8-3CC080131327}"/>
              </a:ext>
            </a:extLst>
          </p:cNvPr>
          <p:cNvGraphicFramePr/>
          <p:nvPr>
            <p:extLst>
              <p:ext uri="{D42A27DB-BD31-4B8C-83A1-F6EECF244321}">
                <p14:modId xmlns:p14="http://schemas.microsoft.com/office/powerpoint/2010/main" val="900778836"/>
              </p:ext>
            </p:extLst>
          </p:nvPr>
        </p:nvGraphicFramePr>
        <p:xfrm>
          <a:off x="532022" y="1860884"/>
          <a:ext cx="6125452" cy="4878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52D3D67D-9123-7F31-BE7C-2E5DB63ADC24}"/>
              </a:ext>
            </a:extLst>
          </p:cNvPr>
          <p:cNvPicPr>
            <a:picLocks noChangeAspect="1"/>
          </p:cNvPicPr>
          <p:nvPr/>
        </p:nvPicPr>
        <p:blipFill>
          <a:blip r:embed="rId7"/>
          <a:stretch>
            <a:fillRect/>
          </a:stretch>
        </p:blipFill>
        <p:spPr>
          <a:xfrm>
            <a:off x="7784636" y="2763207"/>
            <a:ext cx="3487214" cy="2432515"/>
          </a:xfrm>
          <a:prstGeom prst="rect">
            <a:avLst/>
          </a:prstGeom>
        </p:spPr>
      </p:pic>
    </p:spTree>
    <p:extLst>
      <p:ext uri="{BB962C8B-B14F-4D97-AF65-F5344CB8AC3E}">
        <p14:creationId xmlns:p14="http://schemas.microsoft.com/office/powerpoint/2010/main" val="364067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s-ES" dirty="0"/>
              <a:t>4. </a:t>
            </a:r>
            <a:r>
              <a:rPr lang="es-ES" dirty="0" err="1"/>
              <a:t>Co-creation</a:t>
            </a:r>
            <a:r>
              <a:rPr lang="es-ES" dirty="0"/>
              <a:t> workshops: </a:t>
            </a:r>
            <a:r>
              <a:rPr lang="es-ES" dirty="0" err="1"/>
              <a:t>experiences</a:t>
            </a:r>
            <a:endParaRPr lang="ca-ES" dirty="0"/>
          </a:p>
        </p:txBody>
      </p:sp>
      <p:pic>
        <p:nvPicPr>
          <p:cNvPr id="8" name="Imagen 7">
            <a:extLst>
              <a:ext uri="{FF2B5EF4-FFF2-40B4-BE49-F238E27FC236}">
                <a16:creationId xmlns:a16="http://schemas.microsoft.com/office/drawing/2014/main" id="{52D3D67D-9123-7F31-BE7C-2E5DB63ADC24}"/>
              </a:ext>
            </a:extLst>
          </p:cNvPr>
          <p:cNvPicPr>
            <a:picLocks noChangeAspect="1"/>
          </p:cNvPicPr>
          <p:nvPr/>
        </p:nvPicPr>
        <p:blipFill>
          <a:blip r:embed="rId2"/>
          <a:stretch>
            <a:fillRect/>
          </a:stretch>
        </p:blipFill>
        <p:spPr>
          <a:xfrm>
            <a:off x="7857759" y="1496625"/>
            <a:ext cx="3487214" cy="2432515"/>
          </a:xfrm>
          <a:prstGeom prst="rect">
            <a:avLst/>
          </a:prstGeom>
        </p:spPr>
      </p:pic>
      <p:pic>
        <p:nvPicPr>
          <p:cNvPr id="3" name="Imagen 2">
            <a:extLst>
              <a:ext uri="{FF2B5EF4-FFF2-40B4-BE49-F238E27FC236}">
                <a16:creationId xmlns:a16="http://schemas.microsoft.com/office/drawing/2014/main" id="{BF3358EC-2B4A-516D-83BD-C9EC6BB284A3}"/>
              </a:ext>
            </a:extLst>
          </p:cNvPr>
          <p:cNvPicPr>
            <a:picLocks noChangeAspect="1"/>
          </p:cNvPicPr>
          <p:nvPr/>
        </p:nvPicPr>
        <p:blipFill>
          <a:blip r:embed="rId3"/>
          <a:stretch>
            <a:fillRect/>
          </a:stretch>
        </p:blipFill>
        <p:spPr>
          <a:xfrm>
            <a:off x="7532894" y="4145117"/>
            <a:ext cx="4482863" cy="2670949"/>
          </a:xfrm>
          <a:prstGeom prst="rect">
            <a:avLst/>
          </a:prstGeom>
        </p:spPr>
      </p:pic>
      <p:pic>
        <p:nvPicPr>
          <p:cNvPr id="4" name="Imagen 3">
            <a:extLst>
              <a:ext uri="{FF2B5EF4-FFF2-40B4-BE49-F238E27FC236}">
                <a16:creationId xmlns:a16="http://schemas.microsoft.com/office/drawing/2014/main" id="{7516A46E-C409-C482-B916-20F7F04DA9FA}"/>
              </a:ext>
            </a:extLst>
          </p:cNvPr>
          <p:cNvPicPr>
            <a:picLocks noChangeAspect="1"/>
          </p:cNvPicPr>
          <p:nvPr/>
        </p:nvPicPr>
        <p:blipFill>
          <a:blip r:embed="rId4"/>
          <a:stretch>
            <a:fillRect/>
          </a:stretch>
        </p:blipFill>
        <p:spPr>
          <a:xfrm>
            <a:off x="1094579" y="1715639"/>
            <a:ext cx="5994873" cy="4582686"/>
          </a:xfrm>
          <a:prstGeom prst="rect">
            <a:avLst/>
          </a:prstGeom>
        </p:spPr>
      </p:pic>
    </p:spTree>
    <p:extLst>
      <p:ext uri="{BB962C8B-B14F-4D97-AF65-F5344CB8AC3E}">
        <p14:creationId xmlns:p14="http://schemas.microsoft.com/office/powerpoint/2010/main" val="294020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s-ES" dirty="0"/>
              <a:t>4. </a:t>
            </a:r>
            <a:r>
              <a:rPr lang="es-ES" dirty="0" err="1"/>
              <a:t>Co-creation</a:t>
            </a:r>
            <a:r>
              <a:rPr lang="es-ES" dirty="0"/>
              <a:t> workshops: </a:t>
            </a:r>
            <a:r>
              <a:rPr lang="es-ES" dirty="0" err="1"/>
              <a:t>experiences</a:t>
            </a:r>
            <a:endParaRPr lang="ca-ES" dirty="0"/>
          </a:p>
        </p:txBody>
      </p:sp>
      <p:graphicFrame>
        <p:nvGraphicFramePr>
          <p:cNvPr id="5" name="Diagrama 4">
            <a:extLst>
              <a:ext uri="{FF2B5EF4-FFF2-40B4-BE49-F238E27FC236}">
                <a16:creationId xmlns:a16="http://schemas.microsoft.com/office/drawing/2014/main" id="{0977C38B-673A-8FAB-0FD5-E6E12474D31B}"/>
              </a:ext>
            </a:extLst>
          </p:cNvPr>
          <p:cNvGraphicFramePr/>
          <p:nvPr>
            <p:extLst>
              <p:ext uri="{D42A27DB-BD31-4B8C-83A1-F6EECF244321}">
                <p14:modId xmlns:p14="http://schemas.microsoft.com/office/powerpoint/2010/main" val="3890075902"/>
              </p:ext>
            </p:extLst>
          </p:nvPr>
        </p:nvGraphicFramePr>
        <p:xfrm>
          <a:off x="4282068" y="2107580"/>
          <a:ext cx="7560527" cy="3112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8AA12B73-6E99-086F-2A36-78CFBFA841EB}"/>
              </a:ext>
            </a:extLst>
          </p:cNvPr>
          <p:cNvPicPr>
            <a:picLocks noChangeAspect="1"/>
          </p:cNvPicPr>
          <p:nvPr/>
        </p:nvPicPr>
        <p:blipFill>
          <a:blip r:embed="rId7"/>
          <a:stretch>
            <a:fillRect/>
          </a:stretch>
        </p:blipFill>
        <p:spPr>
          <a:xfrm>
            <a:off x="457200" y="2290801"/>
            <a:ext cx="3487214" cy="2432515"/>
          </a:xfrm>
          <a:prstGeom prst="rect">
            <a:avLst/>
          </a:prstGeom>
        </p:spPr>
      </p:pic>
    </p:spTree>
    <p:extLst>
      <p:ext uri="{BB962C8B-B14F-4D97-AF65-F5344CB8AC3E}">
        <p14:creationId xmlns:p14="http://schemas.microsoft.com/office/powerpoint/2010/main" val="101520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s-ES" dirty="0"/>
              <a:t>4. </a:t>
            </a:r>
            <a:r>
              <a:rPr lang="es-ES" dirty="0" err="1"/>
              <a:t>Co-creation</a:t>
            </a:r>
            <a:r>
              <a:rPr lang="es-ES" dirty="0"/>
              <a:t> workshops: </a:t>
            </a:r>
            <a:r>
              <a:rPr lang="es-ES" dirty="0" err="1"/>
              <a:t>experiences</a:t>
            </a:r>
            <a:endParaRPr lang="ca-ES" dirty="0"/>
          </a:p>
        </p:txBody>
      </p:sp>
      <p:pic>
        <p:nvPicPr>
          <p:cNvPr id="4" name="Imagen 3">
            <a:extLst>
              <a:ext uri="{FF2B5EF4-FFF2-40B4-BE49-F238E27FC236}">
                <a16:creationId xmlns:a16="http://schemas.microsoft.com/office/drawing/2014/main" id="{C1D4BC1A-9AB1-1665-EBE4-6951DE0DC891}"/>
              </a:ext>
            </a:extLst>
          </p:cNvPr>
          <p:cNvPicPr>
            <a:picLocks noChangeAspect="1"/>
          </p:cNvPicPr>
          <p:nvPr/>
        </p:nvPicPr>
        <p:blipFill>
          <a:blip r:embed="rId2"/>
          <a:stretch>
            <a:fillRect/>
          </a:stretch>
        </p:blipFill>
        <p:spPr>
          <a:xfrm>
            <a:off x="457200" y="2290801"/>
            <a:ext cx="3487214" cy="2432515"/>
          </a:xfrm>
          <a:prstGeom prst="rect">
            <a:avLst/>
          </a:prstGeom>
        </p:spPr>
      </p:pic>
      <p:sp>
        <p:nvSpPr>
          <p:cNvPr id="7" name="CuadroTexto 6">
            <a:extLst>
              <a:ext uri="{FF2B5EF4-FFF2-40B4-BE49-F238E27FC236}">
                <a16:creationId xmlns:a16="http://schemas.microsoft.com/office/drawing/2014/main" id="{1D9A0534-E92F-885D-7622-3E33352AD1E7}"/>
              </a:ext>
            </a:extLst>
          </p:cNvPr>
          <p:cNvSpPr txBox="1"/>
          <p:nvPr/>
        </p:nvSpPr>
        <p:spPr>
          <a:xfrm>
            <a:off x="5098896" y="5888284"/>
            <a:ext cx="6094140" cy="646331"/>
          </a:xfrm>
          <a:prstGeom prst="rect">
            <a:avLst/>
          </a:prstGeom>
          <a:noFill/>
        </p:spPr>
        <p:txBody>
          <a:bodyPr wrap="square">
            <a:spAutoFit/>
          </a:bodyPr>
          <a:lstStyle/>
          <a:p>
            <a:r>
              <a:rPr lang="ca-ES" dirty="0"/>
              <a:t>https://www.sciencedirect.com/science/article/pii/S2405880721000376</a:t>
            </a:r>
          </a:p>
        </p:txBody>
      </p:sp>
      <p:pic>
        <p:nvPicPr>
          <p:cNvPr id="8" name="Imagen 7">
            <a:extLst>
              <a:ext uri="{FF2B5EF4-FFF2-40B4-BE49-F238E27FC236}">
                <a16:creationId xmlns:a16="http://schemas.microsoft.com/office/drawing/2014/main" id="{37BA4540-1E1D-B381-19E5-8559B75F27F5}"/>
              </a:ext>
            </a:extLst>
          </p:cNvPr>
          <p:cNvPicPr>
            <a:picLocks noChangeAspect="1"/>
          </p:cNvPicPr>
          <p:nvPr/>
        </p:nvPicPr>
        <p:blipFill>
          <a:blip r:embed="rId3"/>
          <a:stretch>
            <a:fillRect/>
          </a:stretch>
        </p:blipFill>
        <p:spPr>
          <a:xfrm>
            <a:off x="5518484" y="1553974"/>
            <a:ext cx="6434493" cy="3965879"/>
          </a:xfrm>
          <a:prstGeom prst="rect">
            <a:avLst/>
          </a:prstGeom>
        </p:spPr>
      </p:pic>
      <p:cxnSp>
        <p:nvCxnSpPr>
          <p:cNvPr id="9" name="Conector: angular 8">
            <a:extLst>
              <a:ext uri="{FF2B5EF4-FFF2-40B4-BE49-F238E27FC236}">
                <a16:creationId xmlns:a16="http://schemas.microsoft.com/office/drawing/2014/main" id="{C8BAEC37-8C23-C6E4-540E-64B6DCF2C3F6}"/>
              </a:ext>
            </a:extLst>
          </p:cNvPr>
          <p:cNvCxnSpPr>
            <a:cxnSpLocks/>
            <a:stCxn id="8" idx="1"/>
            <a:endCxn id="7" idx="1"/>
          </p:cNvCxnSpPr>
          <p:nvPr/>
        </p:nvCxnSpPr>
        <p:spPr>
          <a:xfrm rot="10800000" flipV="1">
            <a:off x="5098896" y="3536914"/>
            <a:ext cx="419588" cy="2674536"/>
          </a:xfrm>
          <a:prstGeom prst="bentConnector3">
            <a:avLst>
              <a:gd name="adj1" fmla="val 15448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8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1024128" y="585216"/>
            <a:ext cx="9720072" cy="1499616"/>
          </a:xfrm>
        </p:spPr>
        <p:txBody>
          <a:bodyPr>
            <a:normAutofit/>
          </a:bodyPr>
          <a:lstStyle/>
          <a:p>
            <a:r>
              <a:rPr lang="en-US" dirty="0"/>
              <a:t>5. Basic steps for co-creation</a:t>
            </a:r>
            <a:endParaRPr lang="ca-ES" dirty="0"/>
          </a:p>
        </p:txBody>
      </p:sp>
      <p:graphicFrame>
        <p:nvGraphicFramePr>
          <p:cNvPr id="5" name="Diagrama 4">
            <a:extLst>
              <a:ext uri="{FF2B5EF4-FFF2-40B4-BE49-F238E27FC236}">
                <a16:creationId xmlns:a16="http://schemas.microsoft.com/office/drawing/2014/main" id="{CC4C3247-2895-8218-B6EC-98077CCB691B}"/>
              </a:ext>
            </a:extLst>
          </p:cNvPr>
          <p:cNvGraphicFramePr/>
          <p:nvPr>
            <p:extLst>
              <p:ext uri="{D42A27DB-BD31-4B8C-83A1-F6EECF244321}">
                <p14:modId xmlns:p14="http://schemas.microsoft.com/office/powerpoint/2010/main" val="342689105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71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n-US" dirty="0"/>
              <a:t>5. Basic steps for co-creation</a:t>
            </a:r>
            <a:endParaRPr lang="ca-ES" dirty="0"/>
          </a:p>
        </p:txBody>
      </p:sp>
      <p:pic>
        <p:nvPicPr>
          <p:cNvPr id="3" name="Imagen 2">
            <a:extLst>
              <a:ext uri="{FF2B5EF4-FFF2-40B4-BE49-F238E27FC236}">
                <a16:creationId xmlns:a16="http://schemas.microsoft.com/office/drawing/2014/main" id="{F447CAD1-1F32-9CE4-DC5A-C8F19B562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84" y="2148691"/>
            <a:ext cx="5545594" cy="4149634"/>
          </a:xfrm>
          <a:prstGeom prst="rect">
            <a:avLst/>
          </a:prstGeom>
          <a:ln>
            <a:solidFill>
              <a:schemeClr val="tx1"/>
            </a:solidFill>
          </a:ln>
        </p:spPr>
      </p:pic>
      <p:sp>
        <p:nvSpPr>
          <p:cNvPr id="6" name="Rectángulo: esquinas redondeadas 5">
            <a:extLst>
              <a:ext uri="{FF2B5EF4-FFF2-40B4-BE49-F238E27FC236}">
                <a16:creationId xmlns:a16="http://schemas.microsoft.com/office/drawing/2014/main" id="{632C7BFB-365F-312F-88D1-6193A401FB42}"/>
              </a:ext>
            </a:extLst>
          </p:cNvPr>
          <p:cNvSpPr/>
          <p:nvPr/>
        </p:nvSpPr>
        <p:spPr>
          <a:xfrm>
            <a:off x="7658493" y="3062732"/>
            <a:ext cx="2733823" cy="17359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ca-ES"/>
          </a:p>
        </p:txBody>
      </p:sp>
      <p:grpSp>
        <p:nvGrpSpPr>
          <p:cNvPr id="10" name="Grupo 9">
            <a:extLst>
              <a:ext uri="{FF2B5EF4-FFF2-40B4-BE49-F238E27FC236}">
                <a16:creationId xmlns:a16="http://schemas.microsoft.com/office/drawing/2014/main" id="{024FDA48-033D-7229-90D7-2B3936F7D861}"/>
              </a:ext>
            </a:extLst>
          </p:cNvPr>
          <p:cNvGrpSpPr/>
          <p:nvPr/>
        </p:nvGrpSpPr>
        <p:grpSpPr>
          <a:xfrm>
            <a:off x="7962251" y="3351302"/>
            <a:ext cx="2733823" cy="1735978"/>
            <a:chOff x="303758" y="1287658"/>
            <a:chExt cx="2733823" cy="1735978"/>
          </a:xfrm>
        </p:grpSpPr>
        <p:sp>
          <p:nvSpPr>
            <p:cNvPr id="11" name="Rectángulo: esquinas redondeadas 10">
              <a:extLst>
                <a:ext uri="{FF2B5EF4-FFF2-40B4-BE49-F238E27FC236}">
                  <a16:creationId xmlns:a16="http://schemas.microsoft.com/office/drawing/2014/main" id="{28070C0D-71B0-BED7-F598-988EC72C92F4}"/>
                </a:ext>
              </a:extLst>
            </p:cNvPr>
            <p:cNvSpPr/>
            <p:nvPr/>
          </p:nvSpPr>
          <p:spPr>
            <a:xfrm>
              <a:off x="303758" y="1287658"/>
              <a:ext cx="2733823" cy="173597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ca-ES"/>
            </a:p>
          </p:txBody>
        </p:sp>
        <p:sp>
          <p:nvSpPr>
            <p:cNvPr id="12" name="Rectángulo: esquinas redondeadas 5">
              <a:extLst>
                <a:ext uri="{FF2B5EF4-FFF2-40B4-BE49-F238E27FC236}">
                  <a16:creationId xmlns:a16="http://schemas.microsoft.com/office/drawing/2014/main" id="{153FB87F-4088-81D2-AD54-31D2B1C454E1}"/>
                </a:ext>
              </a:extLst>
            </p:cNvPr>
            <p:cNvSpPr txBox="1"/>
            <p:nvPr/>
          </p:nvSpPr>
          <p:spPr>
            <a:xfrm>
              <a:off x="354603" y="1338503"/>
              <a:ext cx="2632133" cy="163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dirty="0"/>
                <a:t>STEP 1. General definition of the activity/sector/object of study</a:t>
              </a:r>
              <a:endParaRPr lang="ca-ES" sz="2100" kern="1200" dirty="0"/>
            </a:p>
          </p:txBody>
        </p:sp>
      </p:grpSp>
    </p:spTree>
    <p:extLst>
      <p:ext uri="{BB962C8B-B14F-4D97-AF65-F5344CB8AC3E}">
        <p14:creationId xmlns:p14="http://schemas.microsoft.com/office/powerpoint/2010/main" val="70151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n-US" dirty="0"/>
              <a:t>5. Basic steps for co-creation</a:t>
            </a:r>
            <a:endParaRPr lang="ca-ES" dirty="0"/>
          </a:p>
        </p:txBody>
      </p:sp>
      <p:pic>
        <p:nvPicPr>
          <p:cNvPr id="4" name="Imagen 3">
            <a:extLst>
              <a:ext uri="{FF2B5EF4-FFF2-40B4-BE49-F238E27FC236}">
                <a16:creationId xmlns:a16="http://schemas.microsoft.com/office/drawing/2014/main" id="{307691D4-7E1E-EA1F-D83F-4B4A23105335}"/>
              </a:ext>
            </a:extLst>
          </p:cNvPr>
          <p:cNvPicPr>
            <a:picLocks noChangeAspect="1"/>
          </p:cNvPicPr>
          <p:nvPr/>
        </p:nvPicPr>
        <p:blipFill>
          <a:blip r:embed="rId2"/>
          <a:stretch>
            <a:fillRect/>
          </a:stretch>
        </p:blipFill>
        <p:spPr>
          <a:xfrm>
            <a:off x="976002" y="2286001"/>
            <a:ext cx="5545594" cy="4149634"/>
          </a:xfrm>
          <a:prstGeom prst="rect">
            <a:avLst/>
          </a:prstGeom>
        </p:spPr>
      </p:pic>
      <p:sp>
        <p:nvSpPr>
          <p:cNvPr id="9" name="Rectángulo: esquinas redondeadas 8">
            <a:extLst>
              <a:ext uri="{FF2B5EF4-FFF2-40B4-BE49-F238E27FC236}">
                <a16:creationId xmlns:a16="http://schemas.microsoft.com/office/drawing/2014/main" id="{6FC46523-0A70-2438-EF9A-8DDF903F9CEC}"/>
              </a:ext>
            </a:extLst>
          </p:cNvPr>
          <p:cNvSpPr/>
          <p:nvPr/>
        </p:nvSpPr>
        <p:spPr>
          <a:xfrm>
            <a:off x="7562147" y="2931733"/>
            <a:ext cx="2733823" cy="17359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ca-ES"/>
          </a:p>
        </p:txBody>
      </p:sp>
      <p:grpSp>
        <p:nvGrpSpPr>
          <p:cNvPr id="10" name="Grupo 9">
            <a:extLst>
              <a:ext uri="{FF2B5EF4-FFF2-40B4-BE49-F238E27FC236}">
                <a16:creationId xmlns:a16="http://schemas.microsoft.com/office/drawing/2014/main" id="{1850D373-3F90-14DC-1326-47185796FF34}"/>
              </a:ext>
            </a:extLst>
          </p:cNvPr>
          <p:cNvGrpSpPr/>
          <p:nvPr/>
        </p:nvGrpSpPr>
        <p:grpSpPr>
          <a:xfrm>
            <a:off x="7865905" y="3220303"/>
            <a:ext cx="2733823" cy="1735978"/>
            <a:chOff x="3645098" y="1287658"/>
            <a:chExt cx="2733823" cy="1735978"/>
          </a:xfrm>
        </p:grpSpPr>
        <p:sp>
          <p:nvSpPr>
            <p:cNvPr id="11" name="Rectángulo: esquinas redondeadas 10">
              <a:extLst>
                <a:ext uri="{FF2B5EF4-FFF2-40B4-BE49-F238E27FC236}">
                  <a16:creationId xmlns:a16="http://schemas.microsoft.com/office/drawing/2014/main" id="{707C8073-981E-4C99-4722-79DD739FBF21}"/>
                </a:ext>
              </a:extLst>
            </p:cNvPr>
            <p:cNvSpPr/>
            <p:nvPr/>
          </p:nvSpPr>
          <p:spPr>
            <a:xfrm>
              <a:off x="3645098" y="1287658"/>
              <a:ext cx="2733823" cy="173597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ca-ES"/>
            </a:p>
          </p:txBody>
        </p:sp>
        <p:sp>
          <p:nvSpPr>
            <p:cNvPr id="12" name="Rectángulo: esquinas redondeadas 5">
              <a:extLst>
                <a:ext uri="{FF2B5EF4-FFF2-40B4-BE49-F238E27FC236}">
                  <a16:creationId xmlns:a16="http://schemas.microsoft.com/office/drawing/2014/main" id="{A4D05CB2-5D75-8B60-4856-056E50276BC8}"/>
                </a:ext>
              </a:extLst>
            </p:cNvPr>
            <p:cNvSpPr txBox="1"/>
            <p:nvPr/>
          </p:nvSpPr>
          <p:spPr>
            <a:xfrm>
              <a:off x="3695943" y="1338503"/>
              <a:ext cx="2632133" cy="163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dirty="0"/>
                <a:t>STEP 2. Identification of the degree of impact of meteorological and climatic conditions on the object of study</a:t>
              </a:r>
              <a:endParaRPr lang="ca-ES" sz="2100" kern="1200" dirty="0"/>
            </a:p>
          </p:txBody>
        </p:sp>
      </p:grpSp>
    </p:spTree>
    <p:extLst>
      <p:ext uri="{BB962C8B-B14F-4D97-AF65-F5344CB8AC3E}">
        <p14:creationId xmlns:p14="http://schemas.microsoft.com/office/powerpoint/2010/main" val="212861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n-US" dirty="0"/>
              <a:t>5. Basic steps for co-creation</a:t>
            </a:r>
            <a:endParaRPr lang="ca-ES" dirty="0"/>
          </a:p>
        </p:txBody>
      </p:sp>
      <p:pic>
        <p:nvPicPr>
          <p:cNvPr id="3" name="Imagen 2">
            <a:extLst>
              <a:ext uri="{FF2B5EF4-FFF2-40B4-BE49-F238E27FC236}">
                <a16:creationId xmlns:a16="http://schemas.microsoft.com/office/drawing/2014/main" id="{C17BCDFF-BAEA-0DBD-C10E-005D750D76F1}"/>
              </a:ext>
            </a:extLst>
          </p:cNvPr>
          <p:cNvPicPr>
            <a:picLocks noChangeAspect="1"/>
          </p:cNvPicPr>
          <p:nvPr/>
        </p:nvPicPr>
        <p:blipFill rotWithShape="1">
          <a:blip r:embed="rId2">
            <a:extLst>
              <a:ext uri="{28A0092B-C50C-407E-A947-70E740481C1C}">
                <a14:useLocalDpi xmlns:a14="http://schemas.microsoft.com/office/drawing/2010/main" val="0"/>
              </a:ext>
            </a:extLst>
          </a:blip>
          <a:srcRect b="2416"/>
          <a:stretch/>
        </p:blipFill>
        <p:spPr>
          <a:xfrm rot="5400000">
            <a:off x="1664884" y="1712772"/>
            <a:ext cx="4033831" cy="5411595"/>
          </a:xfrm>
          <a:prstGeom prst="rect">
            <a:avLst/>
          </a:prstGeom>
        </p:spPr>
      </p:pic>
      <p:sp>
        <p:nvSpPr>
          <p:cNvPr id="5" name="Rectángulo: esquinas redondeadas 4">
            <a:extLst>
              <a:ext uri="{FF2B5EF4-FFF2-40B4-BE49-F238E27FC236}">
                <a16:creationId xmlns:a16="http://schemas.microsoft.com/office/drawing/2014/main" id="{5E7350CE-82EF-E245-C799-28CDE5E94015}"/>
              </a:ext>
            </a:extLst>
          </p:cNvPr>
          <p:cNvSpPr/>
          <p:nvPr/>
        </p:nvSpPr>
        <p:spPr>
          <a:xfrm>
            <a:off x="7404493" y="3047346"/>
            <a:ext cx="2733823" cy="17359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ca-ES"/>
          </a:p>
        </p:txBody>
      </p:sp>
      <p:grpSp>
        <p:nvGrpSpPr>
          <p:cNvPr id="6" name="Grupo 5">
            <a:extLst>
              <a:ext uri="{FF2B5EF4-FFF2-40B4-BE49-F238E27FC236}">
                <a16:creationId xmlns:a16="http://schemas.microsoft.com/office/drawing/2014/main" id="{D96523BE-03B3-0FE4-55D3-7751740446CF}"/>
              </a:ext>
            </a:extLst>
          </p:cNvPr>
          <p:cNvGrpSpPr/>
          <p:nvPr/>
        </p:nvGrpSpPr>
        <p:grpSpPr>
          <a:xfrm>
            <a:off x="7708251" y="3335916"/>
            <a:ext cx="2733823" cy="1735978"/>
            <a:chOff x="6986438" y="1287658"/>
            <a:chExt cx="2733823" cy="1735978"/>
          </a:xfrm>
        </p:grpSpPr>
        <p:sp>
          <p:nvSpPr>
            <p:cNvPr id="7" name="Rectángulo: esquinas redondeadas 6">
              <a:extLst>
                <a:ext uri="{FF2B5EF4-FFF2-40B4-BE49-F238E27FC236}">
                  <a16:creationId xmlns:a16="http://schemas.microsoft.com/office/drawing/2014/main" id="{1ED9B700-139E-12B1-A930-E8684BBB92D4}"/>
                </a:ext>
              </a:extLst>
            </p:cNvPr>
            <p:cNvSpPr/>
            <p:nvPr/>
          </p:nvSpPr>
          <p:spPr>
            <a:xfrm>
              <a:off x="6986438" y="1287658"/>
              <a:ext cx="2733823" cy="173597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ca-ES"/>
            </a:p>
          </p:txBody>
        </p:sp>
        <p:sp>
          <p:nvSpPr>
            <p:cNvPr id="8" name="Rectángulo: esquinas redondeadas 5">
              <a:extLst>
                <a:ext uri="{FF2B5EF4-FFF2-40B4-BE49-F238E27FC236}">
                  <a16:creationId xmlns:a16="http://schemas.microsoft.com/office/drawing/2014/main" id="{F43A795D-5216-C425-9A25-0D57E0D73B64}"/>
                </a:ext>
              </a:extLst>
            </p:cNvPr>
            <p:cNvSpPr txBox="1"/>
            <p:nvPr/>
          </p:nvSpPr>
          <p:spPr>
            <a:xfrm>
              <a:off x="7037283" y="1338503"/>
              <a:ext cx="2632133" cy="163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dirty="0"/>
                <a:t>STEP 3. Identification of adaptation measures at different time scales</a:t>
              </a:r>
              <a:endParaRPr lang="ca-ES" sz="2100" kern="1200" dirty="0"/>
            </a:p>
          </p:txBody>
        </p:sp>
      </p:grpSp>
    </p:spTree>
    <p:extLst>
      <p:ext uri="{BB962C8B-B14F-4D97-AF65-F5344CB8AC3E}">
        <p14:creationId xmlns:p14="http://schemas.microsoft.com/office/powerpoint/2010/main" val="145886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a:xfrm>
            <a:off x="976002" y="559675"/>
            <a:ext cx="9720072" cy="1499616"/>
          </a:xfrm>
        </p:spPr>
        <p:txBody>
          <a:bodyPr/>
          <a:lstStyle/>
          <a:p>
            <a:r>
              <a:rPr lang="en-US" dirty="0"/>
              <a:t>5. Basic steps for co-creation</a:t>
            </a:r>
            <a:endParaRPr lang="ca-ES" dirty="0"/>
          </a:p>
        </p:txBody>
      </p:sp>
      <p:sp>
        <p:nvSpPr>
          <p:cNvPr id="5" name="Rectángulo: esquinas redondeadas 4">
            <a:extLst>
              <a:ext uri="{FF2B5EF4-FFF2-40B4-BE49-F238E27FC236}">
                <a16:creationId xmlns:a16="http://schemas.microsoft.com/office/drawing/2014/main" id="{5E7350CE-82EF-E245-C799-28CDE5E94015}"/>
              </a:ext>
            </a:extLst>
          </p:cNvPr>
          <p:cNvSpPr/>
          <p:nvPr/>
        </p:nvSpPr>
        <p:spPr>
          <a:xfrm>
            <a:off x="5092217" y="2910711"/>
            <a:ext cx="2733823" cy="17359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ca-ES"/>
          </a:p>
        </p:txBody>
      </p:sp>
      <p:grpSp>
        <p:nvGrpSpPr>
          <p:cNvPr id="6" name="Grupo 5">
            <a:extLst>
              <a:ext uri="{FF2B5EF4-FFF2-40B4-BE49-F238E27FC236}">
                <a16:creationId xmlns:a16="http://schemas.microsoft.com/office/drawing/2014/main" id="{D96523BE-03B3-0FE4-55D3-7751740446CF}"/>
              </a:ext>
            </a:extLst>
          </p:cNvPr>
          <p:cNvGrpSpPr/>
          <p:nvPr/>
        </p:nvGrpSpPr>
        <p:grpSpPr>
          <a:xfrm>
            <a:off x="5395975" y="3199281"/>
            <a:ext cx="2733823" cy="1735978"/>
            <a:chOff x="6986438" y="1287658"/>
            <a:chExt cx="2733823" cy="1735978"/>
          </a:xfrm>
        </p:grpSpPr>
        <p:sp>
          <p:nvSpPr>
            <p:cNvPr id="7" name="Rectángulo: esquinas redondeadas 6">
              <a:extLst>
                <a:ext uri="{FF2B5EF4-FFF2-40B4-BE49-F238E27FC236}">
                  <a16:creationId xmlns:a16="http://schemas.microsoft.com/office/drawing/2014/main" id="{1ED9B700-139E-12B1-A930-E8684BBB92D4}"/>
                </a:ext>
              </a:extLst>
            </p:cNvPr>
            <p:cNvSpPr/>
            <p:nvPr/>
          </p:nvSpPr>
          <p:spPr>
            <a:xfrm>
              <a:off x="6986438" y="1287658"/>
              <a:ext cx="2733823" cy="173597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ca-ES"/>
            </a:p>
          </p:txBody>
        </p:sp>
        <p:sp>
          <p:nvSpPr>
            <p:cNvPr id="8" name="Rectángulo: esquinas redondeadas 5">
              <a:extLst>
                <a:ext uri="{FF2B5EF4-FFF2-40B4-BE49-F238E27FC236}">
                  <a16:creationId xmlns:a16="http://schemas.microsoft.com/office/drawing/2014/main" id="{F43A795D-5216-C425-9A25-0D57E0D73B64}"/>
                </a:ext>
              </a:extLst>
            </p:cNvPr>
            <p:cNvSpPr txBox="1"/>
            <p:nvPr/>
          </p:nvSpPr>
          <p:spPr>
            <a:xfrm>
              <a:off x="7037283" y="1338503"/>
              <a:ext cx="2632133" cy="163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dirty="0"/>
                <a:t>Let's organize ourselves into groups!</a:t>
              </a:r>
              <a:endParaRPr lang="ca-ES" sz="2100" kern="1200" dirty="0"/>
            </a:p>
          </p:txBody>
        </p:sp>
      </p:grpSp>
    </p:spTree>
    <p:extLst>
      <p:ext uri="{BB962C8B-B14F-4D97-AF65-F5344CB8AC3E}">
        <p14:creationId xmlns:p14="http://schemas.microsoft.com/office/powerpoint/2010/main" val="114313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078EB-CF6C-3FDA-9EFE-1E72135EB256}"/>
              </a:ext>
            </a:extLst>
          </p:cNvPr>
          <p:cNvSpPr>
            <a:spLocks noGrp="1"/>
          </p:cNvSpPr>
          <p:nvPr>
            <p:ph type="title"/>
          </p:nvPr>
        </p:nvSpPr>
        <p:spPr/>
        <p:txBody>
          <a:bodyPr/>
          <a:lstStyle/>
          <a:p>
            <a:r>
              <a:rPr lang="es-ES" dirty="0"/>
              <a:t>THE PROCESS OF CO-CREATION</a:t>
            </a:r>
            <a:endParaRPr lang="ca-ES" dirty="0"/>
          </a:p>
        </p:txBody>
      </p:sp>
      <p:sp>
        <p:nvSpPr>
          <p:cNvPr id="3" name="Marcador de contenido 2">
            <a:extLst>
              <a:ext uri="{FF2B5EF4-FFF2-40B4-BE49-F238E27FC236}">
                <a16:creationId xmlns:a16="http://schemas.microsoft.com/office/drawing/2014/main" id="{912F093F-04DF-4B03-4DFC-F7181E472167}"/>
              </a:ext>
            </a:extLst>
          </p:cNvPr>
          <p:cNvSpPr>
            <a:spLocks noGrp="1"/>
          </p:cNvSpPr>
          <p:nvPr>
            <p:ph idx="1"/>
          </p:nvPr>
        </p:nvSpPr>
        <p:spPr/>
        <p:txBody>
          <a:bodyPr/>
          <a:lstStyle/>
          <a:p>
            <a:r>
              <a:rPr lang="es-ES" dirty="0"/>
              <a:t>1. </a:t>
            </a:r>
            <a:r>
              <a:rPr lang="en-US" dirty="0"/>
              <a:t>Co-creation with end-users: the process and the focus group</a:t>
            </a:r>
            <a:endParaRPr lang="es-ES" dirty="0"/>
          </a:p>
          <a:p>
            <a:r>
              <a:rPr lang="es-ES" dirty="0"/>
              <a:t>2. </a:t>
            </a:r>
            <a:r>
              <a:rPr lang="en-US" dirty="0"/>
              <a:t>Definition of optimal variables and conditions</a:t>
            </a:r>
          </a:p>
          <a:p>
            <a:r>
              <a:rPr lang="es-ES" dirty="0"/>
              <a:t>3. </a:t>
            </a:r>
            <a:r>
              <a:rPr lang="es-ES" dirty="0" err="1"/>
              <a:t>The</a:t>
            </a:r>
            <a:r>
              <a:rPr lang="es-ES" dirty="0"/>
              <a:t> Role </a:t>
            </a:r>
            <a:r>
              <a:rPr lang="es-ES" dirty="0" err="1"/>
              <a:t>of</a:t>
            </a:r>
            <a:r>
              <a:rPr lang="es-ES" dirty="0"/>
              <a:t> </a:t>
            </a:r>
            <a:r>
              <a:rPr lang="es-ES" dirty="0" err="1"/>
              <a:t>Experts</a:t>
            </a:r>
            <a:endParaRPr lang="es-ES" dirty="0"/>
          </a:p>
          <a:p>
            <a:r>
              <a:rPr lang="es-ES" dirty="0"/>
              <a:t>4. </a:t>
            </a:r>
            <a:r>
              <a:rPr lang="es-ES" dirty="0" err="1"/>
              <a:t>Co-creation</a:t>
            </a:r>
            <a:r>
              <a:rPr lang="es-ES" dirty="0"/>
              <a:t> workshops: </a:t>
            </a:r>
            <a:r>
              <a:rPr lang="es-ES" dirty="0" err="1"/>
              <a:t>experiences</a:t>
            </a:r>
            <a:endParaRPr lang="es-ES" dirty="0"/>
          </a:p>
          <a:p>
            <a:r>
              <a:rPr lang="es-ES" dirty="0"/>
              <a:t>5. Basic </a:t>
            </a:r>
            <a:r>
              <a:rPr lang="es-ES" dirty="0" err="1"/>
              <a:t>steps</a:t>
            </a:r>
            <a:r>
              <a:rPr lang="es-ES" dirty="0"/>
              <a:t> </a:t>
            </a:r>
            <a:r>
              <a:rPr lang="es-ES" dirty="0" err="1"/>
              <a:t>for</a:t>
            </a:r>
            <a:r>
              <a:rPr lang="es-ES" dirty="0"/>
              <a:t> </a:t>
            </a:r>
            <a:r>
              <a:rPr lang="es-ES" dirty="0" err="1"/>
              <a:t>co-creation</a:t>
            </a:r>
            <a:endParaRPr lang="ca-ES" dirty="0"/>
          </a:p>
        </p:txBody>
      </p:sp>
    </p:spTree>
    <p:extLst>
      <p:ext uri="{BB962C8B-B14F-4D97-AF65-F5344CB8AC3E}">
        <p14:creationId xmlns:p14="http://schemas.microsoft.com/office/powerpoint/2010/main" val="171758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9E4E4-988F-9370-6D2F-0BED11791C89}"/>
              </a:ext>
            </a:extLst>
          </p:cNvPr>
          <p:cNvSpPr>
            <a:spLocks noGrp="1"/>
          </p:cNvSpPr>
          <p:nvPr>
            <p:ph type="title"/>
          </p:nvPr>
        </p:nvSpPr>
        <p:spPr/>
        <p:txBody>
          <a:bodyPr/>
          <a:lstStyle/>
          <a:p>
            <a:r>
              <a:rPr lang="es-ES" dirty="0" err="1"/>
              <a:t>Thank</a:t>
            </a:r>
            <a:r>
              <a:rPr lang="es-ES" dirty="0"/>
              <a:t> </a:t>
            </a:r>
            <a:r>
              <a:rPr lang="es-ES" dirty="0" err="1"/>
              <a:t>you</a:t>
            </a:r>
            <a:r>
              <a:rPr lang="es-ES" dirty="0"/>
              <a:t>!</a:t>
            </a:r>
            <a:endParaRPr lang="ca-ES" dirty="0"/>
          </a:p>
        </p:txBody>
      </p:sp>
      <p:sp>
        <p:nvSpPr>
          <p:cNvPr id="6" name="Marcador de posición de imagen 5">
            <a:extLst>
              <a:ext uri="{FF2B5EF4-FFF2-40B4-BE49-F238E27FC236}">
                <a16:creationId xmlns:a16="http://schemas.microsoft.com/office/drawing/2014/main" id="{26C098EC-3696-1F2A-BBA6-4853DFFC39E8}"/>
              </a:ext>
            </a:extLst>
          </p:cNvPr>
          <p:cNvSpPr>
            <a:spLocks noGrp="1"/>
          </p:cNvSpPr>
          <p:nvPr>
            <p:ph type="pic" idx="1"/>
          </p:nvPr>
        </p:nvSpPr>
        <p:spPr/>
        <p:txBody>
          <a:bodyPr/>
          <a:lstStyle/>
          <a:p>
            <a:endParaRPr lang="ca-ES"/>
          </a:p>
        </p:txBody>
      </p:sp>
      <p:sp>
        <p:nvSpPr>
          <p:cNvPr id="5" name="Marcador de contenido 4">
            <a:extLst>
              <a:ext uri="{FF2B5EF4-FFF2-40B4-BE49-F238E27FC236}">
                <a16:creationId xmlns:a16="http://schemas.microsoft.com/office/drawing/2014/main" id="{F54F2FC1-4DFF-C146-1C94-6646CE7F94B3}"/>
              </a:ext>
            </a:extLst>
          </p:cNvPr>
          <p:cNvSpPr>
            <a:spLocks noGrp="1"/>
          </p:cNvSpPr>
          <p:nvPr>
            <p:ph type="body" sz="half" idx="2"/>
          </p:nvPr>
        </p:nvSpPr>
        <p:spPr/>
        <p:txBody>
          <a:bodyPr/>
          <a:lstStyle/>
          <a:p>
            <a:pPr marL="0" indent="0">
              <a:buNone/>
            </a:pPr>
            <a:endParaRPr lang="ca-ES" dirty="0"/>
          </a:p>
        </p:txBody>
      </p:sp>
    </p:spTree>
    <p:extLst>
      <p:ext uri="{BB962C8B-B14F-4D97-AF65-F5344CB8AC3E}">
        <p14:creationId xmlns:p14="http://schemas.microsoft.com/office/powerpoint/2010/main" val="57237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AEAD2-BDFC-E341-49B3-E4A1862206CF}"/>
              </a:ext>
            </a:extLst>
          </p:cNvPr>
          <p:cNvSpPr>
            <a:spLocks noGrp="1"/>
          </p:cNvSpPr>
          <p:nvPr>
            <p:ph type="title"/>
          </p:nvPr>
        </p:nvSpPr>
        <p:spPr/>
        <p:txBody>
          <a:bodyPr/>
          <a:lstStyle/>
          <a:p>
            <a:r>
              <a:rPr lang="es-ES" dirty="0"/>
              <a:t>1. </a:t>
            </a:r>
            <a:r>
              <a:rPr lang="es-ES" dirty="0" err="1"/>
              <a:t>Co-creation</a:t>
            </a:r>
            <a:r>
              <a:rPr lang="es-ES" dirty="0"/>
              <a:t> </a:t>
            </a:r>
            <a:r>
              <a:rPr lang="es-ES" dirty="0" err="1"/>
              <a:t>with</a:t>
            </a:r>
            <a:r>
              <a:rPr lang="es-ES" dirty="0"/>
              <a:t> </a:t>
            </a:r>
            <a:r>
              <a:rPr lang="es-ES" dirty="0" err="1"/>
              <a:t>end-users</a:t>
            </a:r>
            <a:endParaRPr lang="ca-ES" dirty="0"/>
          </a:p>
        </p:txBody>
      </p:sp>
      <p:graphicFrame>
        <p:nvGraphicFramePr>
          <p:cNvPr id="12" name="Marcador de texto 10">
            <a:extLst>
              <a:ext uri="{FF2B5EF4-FFF2-40B4-BE49-F238E27FC236}">
                <a16:creationId xmlns:a16="http://schemas.microsoft.com/office/drawing/2014/main" id="{A5D56258-48E6-F523-9F60-32FE1DE28253}"/>
              </a:ext>
            </a:extLst>
          </p:cNvPr>
          <p:cNvGraphicFramePr/>
          <p:nvPr>
            <p:extLst>
              <p:ext uri="{D42A27DB-BD31-4B8C-83A1-F6EECF244321}">
                <p14:modId xmlns:p14="http://schemas.microsoft.com/office/powerpoint/2010/main" val="3937678430"/>
              </p:ext>
            </p:extLst>
          </p:nvPr>
        </p:nvGraphicFramePr>
        <p:xfrm>
          <a:off x="604837" y="1765509"/>
          <a:ext cx="10982325" cy="47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42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AEAD2-BDFC-E341-49B3-E4A1862206CF}"/>
              </a:ext>
            </a:extLst>
          </p:cNvPr>
          <p:cNvSpPr>
            <a:spLocks noGrp="1"/>
          </p:cNvSpPr>
          <p:nvPr>
            <p:ph type="title"/>
          </p:nvPr>
        </p:nvSpPr>
        <p:spPr/>
        <p:txBody>
          <a:bodyPr/>
          <a:lstStyle/>
          <a:p>
            <a:r>
              <a:rPr lang="es-ES" dirty="0"/>
              <a:t>1. </a:t>
            </a:r>
            <a:r>
              <a:rPr lang="es-ES" dirty="0" err="1"/>
              <a:t>Co-creation</a:t>
            </a:r>
            <a:r>
              <a:rPr lang="es-ES" dirty="0"/>
              <a:t> </a:t>
            </a:r>
            <a:r>
              <a:rPr lang="es-ES" dirty="0" err="1"/>
              <a:t>with</a:t>
            </a:r>
            <a:r>
              <a:rPr lang="es-ES" dirty="0"/>
              <a:t> </a:t>
            </a:r>
            <a:r>
              <a:rPr lang="es-ES" dirty="0" err="1"/>
              <a:t>end-users</a:t>
            </a:r>
            <a:endParaRPr lang="ca-ES" dirty="0"/>
          </a:p>
        </p:txBody>
      </p:sp>
      <p:sp>
        <p:nvSpPr>
          <p:cNvPr id="7" name="Rectángulo 6">
            <a:extLst>
              <a:ext uri="{FF2B5EF4-FFF2-40B4-BE49-F238E27FC236}">
                <a16:creationId xmlns:a16="http://schemas.microsoft.com/office/drawing/2014/main" id="{03624B79-258C-2EB2-BF12-F99651B0F0E3}"/>
              </a:ext>
            </a:extLst>
          </p:cNvPr>
          <p:cNvSpPr/>
          <p:nvPr/>
        </p:nvSpPr>
        <p:spPr>
          <a:xfrm>
            <a:off x="80512" y="2265614"/>
            <a:ext cx="3370054" cy="3762568"/>
          </a:xfrm>
          <a:prstGeom prst="rect">
            <a:avLst/>
          </a:prstGeom>
          <a:solidFill>
            <a:schemeClr val="bg2">
              <a:lumMod val="90000"/>
            </a:schemeClr>
          </a:solidFill>
        </p:spPr>
        <p:txBody>
          <a:bodyPr wrap="square">
            <a:spAutoFit/>
          </a:bodyPr>
          <a:lstStyle/>
          <a:p>
            <a:pPr marL="228600" indent="-228600" algn="just">
              <a:spcBef>
                <a:spcPts val="500"/>
              </a:spcBef>
              <a:spcAft>
                <a:spcPts val="1200"/>
              </a:spcAft>
              <a:buFont typeface="Arial" panose="020B0604020202020204" pitchFamily="34" charset="0"/>
              <a:buChar char="•"/>
            </a:pPr>
            <a:r>
              <a:rPr lang="ca-ES" sz="1400" b="1" dirty="0" err="1">
                <a:solidFill>
                  <a:prstClr val="black"/>
                </a:solidFill>
                <a:latin typeface="Bahnschrift" panose="020B0502040204020203" pitchFamily="34" charset="0"/>
              </a:rPr>
              <a:t>What</a:t>
            </a:r>
            <a:r>
              <a:rPr lang="ca-ES" sz="1400" b="1" dirty="0">
                <a:solidFill>
                  <a:prstClr val="black"/>
                </a:solidFill>
                <a:latin typeface="Bahnschrift" panose="020B0502040204020203" pitchFamily="34" charset="0"/>
              </a:rPr>
              <a:t> is </a:t>
            </a:r>
            <a:r>
              <a:rPr lang="ca-ES" sz="1400" b="1" dirty="0" err="1">
                <a:solidFill>
                  <a:prstClr val="black"/>
                </a:solidFill>
                <a:latin typeface="Bahnschrift" panose="020B0502040204020203" pitchFamily="34" charset="0"/>
              </a:rPr>
              <a:t>co-creation</a:t>
            </a:r>
            <a:r>
              <a:rPr lang="ca-ES" sz="1400" b="1" dirty="0">
                <a:solidFill>
                  <a:prstClr val="black"/>
                </a:solidFill>
                <a:latin typeface="Bahnschrift" panose="020B0502040204020203" pitchFamily="34" charset="0"/>
              </a:rPr>
              <a:t>?</a:t>
            </a:r>
          </a:p>
          <a:p>
            <a:pPr marL="228600" indent="-228600" algn="just">
              <a:spcBef>
                <a:spcPts val="500"/>
              </a:spcBef>
              <a:spcAft>
                <a:spcPts val="1200"/>
              </a:spcAft>
              <a:buFont typeface="Arial" panose="020B0604020202020204" pitchFamily="34" charset="0"/>
              <a:buChar char="•"/>
            </a:pPr>
            <a:r>
              <a:rPr lang="en-US" sz="1400" dirty="0">
                <a:solidFill>
                  <a:prstClr val="black"/>
                </a:solidFill>
                <a:latin typeface="Bahnschrift" panose="020B0502040204020203" pitchFamily="34" charset="0"/>
              </a:rPr>
              <a:t>It is an active, creative and social process; based on the collaboration between producers and users that is initiated by an organization to generate value for its users</a:t>
            </a:r>
          </a:p>
          <a:p>
            <a:pPr marL="228600" indent="-228600" algn="just">
              <a:spcBef>
                <a:spcPts val="500"/>
              </a:spcBef>
              <a:spcAft>
                <a:spcPts val="1200"/>
              </a:spcAft>
              <a:buFont typeface="Arial" panose="020B0604020202020204" pitchFamily="34" charset="0"/>
              <a:buChar char="•"/>
            </a:pPr>
            <a:r>
              <a:rPr lang="en-US" sz="1400" dirty="0">
                <a:solidFill>
                  <a:prstClr val="black"/>
                </a:solidFill>
                <a:latin typeface="Bahnschrift" panose="020B0502040204020203" pitchFamily="34" charset="0"/>
              </a:rPr>
              <a:t>It is a complete and complex methodology that is very useful</a:t>
            </a:r>
          </a:p>
          <a:p>
            <a:pPr marL="228600" indent="-228600" algn="just">
              <a:spcBef>
                <a:spcPts val="500"/>
              </a:spcBef>
              <a:spcAft>
                <a:spcPts val="1200"/>
              </a:spcAft>
              <a:buFont typeface="Arial" panose="020B0604020202020204" pitchFamily="34" charset="0"/>
              <a:buChar char="•"/>
            </a:pPr>
            <a:r>
              <a:rPr lang="en-US" sz="1400" dirty="0">
                <a:solidFill>
                  <a:prstClr val="black"/>
                </a:solidFill>
                <a:latin typeface="Bahnschrift" panose="020B0502040204020203" pitchFamily="34" charset="0"/>
              </a:rPr>
              <a:t>It has a qualitative soul (participatory workshops, interviews with experts, communication) and quantitative soul (data, statistical analysis, creation of the index, communication)</a:t>
            </a:r>
            <a:endParaRPr lang="ca-ES" sz="1400" dirty="0"/>
          </a:p>
        </p:txBody>
      </p:sp>
      <p:sp>
        <p:nvSpPr>
          <p:cNvPr id="8" name="Rectángulo 7">
            <a:extLst>
              <a:ext uri="{FF2B5EF4-FFF2-40B4-BE49-F238E27FC236}">
                <a16:creationId xmlns:a16="http://schemas.microsoft.com/office/drawing/2014/main" id="{5FF42C42-4071-4621-B5FC-E6E6B9A3AD8F}"/>
              </a:ext>
            </a:extLst>
          </p:cNvPr>
          <p:cNvSpPr/>
          <p:nvPr/>
        </p:nvSpPr>
        <p:spPr>
          <a:xfrm>
            <a:off x="3526971" y="2265614"/>
            <a:ext cx="4435209" cy="1603003"/>
          </a:xfrm>
          <a:prstGeom prst="rect">
            <a:avLst/>
          </a:prstGeom>
          <a:solidFill>
            <a:schemeClr val="accent2">
              <a:lumMod val="40000"/>
              <a:lumOff val="60000"/>
            </a:schemeClr>
          </a:solidFill>
        </p:spPr>
        <p:txBody>
          <a:bodyPr wrap="square">
            <a:spAutoFit/>
          </a:bodyPr>
          <a:lstStyle/>
          <a:p>
            <a:pPr marL="228600" indent="-228600" algn="just">
              <a:spcBef>
                <a:spcPts val="500"/>
              </a:spcBef>
              <a:spcAft>
                <a:spcPts val="1200"/>
              </a:spcAft>
              <a:buFont typeface="Arial" panose="020B0604020202020204" pitchFamily="34" charset="0"/>
              <a:buChar char="•"/>
            </a:pPr>
            <a:r>
              <a:rPr lang="en-US" sz="1400" b="1" dirty="0">
                <a:solidFill>
                  <a:prstClr val="black"/>
                </a:solidFill>
                <a:latin typeface="Bahnschrift" panose="020B0502040204020203" pitchFamily="34" charset="0"/>
              </a:rPr>
              <a:t>What does it consist of?</a:t>
            </a:r>
            <a:endParaRPr lang="ca-ES" sz="1400" b="1" dirty="0">
              <a:solidFill>
                <a:prstClr val="black"/>
              </a:solidFill>
              <a:latin typeface="Bahnschrift" panose="020B0502040204020203" pitchFamily="34" charset="0"/>
            </a:endParaRPr>
          </a:p>
          <a:p>
            <a:pPr marL="228600" indent="-228600" algn="just">
              <a:spcBef>
                <a:spcPts val="500"/>
              </a:spcBef>
              <a:spcAft>
                <a:spcPts val="1200"/>
              </a:spcAft>
              <a:buFont typeface="Arial" panose="020B0604020202020204" pitchFamily="34" charset="0"/>
              <a:buChar char="•"/>
            </a:pPr>
            <a:r>
              <a:rPr lang="en-US" sz="1400" dirty="0">
                <a:solidFill>
                  <a:prstClr val="black"/>
                </a:solidFill>
                <a:latin typeface="Bahnschrift" panose="020B0502040204020203" pitchFamily="34" charset="0"/>
              </a:rPr>
              <a:t>In a process of user engagement with the different stakeholders, aimed at defining the needs of users in terms of climate and for decision-making in different activities that can occur in a territory.</a:t>
            </a:r>
            <a:endParaRPr lang="ca-ES" sz="1400" b="1" dirty="0">
              <a:solidFill>
                <a:prstClr val="black"/>
              </a:solidFill>
              <a:latin typeface="Bahnschrift" panose="020B0502040204020203" pitchFamily="34" charset="0"/>
            </a:endParaRPr>
          </a:p>
        </p:txBody>
      </p:sp>
      <p:sp>
        <p:nvSpPr>
          <p:cNvPr id="9" name="Rectángulo 8">
            <a:extLst>
              <a:ext uri="{FF2B5EF4-FFF2-40B4-BE49-F238E27FC236}">
                <a16:creationId xmlns:a16="http://schemas.microsoft.com/office/drawing/2014/main" id="{914768AE-69E3-76D9-B56E-90AC8FD43CAF}"/>
              </a:ext>
            </a:extLst>
          </p:cNvPr>
          <p:cNvSpPr/>
          <p:nvPr/>
        </p:nvSpPr>
        <p:spPr>
          <a:xfrm>
            <a:off x="8074324" y="2250376"/>
            <a:ext cx="4037164" cy="1603003"/>
          </a:xfrm>
          <a:prstGeom prst="rect">
            <a:avLst/>
          </a:prstGeom>
          <a:solidFill>
            <a:schemeClr val="accent4">
              <a:lumMod val="40000"/>
              <a:lumOff val="60000"/>
            </a:schemeClr>
          </a:solidFill>
        </p:spPr>
        <p:txBody>
          <a:bodyPr wrap="square">
            <a:spAutoFit/>
          </a:bodyPr>
          <a:lstStyle/>
          <a:p>
            <a:pPr marL="228600" indent="-228600" algn="just">
              <a:spcBef>
                <a:spcPts val="500"/>
              </a:spcBef>
              <a:spcAft>
                <a:spcPts val="1200"/>
              </a:spcAft>
              <a:buFont typeface="Arial" panose="020B0604020202020204" pitchFamily="34" charset="0"/>
              <a:buChar char="•"/>
            </a:pPr>
            <a:r>
              <a:rPr lang="ca-ES" sz="1400" b="1" dirty="0" err="1">
                <a:solidFill>
                  <a:prstClr val="black"/>
                </a:solidFill>
                <a:latin typeface="Bahnschrift" panose="020B0502040204020203" pitchFamily="34" charset="0"/>
              </a:rPr>
              <a:t>What</a:t>
            </a:r>
            <a:r>
              <a:rPr lang="ca-ES" sz="1400" b="1" dirty="0">
                <a:solidFill>
                  <a:prstClr val="black"/>
                </a:solidFill>
                <a:latin typeface="Bahnschrift" panose="020B0502040204020203" pitchFamily="34" charset="0"/>
              </a:rPr>
              <a:t> is </a:t>
            </a:r>
            <a:r>
              <a:rPr lang="ca-ES" sz="1400" b="1" dirty="0" err="1">
                <a:solidFill>
                  <a:prstClr val="black"/>
                </a:solidFill>
                <a:latin typeface="Bahnschrift" panose="020B0502040204020203" pitchFamily="34" charset="0"/>
              </a:rPr>
              <a:t>the</a:t>
            </a:r>
            <a:r>
              <a:rPr lang="ca-ES" sz="1400" b="1" dirty="0">
                <a:solidFill>
                  <a:prstClr val="black"/>
                </a:solidFill>
                <a:latin typeface="Bahnschrift" panose="020B0502040204020203" pitchFamily="34" charset="0"/>
              </a:rPr>
              <a:t> </a:t>
            </a:r>
            <a:r>
              <a:rPr lang="ca-ES" sz="1400" b="1" dirty="0" err="1">
                <a:solidFill>
                  <a:prstClr val="black"/>
                </a:solidFill>
                <a:latin typeface="Bahnschrift" panose="020B0502040204020203" pitchFamily="34" charset="0"/>
              </a:rPr>
              <a:t>goal</a:t>
            </a:r>
            <a:r>
              <a:rPr lang="ca-ES" sz="1400" b="1" dirty="0">
                <a:solidFill>
                  <a:prstClr val="black"/>
                </a:solidFill>
                <a:latin typeface="Bahnschrift" panose="020B0502040204020203" pitchFamily="34" charset="0"/>
              </a:rPr>
              <a:t>?</a:t>
            </a:r>
          </a:p>
          <a:p>
            <a:pPr marL="228600" indent="-228600" algn="just">
              <a:spcBef>
                <a:spcPts val="500"/>
              </a:spcBef>
              <a:spcAft>
                <a:spcPts val="1200"/>
              </a:spcAft>
              <a:buFont typeface="Arial" panose="020B0604020202020204" pitchFamily="34" charset="0"/>
              <a:buChar char="•"/>
            </a:pPr>
            <a:r>
              <a:rPr lang="en-US" sz="1400" b="1" dirty="0">
                <a:solidFill>
                  <a:prstClr val="black"/>
                </a:solidFill>
                <a:latin typeface="Bahnschrift" panose="020B0502040204020203" pitchFamily="34" charset="0"/>
              </a:rPr>
              <a:t>Obtain information on the </a:t>
            </a:r>
            <a:r>
              <a:rPr lang="en-US" sz="1400" b="1" dirty="0" err="1">
                <a:solidFill>
                  <a:prstClr val="black"/>
                </a:solidFill>
                <a:latin typeface="Bahnschrift" panose="020B0502040204020203" pitchFamily="34" charset="0"/>
              </a:rPr>
              <a:t>behaviour</a:t>
            </a:r>
            <a:r>
              <a:rPr lang="en-US" sz="1400" b="1" dirty="0">
                <a:solidFill>
                  <a:prstClr val="black"/>
                </a:solidFill>
                <a:latin typeface="Bahnschrift" panose="020B0502040204020203" pitchFamily="34" charset="0"/>
              </a:rPr>
              <a:t> of the sector to be co-created in relation to climatic conditions, adaptive strategies and information needs to guide future strategic action.</a:t>
            </a:r>
            <a:endParaRPr lang="ca-ES" sz="1400" b="1" dirty="0">
              <a:solidFill>
                <a:prstClr val="black"/>
              </a:solidFill>
              <a:latin typeface="Bahnschrift" panose="020B0502040204020203" pitchFamily="34" charset="0"/>
            </a:endParaRPr>
          </a:p>
        </p:txBody>
      </p:sp>
      <p:sp>
        <p:nvSpPr>
          <p:cNvPr id="10" name="Rectángulo 9">
            <a:extLst>
              <a:ext uri="{FF2B5EF4-FFF2-40B4-BE49-F238E27FC236}">
                <a16:creationId xmlns:a16="http://schemas.microsoft.com/office/drawing/2014/main" id="{9792C044-17D4-7254-B3DD-246C5E398FBC}"/>
              </a:ext>
            </a:extLst>
          </p:cNvPr>
          <p:cNvSpPr/>
          <p:nvPr/>
        </p:nvSpPr>
        <p:spPr>
          <a:xfrm>
            <a:off x="3526970" y="4041028"/>
            <a:ext cx="8584517" cy="1823576"/>
          </a:xfrm>
          <a:prstGeom prst="rect">
            <a:avLst/>
          </a:prstGeom>
          <a:solidFill>
            <a:schemeClr val="accent1">
              <a:lumMod val="40000"/>
              <a:lumOff val="60000"/>
            </a:schemeClr>
          </a:solidFill>
        </p:spPr>
        <p:txBody>
          <a:bodyPr wrap="square">
            <a:spAutoFit/>
          </a:bodyPr>
          <a:lstStyle/>
          <a:p>
            <a:pPr marL="228600" indent="-228600" algn="just">
              <a:spcBef>
                <a:spcPts val="500"/>
              </a:spcBef>
              <a:spcAft>
                <a:spcPts val="1200"/>
              </a:spcAft>
              <a:buFont typeface="Arial" panose="020B0604020202020204" pitchFamily="34" charset="0"/>
              <a:buChar char="•"/>
            </a:pPr>
            <a:r>
              <a:rPr lang="ca-ES" sz="1400" b="1" dirty="0" err="1">
                <a:solidFill>
                  <a:prstClr val="black"/>
                </a:solidFill>
              </a:rPr>
              <a:t>Why</a:t>
            </a:r>
            <a:r>
              <a:rPr lang="ca-ES" sz="1400" b="1" dirty="0">
                <a:solidFill>
                  <a:prstClr val="black"/>
                </a:solidFill>
              </a:rPr>
              <a:t> </a:t>
            </a:r>
            <a:r>
              <a:rPr lang="ca-ES" sz="1400" b="1" dirty="0" err="1">
                <a:solidFill>
                  <a:prstClr val="black"/>
                </a:solidFill>
              </a:rPr>
              <a:t>this</a:t>
            </a:r>
            <a:r>
              <a:rPr lang="ca-ES" sz="1400" b="1" dirty="0">
                <a:solidFill>
                  <a:prstClr val="black"/>
                </a:solidFill>
              </a:rPr>
              <a:t> </a:t>
            </a:r>
            <a:r>
              <a:rPr lang="ca-ES" sz="1400" b="1" dirty="0" err="1">
                <a:solidFill>
                  <a:prstClr val="black"/>
                </a:solidFill>
              </a:rPr>
              <a:t>methodology</a:t>
            </a:r>
            <a:r>
              <a:rPr lang="ca-ES" sz="1400" b="1" dirty="0">
                <a:solidFill>
                  <a:prstClr val="black"/>
                </a:solidFill>
              </a:rPr>
              <a:t>?</a:t>
            </a:r>
          </a:p>
          <a:p>
            <a:pPr marL="228600" indent="-228600" algn="just">
              <a:spcBef>
                <a:spcPts val="500"/>
              </a:spcBef>
              <a:spcAft>
                <a:spcPts val="1200"/>
              </a:spcAft>
              <a:buFont typeface="Arial" panose="020B0604020202020204" pitchFamily="34" charset="0"/>
              <a:buChar char="•"/>
            </a:pPr>
            <a:r>
              <a:rPr lang="en-US" sz="1400" dirty="0">
                <a:solidFill>
                  <a:prstClr val="black"/>
                </a:solidFill>
              </a:rPr>
              <a:t>By interacting with potential users it provides a clear view on their needs</a:t>
            </a:r>
          </a:p>
          <a:p>
            <a:pPr marL="228600" indent="-228600" algn="just">
              <a:spcBef>
                <a:spcPts val="500"/>
              </a:spcBef>
              <a:spcAft>
                <a:spcPts val="1200"/>
              </a:spcAft>
              <a:buFont typeface="Arial" panose="020B0604020202020204" pitchFamily="34" charset="0"/>
              <a:buChar char="•"/>
            </a:pPr>
            <a:r>
              <a:rPr lang="en-US" sz="1400" dirty="0">
                <a:solidFill>
                  <a:prstClr val="black"/>
                </a:solidFill>
              </a:rPr>
              <a:t>For the definition of the value that this climate information has for these actors and for decision-making.</a:t>
            </a:r>
          </a:p>
          <a:p>
            <a:pPr marL="228600" indent="-228600" algn="just">
              <a:spcBef>
                <a:spcPts val="500"/>
              </a:spcBef>
              <a:spcAft>
                <a:spcPts val="1200"/>
              </a:spcAft>
              <a:buFont typeface="Arial" panose="020B0604020202020204" pitchFamily="34" charset="0"/>
              <a:buChar char="•"/>
            </a:pPr>
            <a:r>
              <a:rPr lang="en-US" sz="1400" dirty="0">
                <a:solidFill>
                  <a:prstClr val="black"/>
                </a:solidFill>
              </a:rPr>
              <a:t>Through the channel for the provision of climate services; taking into account the specific context of each sector and each actor, defining the best tool to communicate translated climate information.</a:t>
            </a:r>
            <a:endParaRPr lang="es-ES" sz="1400" dirty="0">
              <a:solidFill>
                <a:prstClr val="black"/>
              </a:solidFill>
            </a:endParaRPr>
          </a:p>
        </p:txBody>
      </p:sp>
    </p:spTree>
    <p:extLst>
      <p:ext uri="{BB962C8B-B14F-4D97-AF65-F5344CB8AC3E}">
        <p14:creationId xmlns:p14="http://schemas.microsoft.com/office/powerpoint/2010/main" val="27040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AEAD2-BDFC-E341-49B3-E4A1862206CF}"/>
              </a:ext>
            </a:extLst>
          </p:cNvPr>
          <p:cNvSpPr>
            <a:spLocks noGrp="1"/>
          </p:cNvSpPr>
          <p:nvPr>
            <p:ph type="title"/>
          </p:nvPr>
        </p:nvSpPr>
        <p:spPr/>
        <p:txBody>
          <a:bodyPr/>
          <a:lstStyle/>
          <a:p>
            <a:r>
              <a:rPr lang="es-ES" dirty="0"/>
              <a:t>1. </a:t>
            </a:r>
            <a:r>
              <a:rPr lang="es-ES" dirty="0" err="1"/>
              <a:t>Co-creation</a:t>
            </a:r>
            <a:r>
              <a:rPr lang="es-ES" dirty="0"/>
              <a:t> </a:t>
            </a:r>
            <a:r>
              <a:rPr lang="es-ES" dirty="0" err="1"/>
              <a:t>with</a:t>
            </a:r>
            <a:r>
              <a:rPr lang="es-ES" dirty="0"/>
              <a:t> </a:t>
            </a:r>
            <a:r>
              <a:rPr lang="es-ES" dirty="0" err="1"/>
              <a:t>end-users</a:t>
            </a:r>
            <a:endParaRPr lang="ca-ES" dirty="0"/>
          </a:p>
        </p:txBody>
      </p:sp>
      <p:pic>
        <p:nvPicPr>
          <p:cNvPr id="3" name="Picture 4" descr="Imatge">
            <a:extLst>
              <a:ext uri="{FF2B5EF4-FFF2-40B4-BE49-F238E27FC236}">
                <a16:creationId xmlns:a16="http://schemas.microsoft.com/office/drawing/2014/main" id="{5D39F2FF-32B0-B36F-781B-12827C42D9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0739" y="1617306"/>
            <a:ext cx="3119840" cy="22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8FDCB20-64B3-47E8-6E39-3A131899208E}"/>
              </a:ext>
            </a:extLst>
          </p:cNvPr>
          <p:cNvPicPr>
            <a:picLocks noChangeAspect="1"/>
          </p:cNvPicPr>
          <p:nvPr/>
        </p:nvPicPr>
        <p:blipFill>
          <a:blip r:embed="rId3"/>
          <a:stretch>
            <a:fillRect/>
          </a:stretch>
        </p:blipFill>
        <p:spPr>
          <a:xfrm>
            <a:off x="8630739" y="3891658"/>
            <a:ext cx="3119840" cy="2729860"/>
          </a:xfrm>
          <a:prstGeom prst="rect">
            <a:avLst/>
          </a:prstGeom>
        </p:spPr>
      </p:pic>
      <p:sp>
        <p:nvSpPr>
          <p:cNvPr id="6" name="CuadroTexto 5">
            <a:extLst>
              <a:ext uri="{FF2B5EF4-FFF2-40B4-BE49-F238E27FC236}">
                <a16:creationId xmlns:a16="http://schemas.microsoft.com/office/drawing/2014/main" id="{F1D54E0C-A065-A681-C2FC-2F1561FFE377}"/>
              </a:ext>
            </a:extLst>
          </p:cNvPr>
          <p:cNvSpPr txBox="1"/>
          <p:nvPr/>
        </p:nvSpPr>
        <p:spPr>
          <a:xfrm>
            <a:off x="122608" y="1687354"/>
            <a:ext cx="8429863" cy="4616648"/>
          </a:xfrm>
          <a:prstGeom prst="rect">
            <a:avLst/>
          </a:prstGeom>
          <a:noFill/>
        </p:spPr>
        <p:txBody>
          <a:bodyPr wrap="square">
            <a:spAutoFit/>
          </a:bodyPr>
          <a:lstStyle/>
          <a:p>
            <a:pPr lvl="1" algn="just">
              <a:spcAft>
                <a:spcPts val="1200"/>
              </a:spcAft>
            </a:pPr>
            <a:r>
              <a:rPr lang="en-US" dirty="0">
                <a:solidFill>
                  <a:srgbClr val="1A3260"/>
                </a:solidFill>
              </a:rPr>
              <a:t>A </a:t>
            </a:r>
            <a:r>
              <a:rPr lang="en-US" b="1" dirty="0">
                <a:solidFill>
                  <a:srgbClr val="1A3260"/>
                </a:solidFill>
              </a:rPr>
              <a:t>focus group </a:t>
            </a:r>
            <a:r>
              <a:rPr lang="en-US" dirty="0">
                <a:solidFill>
                  <a:srgbClr val="1A3260"/>
                </a:solidFill>
              </a:rPr>
              <a:t>is a qualitative research technique for obtaining information about elements, attitudes or opinions of the people who participate.</a:t>
            </a:r>
            <a:r>
              <a:rPr lang="es-ES" dirty="0">
                <a:solidFill>
                  <a:srgbClr val="1A3260"/>
                </a:solidFill>
              </a:rPr>
              <a:t>
</a:t>
            </a:r>
            <a:r>
              <a:rPr lang="en-US" dirty="0">
                <a:solidFill>
                  <a:srgbClr val="1A3260"/>
                </a:solidFill>
              </a:rPr>
              <a:t>Generally, participants share concerns about a given topic.</a:t>
            </a:r>
            <a:r>
              <a:rPr lang="es-ES" dirty="0">
                <a:solidFill>
                  <a:srgbClr val="1A3260"/>
                </a:solidFill>
              </a:rPr>
              <a:t>
</a:t>
            </a:r>
            <a:r>
              <a:rPr lang="en-US" dirty="0">
                <a:solidFill>
                  <a:srgbClr val="1A3260"/>
                </a:solidFill>
              </a:rPr>
              <a:t>Basically, it's a group interaction for data production</a:t>
            </a:r>
            <a:r>
              <a:rPr lang="es-ES" dirty="0">
                <a:solidFill>
                  <a:srgbClr val="1A3260"/>
                </a:solidFill>
              </a:rPr>
              <a:t>
</a:t>
            </a:r>
            <a:r>
              <a:rPr lang="en-US" dirty="0">
                <a:solidFill>
                  <a:srgbClr val="1A3260"/>
                </a:solidFill>
              </a:rPr>
              <a:t>The information, in our case, is collected through </a:t>
            </a:r>
            <a:r>
              <a:rPr lang="en-US" b="1" dirty="0">
                <a:solidFill>
                  <a:srgbClr val="1A3260"/>
                </a:solidFill>
              </a:rPr>
              <a:t>mind maps </a:t>
            </a:r>
            <a:r>
              <a:rPr lang="en-US" dirty="0">
                <a:solidFill>
                  <a:srgbClr val="1A3260"/>
                </a:solidFill>
              </a:rPr>
              <a:t>that represent a multidimensional reality made up of basic ideas of ordering.</a:t>
            </a:r>
            <a:r>
              <a:rPr lang="es-ES" dirty="0">
                <a:solidFill>
                  <a:srgbClr val="1A3260"/>
                </a:solidFill>
              </a:rPr>
              <a:t>
</a:t>
            </a:r>
            <a:r>
              <a:rPr lang="en-US" dirty="0">
                <a:solidFill>
                  <a:srgbClr val="1A3260"/>
                </a:solidFill>
              </a:rPr>
              <a:t>The mind map is a graphic organizer in which information is integrated using visualization and dynamism techniques (folding maps, reversible labels, colors, flows).</a:t>
            </a:r>
            <a:r>
              <a:rPr lang="es-ES" dirty="0">
                <a:solidFill>
                  <a:srgbClr val="1A3260"/>
                </a:solidFill>
              </a:rPr>
              <a:t>
</a:t>
            </a:r>
            <a:r>
              <a:rPr lang="en-US" dirty="0">
                <a:solidFill>
                  <a:srgbClr val="1A3260"/>
                </a:solidFill>
              </a:rPr>
              <a:t>The goal of a mind map is to </a:t>
            </a:r>
            <a:r>
              <a:rPr lang="en-US" b="1" dirty="0">
                <a:solidFill>
                  <a:srgbClr val="1A3260"/>
                </a:solidFill>
              </a:rPr>
              <a:t>build consensus </a:t>
            </a:r>
            <a:r>
              <a:rPr lang="en-US" dirty="0">
                <a:solidFill>
                  <a:srgbClr val="1A3260"/>
                </a:solidFill>
              </a:rPr>
              <a:t>around a problem based on subjective realities.</a:t>
            </a:r>
            <a:r>
              <a:rPr lang="es-ES" dirty="0">
                <a:solidFill>
                  <a:srgbClr val="1A3260"/>
                </a:solidFill>
              </a:rPr>
              <a:t>
</a:t>
            </a:r>
            <a:r>
              <a:rPr lang="en-US" dirty="0">
                <a:solidFill>
                  <a:srgbClr val="1A3260"/>
                </a:solidFill>
              </a:rPr>
              <a:t>In this sense, </a:t>
            </a:r>
            <a:r>
              <a:rPr lang="en-US" dirty="0" err="1">
                <a:solidFill>
                  <a:srgbClr val="1A3260"/>
                </a:solidFill>
              </a:rPr>
              <a:t>Reckien</a:t>
            </a:r>
            <a:r>
              <a:rPr lang="en-US" dirty="0">
                <a:solidFill>
                  <a:srgbClr val="1A3260"/>
                </a:solidFill>
              </a:rPr>
              <a:t> et al. (2013) studied these subjective realities in climate change, concluding that these mind maps are a good tool for socially sensitive adaptation options.</a:t>
            </a:r>
            <a:endParaRPr lang="ca-ES" sz="1800" b="1" dirty="0">
              <a:solidFill>
                <a:srgbClr val="1A3260"/>
              </a:solidFill>
            </a:endParaRPr>
          </a:p>
        </p:txBody>
      </p:sp>
    </p:spTree>
    <p:extLst>
      <p:ext uri="{BB962C8B-B14F-4D97-AF65-F5344CB8AC3E}">
        <p14:creationId xmlns:p14="http://schemas.microsoft.com/office/powerpoint/2010/main" val="380197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AEAD2-BDFC-E341-49B3-E4A1862206CF}"/>
              </a:ext>
            </a:extLst>
          </p:cNvPr>
          <p:cNvSpPr>
            <a:spLocks noGrp="1"/>
          </p:cNvSpPr>
          <p:nvPr>
            <p:ph type="title"/>
          </p:nvPr>
        </p:nvSpPr>
        <p:spPr/>
        <p:txBody>
          <a:bodyPr/>
          <a:lstStyle/>
          <a:p>
            <a:r>
              <a:rPr lang="es-ES" dirty="0"/>
              <a:t>1. </a:t>
            </a:r>
            <a:r>
              <a:rPr lang="es-ES" dirty="0" err="1"/>
              <a:t>Co-creation</a:t>
            </a:r>
            <a:r>
              <a:rPr lang="es-ES" dirty="0"/>
              <a:t> </a:t>
            </a:r>
            <a:r>
              <a:rPr lang="es-ES" dirty="0" err="1"/>
              <a:t>with</a:t>
            </a:r>
            <a:r>
              <a:rPr lang="es-ES" dirty="0"/>
              <a:t> </a:t>
            </a:r>
            <a:r>
              <a:rPr lang="es-ES" dirty="0" err="1"/>
              <a:t>end-users</a:t>
            </a:r>
            <a:endParaRPr lang="ca-ES" dirty="0"/>
          </a:p>
        </p:txBody>
      </p:sp>
      <p:sp>
        <p:nvSpPr>
          <p:cNvPr id="8" name="Rectángulo 7">
            <a:extLst>
              <a:ext uri="{FF2B5EF4-FFF2-40B4-BE49-F238E27FC236}">
                <a16:creationId xmlns:a16="http://schemas.microsoft.com/office/drawing/2014/main" id="{8EEDF567-BEB0-6D7E-2C29-4BBE84467D5B}"/>
              </a:ext>
            </a:extLst>
          </p:cNvPr>
          <p:cNvSpPr/>
          <p:nvPr/>
        </p:nvSpPr>
        <p:spPr>
          <a:xfrm>
            <a:off x="508938" y="2414016"/>
            <a:ext cx="5721800" cy="2031325"/>
          </a:xfrm>
          <a:prstGeom prst="rect">
            <a:avLst/>
          </a:prstGeom>
          <a:solidFill>
            <a:srgbClr val="EFF8F7"/>
          </a:solidFill>
        </p:spPr>
        <p:txBody>
          <a:bodyPr wrap="square">
            <a:spAutoFit/>
          </a:bodyPr>
          <a:lstStyle/>
          <a:p>
            <a:pPr algn="just"/>
            <a:r>
              <a:rPr lang="en-US" dirty="0">
                <a:solidFill>
                  <a:srgbClr val="1A3260"/>
                </a:solidFill>
              </a:rPr>
              <a:t>The Mind Map is a qualitative model,</a:t>
            </a:r>
          </a:p>
          <a:p>
            <a:pPr marL="342900" indent="-342900" algn="just">
              <a:buAutoNum type="arabicParenR"/>
            </a:pPr>
            <a:r>
              <a:rPr lang="en-US" dirty="0">
                <a:solidFill>
                  <a:srgbClr val="1A3260"/>
                </a:solidFill>
              </a:rPr>
              <a:t>It is a descriptive process that collects descriptive data,</a:t>
            </a:r>
          </a:p>
          <a:p>
            <a:pPr marL="342900" indent="-342900" algn="just">
              <a:buFont typeface="+mj-lt"/>
              <a:buAutoNum type="arabicParenR"/>
            </a:pPr>
            <a:r>
              <a:rPr lang="en-US" dirty="0">
                <a:solidFill>
                  <a:srgbClr val="1A3260"/>
                </a:solidFill>
              </a:rPr>
              <a:t>it has a humanistic interpretative approach when the meanings given by the subjects themselves are seen;</a:t>
            </a:r>
          </a:p>
          <a:p>
            <a:pPr marL="342900" indent="-342900" algn="just">
              <a:buFont typeface="+mj-lt"/>
              <a:buAutoNum type="arabicParenR"/>
            </a:pPr>
            <a:r>
              <a:rPr lang="en-US" dirty="0">
                <a:solidFill>
                  <a:srgbClr val="1A3260"/>
                </a:solidFill>
              </a:rPr>
              <a:t>observation is the main source of data;</a:t>
            </a:r>
          </a:p>
          <a:p>
            <a:pPr marL="342900" indent="-342900" algn="just">
              <a:buFont typeface="+mj-lt"/>
              <a:buAutoNum type="arabicParenR"/>
            </a:pPr>
            <a:r>
              <a:rPr lang="en-US" dirty="0">
                <a:solidFill>
                  <a:srgbClr val="1A3260"/>
                </a:solidFill>
              </a:rPr>
              <a:t>reflection is a thought-generating activity (González et al., 2014).</a:t>
            </a:r>
            <a:endParaRPr lang="ca-ES" i="1" dirty="0">
              <a:solidFill>
                <a:srgbClr val="1A3260"/>
              </a:solidFill>
            </a:endParaRPr>
          </a:p>
        </p:txBody>
      </p:sp>
      <p:sp>
        <p:nvSpPr>
          <p:cNvPr id="9" name="Rectángulo 8">
            <a:extLst>
              <a:ext uri="{FF2B5EF4-FFF2-40B4-BE49-F238E27FC236}">
                <a16:creationId xmlns:a16="http://schemas.microsoft.com/office/drawing/2014/main" id="{6A9D8977-A10A-AC10-3CAA-780B8645CDE9}"/>
              </a:ext>
            </a:extLst>
          </p:cNvPr>
          <p:cNvSpPr/>
          <p:nvPr/>
        </p:nvSpPr>
        <p:spPr>
          <a:xfrm>
            <a:off x="468536" y="1630760"/>
            <a:ext cx="10086778" cy="646331"/>
          </a:xfrm>
          <a:prstGeom prst="rect">
            <a:avLst/>
          </a:prstGeom>
          <a:solidFill>
            <a:srgbClr val="EFF8F7"/>
          </a:solidFill>
        </p:spPr>
        <p:txBody>
          <a:bodyPr wrap="square">
            <a:spAutoFit/>
          </a:bodyPr>
          <a:lstStyle/>
          <a:p>
            <a:pPr algn="just"/>
            <a:r>
              <a:rPr lang="en-US" dirty="0">
                <a:solidFill>
                  <a:srgbClr val="1A3260"/>
                </a:solidFill>
              </a:rPr>
              <a:t>The information is collected through mind maps (MM), which represent a multidimensional reality made up of "basic ideas of ordering" (Muñoz, &amp; Serrano, 2014).</a:t>
            </a:r>
            <a:endParaRPr lang="ca-ES" i="1" dirty="0">
              <a:solidFill>
                <a:srgbClr val="1A3260"/>
              </a:solidFill>
            </a:endParaRPr>
          </a:p>
        </p:txBody>
      </p:sp>
      <p:sp>
        <p:nvSpPr>
          <p:cNvPr id="10" name="Rectángulo 9">
            <a:extLst>
              <a:ext uri="{FF2B5EF4-FFF2-40B4-BE49-F238E27FC236}">
                <a16:creationId xmlns:a16="http://schemas.microsoft.com/office/drawing/2014/main" id="{86AEB91B-B379-02EC-98F0-CC53D2A850D2}"/>
              </a:ext>
            </a:extLst>
          </p:cNvPr>
          <p:cNvSpPr/>
          <p:nvPr/>
        </p:nvSpPr>
        <p:spPr>
          <a:xfrm>
            <a:off x="6636686" y="2546833"/>
            <a:ext cx="5056310" cy="1200329"/>
          </a:xfrm>
          <a:prstGeom prst="rect">
            <a:avLst/>
          </a:prstGeom>
          <a:solidFill>
            <a:srgbClr val="EFF8F7"/>
          </a:solidFill>
        </p:spPr>
        <p:txBody>
          <a:bodyPr wrap="square">
            <a:spAutoFit/>
          </a:bodyPr>
          <a:lstStyle/>
          <a:p>
            <a:pPr algn="ctr"/>
            <a:r>
              <a:rPr lang="en-US" dirty="0">
                <a:solidFill>
                  <a:srgbClr val="1A3260"/>
                </a:solidFill>
              </a:rPr>
              <a:t>It is a graphic organizer where information is integrated through visualization and dynamism techniques:
Foldable maps, reversible labels, colors...</a:t>
            </a:r>
            <a:endParaRPr lang="ca-ES" i="1" dirty="0">
              <a:solidFill>
                <a:srgbClr val="1A3260"/>
              </a:solidFill>
            </a:endParaRPr>
          </a:p>
        </p:txBody>
      </p:sp>
      <p:sp>
        <p:nvSpPr>
          <p:cNvPr id="11" name="Rectángulo 10">
            <a:extLst>
              <a:ext uri="{FF2B5EF4-FFF2-40B4-BE49-F238E27FC236}">
                <a16:creationId xmlns:a16="http://schemas.microsoft.com/office/drawing/2014/main" id="{E3A52786-78BC-F761-7F9B-F051B7891891}"/>
              </a:ext>
            </a:extLst>
          </p:cNvPr>
          <p:cNvSpPr/>
          <p:nvPr/>
        </p:nvSpPr>
        <p:spPr>
          <a:xfrm>
            <a:off x="471402" y="4600501"/>
            <a:ext cx="5728377" cy="1754326"/>
          </a:xfrm>
          <a:prstGeom prst="rect">
            <a:avLst/>
          </a:prstGeom>
          <a:solidFill>
            <a:srgbClr val="EFF8F7"/>
          </a:solidFill>
        </p:spPr>
        <p:txBody>
          <a:bodyPr wrap="square">
            <a:spAutoFit/>
          </a:bodyPr>
          <a:lstStyle/>
          <a:p>
            <a:pPr algn="just"/>
            <a:r>
              <a:rPr lang="en-US" dirty="0">
                <a:solidFill>
                  <a:srgbClr val="1A3260"/>
                </a:solidFill>
              </a:rPr>
              <a:t>The main objective of the GM is to build consensus around a problem based on subjective realities.</a:t>
            </a:r>
            <a:r>
              <a:rPr lang="es-ES" dirty="0">
                <a:solidFill>
                  <a:srgbClr val="1A3260"/>
                </a:solidFill>
              </a:rPr>
              <a:t>
</a:t>
            </a:r>
            <a:r>
              <a:rPr lang="en-US" dirty="0">
                <a:solidFill>
                  <a:srgbClr val="1A3260"/>
                </a:solidFill>
              </a:rPr>
              <a:t>In this sense, </a:t>
            </a:r>
            <a:r>
              <a:rPr lang="en-US" dirty="0" err="1">
                <a:solidFill>
                  <a:srgbClr val="1A3260"/>
                </a:solidFill>
              </a:rPr>
              <a:t>Reckien</a:t>
            </a:r>
            <a:r>
              <a:rPr lang="en-US" dirty="0">
                <a:solidFill>
                  <a:srgbClr val="1A3260"/>
                </a:solidFill>
              </a:rPr>
              <a:t> et al. (2013) studied these subjective realities due to climate change and the conclusion defined these maps as a good tool for socially sensitive adaptation options.</a:t>
            </a:r>
            <a:endParaRPr lang="ca-ES" dirty="0">
              <a:solidFill>
                <a:srgbClr val="1A3260"/>
              </a:solidFill>
            </a:endParaRPr>
          </a:p>
        </p:txBody>
      </p:sp>
      <p:pic>
        <p:nvPicPr>
          <p:cNvPr id="12" name="Picture 4" descr="Imatge">
            <a:extLst>
              <a:ext uri="{FF2B5EF4-FFF2-40B4-BE49-F238E27FC236}">
                <a16:creationId xmlns:a16="http://schemas.microsoft.com/office/drawing/2014/main" id="{7D046C29-9415-9A1D-25E6-6A4E01B17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33" t="38234" r="40438" b="29780"/>
          <a:stretch/>
        </p:blipFill>
        <p:spPr bwMode="auto">
          <a:xfrm>
            <a:off x="6636686" y="3707640"/>
            <a:ext cx="5056309" cy="31503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redondeado 23">
            <a:extLst>
              <a:ext uri="{FF2B5EF4-FFF2-40B4-BE49-F238E27FC236}">
                <a16:creationId xmlns:a16="http://schemas.microsoft.com/office/drawing/2014/main" id="{19DE1349-2E82-2218-652F-864D787A90EA}"/>
              </a:ext>
            </a:extLst>
          </p:cNvPr>
          <p:cNvSpPr/>
          <p:nvPr/>
        </p:nvSpPr>
        <p:spPr>
          <a:xfrm>
            <a:off x="6541991" y="4104552"/>
            <a:ext cx="2026626" cy="519351"/>
          </a:xfrm>
          <a:prstGeom prst="roundRect">
            <a:avLst>
              <a:gd name="adj" fmla="val 50000"/>
            </a:avLst>
          </a:prstGeom>
          <a:ln w="38100">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solidFill>
                  <a:srgbClr val="1A3260"/>
                </a:solidFill>
              </a:rPr>
              <a:t>SYNTHESIZE</a:t>
            </a:r>
          </a:p>
        </p:txBody>
      </p:sp>
      <p:sp>
        <p:nvSpPr>
          <p:cNvPr id="14" name="Rectángulo redondeado 24">
            <a:extLst>
              <a:ext uri="{FF2B5EF4-FFF2-40B4-BE49-F238E27FC236}">
                <a16:creationId xmlns:a16="http://schemas.microsoft.com/office/drawing/2014/main" id="{97CED889-A1C3-35D2-C7EE-155E3C4DA03E}"/>
              </a:ext>
            </a:extLst>
          </p:cNvPr>
          <p:cNvSpPr/>
          <p:nvPr/>
        </p:nvSpPr>
        <p:spPr>
          <a:xfrm>
            <a:off x="9977622" y="4972869"/>
            <a:ext cx="2026626" cy="519351"/>
          </a:xfrm>
          <a:prstGeom prst="roundRect">
            <a:avLst>
              <a:gd name="adj" fmla="val 5000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solidFill>
                  <a:srgbClr val="1A3260"/>
                </a:solidFill>
              </a:rPr>
              <a:t>ORDER</a:t>
            </a:r>
          </a:p>
        </p:txBody>
      </p:sp>
      <p:sp>
        <p:nvSpPr>
          <p:cNvPr id="15" name="Rectángulo redondeado 25">
            <a:extLst>
              <a:ext uri="{FF2B5EF4-FFF2-40B4-BE49-F238E27FC236}">
                <a16:creationId xmlns:a16="http://schemas.microsoft.com/office/drawing/2014/main" id="{C54A9BCD-29FF-679B-8FAD-C77BD3FD974B}"/>
              </a:ext>
            </a:extLst>
          </p:cNvPr>
          <p:cNvSpPr/>
          <p:nvPr/>
        </p:nvSpPr>
        <p:spPr>
          <a:xfrm>
            <a:off x="6199780" y="4972868"/>
            <a:ext cx="2026626" cy="519351"/>
          </a:xfrm>
          <a:prstGeom prst="roundRect">
            <a:avLst>
              <a:gd name="adj" fmla="val 50000"/>
            </a:avLst>
          </a:prstGeom>
          <a:ln w="3810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solidFill>
                  <a:srgbClr val="1A3260"/>
                </a:solidFill>
              </a:rPr>
              <a:t>EXPAND</a:t>
            </a:r>
          </a:p>
        </p:txBody>
      </p:sp>
      <p:sp>
        <p:nvSpPr>
          <p:cNvPr id="16" name="Rectángulo redondeado 26">
            <a:extLst>
              <a:ext uri="{FF2B5EF4-FFF2-40B4-BE49-F238E27FC236}">
                <a16:creationId xmlns:a16="http://schemas.microsoft.com/office/drawing/2014/main" id="{57F046BF-7397-59DC-FD7B-AC83880AD6F5}"/>
              </a:ext>
            </a:extLst>
          </p:cNvPr>
          <p:cNvSpPr/>
          <p:nvPr/>
        </p:nvSpPr>
        <p:spPr>
          <a:xfrm>
            <a:off x="9786788" y="4371483"/>
            <a:ext cx="2026626" cy="519351"/>
          </a:xfrm>
          <a:prstGeom prst="roundRect">
            <a:avLst>
              <a:gd name="adj" fmla="val 50000"/>
            </a:avLst>
          </a:prstGeom>
          <a:ln w="38100">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solidFill>
                  <a:srgbClr val="1A3260"/>
                </a:solidFill>
              </a:rPr>
              <a:t>PRIORITIZE</a:t>
            </a:r>
          </a:p>
        </p:txBody>
      </p:sp>
      <p:sp>
        <p:nvSpPr>
          <p:cNvPr id="17" name="Rectángulo redondeado 27">
            <a:extLst>
              <a:ext uri="{FF2B5EF4-FFF2-40B4-BE49-F238E27FC236}">
                <a16:creationId xmlns:a16="http://schemas.microsoft.com/office/drawing/2014/main" id="{74871913-D517-CACB-298C-6F784B2F2191}"/>
              </a:ext>
            </a:extLst>
          </p:cNvPr>
          <p:cNvSpPr/>
          <p:nvPr/>
        </p:nvSpPr>
        <p:spPr>
          <a:xfrm>
            <a:off x="8109262" y="5435425"/>
            <a:ext cx="2026626" cy="519351"/>
          </a:xfrm>
          <a:prstGeom prst="roundRect">
            <a:avLst>
              <a:gd name="adj" fmla="val 50000"/>
            </a:avLst>
          </a:prstGeom>
          <a:ln w="38100">
            <a:solidFill>
              <a:srgbClr val="FFFF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solidFill>
                  <a:srgbClr val="1A3260"/>
                </a:solidFill>
              </a:rPr>
              <a:t>SHARE</a:t>
            </a:r>
          </a:p>
        </p:txBody>
      </p:sp>
    </p:spTree>
    <p:extLst>
      <p:ext uri="{BB962C8B-B14F-4D97-AF65-F5344CB8AC3E}">
        <p14:creationId xmlns:p14="http://schemas.microsoft.com/office/powerpoint/2010/main" val="4146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AEAD2-BDFC-E341-49B3-E4A1862206CF}"/>
              </a:ext>
            </a:extLst>
          </p:cNvPr>
          <p:cNvSpPr>
            <a:spLocks noGrp="1"/>
          </p:cNvSpPr>
          <p:nvPr>
            <p:ph type="title"/>
          </p:nvPr>
        </p:nvSpPr>
        <p:spPr/>
        <p:txBody>
          <a:bodyPr/>
          <a:lstStyle/>
          <a:p>
            <a:r>
              <a:rPr lang="es-ES" dirty="0"/>
              <a:t>1. </a:t>
            </a:r>
            <a:r>
              <a:rPr lang="es-ES" dirty="0" err="1"/>
              <a:t>Co-creation</a:t>
            </a:r>
            <a:r>
              <a:rPr lang="es-ES" dirty="0"/>
              <a:t> </a:t>
            </a:r>
            <a:r>
              <a:rPr lang="es-ES" dirty="0" err="1"/>
              <a:t>with</a:t>
            </a:r>
            <a:r>
              <a:rPr lang="es-ES" dirty="0"/>
              <a:t> </a:t>
            </a:r>
            <a:r>
              <a:rPr lang="es-ES" dirty="0" err="1"/>
              <a:t>end-users</a:t>
            </a:r>
            <a:endParaRPr lang="ca-ES" dirty="0"/>
          </a:p>
        </p:txBody>
      </p:sp>
      <p:grpSp>
        <p:nvGrpSpPr>
          <p:cNvPr id="3" name="Grupo 2">
            <a:extLst>
              <a:ext uri="{FF2B5EF4-FFF2-40B4-BE49-F238E27FC236}">
                <a16:creationId xmlns:a16="http://schemas.microsoft.com/office/drawing/2014/main" id="{832E4838-4EE6-3187-C4CC-62DC16CCFF9E}"/>
              </a:ext>
            </a:extLst>
          </p:cNvPr>
          <p:cNvGrpSpPr/>
          <p:nvPr/>
        </p:nvGrpSpPr>
        <p:grpSpPr>
          <a:xfrm>
            <a:off x="430626" y="1828115"/>
            <a:ext cx="11282423" cy="4063395"/>
            <a:chOff x="430626" y="1218518"/>
            <a:chExt cx="11282423" cy="4063395"/>
          </a:xfrm>
        </p:grpSpPr>
        <p:pic>
          <p:nvPicPr>
            <p:cNvPr id="4" name="Imagen 3">
              <a:extLst>
                <a:ext uri="{FF2B5EF4-FFF2-40B4-BE49-F238E27FC236}">
                  <a16:creationId xmlns:a16="http://schemas.microsoft.com/office/drawing/2014/main" id="{10FE90BF-BF0B-06BC-A6F3-AE309C25CFC8}"/>
                </a:ext>
              </a:extLst>
            </p:cNvPr>
            <p:cNvPicPr>
              <a:picLocks noChangeAspect="1"/>
            </p:cNvPicPr>
            <p:nvPr/>
          </p:nvPicPr>
          <p:blipFill rotWithShape="1">
            <a:blip r:embed="rId2">
              <a:extLst>
                <a:ext uri="{28A0092B-C50C-407E-A947-70E740481C1C}">
                  <a14:useLocalDpi xmlns:a14="http://schemas.microsoft.com/office/drawing/2010/main" val="0"/>
                </a:ext>
              </a:extLst>
            </a:blip>
            <a:srcRect l="16770"/>
            <a:stretch/>
          </p:blipFill>
          <p:spPr>
            <a:xfrm>
              <a:off x="5750398" y="1252135"/>
              <a:ext cx="5962651" cy="4029778"/>
            </a:xfrm>
            <a:prstGeom prst="rect">
              <a:avLst/>
            </a:prstGeom>
          </p:spPr>
        </p:pic>
        <p:sp>
          <p:nvSpPr>
            <p:cNvPr id="5" name="Rectángulo 4">
              <a:extLst>
                <a:ext uri="{FF2B5EF4-FFF2-40B4-BE49-F238E27FC236}">
                  <a16:creationId xmlns:a16="http://schemas.microsoft.com/office/drawing/2014/main" id="{DB063B49-6BC6-B465-6C24-EFEA28E1CB38}"/>
                </a:ext>
              </a:extLst>
            </p:cNvPr>
            <p:cNvSpPr/>
            <p:nvPr/>
          </p:nvSpPr>
          <p:spPr>
            <a:xfrm>
              <a:off x="430626" y="1218518"/>
              <a:ext cx="5174535" cy="1600438"/>
            </a:xfrm>
            <a:prstGeom prst="rect">
              <a:avLst/>
            </a:prstGeom>
            <a:solidFill>
              <a:srgbClr val="EFF8F7"/>
            </a:solidFill>
          </p:spPr>
          <p:txBody>
            <a:bodyPr wrap="square">
              <a:spAutoFit/>
            </a:bodyPr>
            <a:lstStyle/>
            <a:p>
              <a:r>
                <a:rPr lang="es-ES" dirty="0">
                  <a:solidFill>
                    <a:srgbClr val="1A3260"/>
                  </a:solidFill>
                </a:rPr>
                <a:t>THE GROUP
</a:t>
              </a:r>
              <a:r>
                <a:rPr lang="es-ES" sz="1600" dirty="0">
                  <a:solidFill>
                    <a:srgbClr val="1A3260"/>
                  </a:solidFill>
                </a:rPr>
                <a:t>1) A </a:t>
              </a:r>
              <a:r>
                <a:rPr lang="es-ES" sz="1600" dirty="0" err="1">
                  <a:solidFill>
                    <a:srgbClr val="1A3260"/>
                  </a:solidFill>
                </a:rPr>
                <a:t>common</a:t>
              </a:r>
              <a:r>
                <a:rPr lang="es-ES" sz="1600" dirty="0">
                  <a:solidFill>
                    <a:srgbClr val="1A3260"/>
                  </a:solidFill>
                </a:rPr>
                <a:t> </a:t>
              </a:r>
              <a:r>
                <a:rPr lang="es-ES" sz="1600" dirty="0" err="1">
                  <a:solidFill>
                    <a:srgbClr val="1A3260"/>
                  </a:solidFill>
                </a:rPr>
                <a:t>goal</a:t>
              </a:r>
              <a:r>
                <a:rPr lang="es-ES" sz="1600" dirty="0">
                  <a:solidFill>
                    <a:srgbClr val="1A3260"/>
                  </a:solidFill>
                </a:rPr>
                <a:t>
2) </a:t>
              </a:r>
              <a:r>
                <a:rPr lang="es-ES" sz="1600" dirty="0" err="1">
                  <a:solidFill>
                    <a:srgbClr val="1A3260"/>
                  </a:solidFill>
                </a:rPr>
                <a:t>Outside</a:t>
              </a:r>
              <a:r>
                <a:rPr lang="es-ES" sz="1600" dirty="0">
                  <a:solidFill>
                    <a:srgbClr val="1A3260"/>
                  </a:solidFill>
                </a:rPr>
                <a:t> </a:t>
              </a:r>
              <a:r>
                <a:rPr lang="es-ES" sz="1600" dirty="0" err="1">
                  <a:solidFill>
                    <a:srgbClr val="1A3260"/>
                  </a:solidFill>
                </a:rPr>
                <a:t>the</a:t>
              </a:r>
              <a:r>
                <a:rPr lang="es-ES" sz="1600" dirty="0">
                  <a:solidFill>
                    <a:srgbClr val="1A3260"/>
                  </a:solidFill>
                </a:rPr>
                <a:t> </a:t>
              </a:r>
              <a:r>
                <a:rPr lang="es-ES" sz="1600" dirty="0" err="1">
                  <a:solidFill>
                    <a:srgbClr val="1A3260"/>
                  </a:solidFill>
                </a:rPr>
                <a:t>work</a:t>
              </a:r>
              <a:r>
                <a:rPr lang="es-ES" sz="1600" dirty="0">
                  <a:solidFill>
                    <a:srgbClr val="1A3260"/>
                  </a:solidFill>
                </a:rPr>
                <a:t> </a:t>
              </a:r>
              <a:r>
                <a:rPr lang="es-ES" sz="1600" dirty="0" err="1">
                  <a:solidFill>
                    <a:srgbClr val="1A3260"/>
                  </a:solidFill>
                </a:rPr>
                <a:t>environment</a:t>
              </a:r>
              <a:r>
                <a:rPr lang="es-ES" sz="1600" dirty="0">
                  <a:solidFill>
                    <a:srgbClr val="1A3260"/>
                  </a:solidFill>
                </a:rPr>
                <a:t>
3) Invite </a:t>
              </a:r>
              <a:r>
                <a:rPr lang="es-ES" sz="1600" dirty="0" err="1">
                  <a:solidFill>
                    <a:srgbClr val="1A3260"/>
                  </a:solidFill>
                </a:rPr>
                <a:t>collaborators</a:t>
              </a:r>
              <a:r>
                <a:rPr lang="es-ES" sz="1600" dirty="0">
                  <a:solidFill>
                    <a:srgbClr val="1A3260"/>
                  </a:solidFill>
                </a:rPr>
                <a:t>, (</a:t>
              </a:r>
              <a:r>
                <a:rPr lang="es-ES" sz="1600" dirty="0" err="1">
                  <a:solidFill>
                    <a:srgbClr val="1A3260"/>
                  </a:solidFill>
                </a:rPr>
                <a:t>external</a:t>
              </a:r>
              <a:r>
                <a:rPr lang="es-ES" sz="1600" dirty="0">
                  <a:solidFill>
                    <a:srgbClr val="1A3260"/>
                  </a:solidFill>
                </a:rPr>
                <a:t>) </a:t>
              </a:r>
              <a:r>
                <a:rPr lang="es-ES" sz="1600" dirty="0" err="1">
                  <a:solidFill>
                    <a:srgbClr val="1A3260"/>
                  </a:solidFill>
                </a:rPr>
                <a:t>experts</a:t>
              </a:r>
              <a:r>
                <a:rPr lang="es-ES" sz="1600" dirty="0">
                  <a:solidFill>
                    <a:srgbClr val="1A3260"/>
                  </a:solidFill>
                </a:rPr>
                <a:t>
4) </a:t>
              </a:r>
              <a:r>
                <a:rPr lang="en-US" sz="1600" dirty="0">
                  <a:solidFill>
                    <a:srgbClr val="1A3260"/>
                  </a:solidFill>
                </a:rPr>
                <a:t>Each minute of a group work is worth this minute multiplied by the number of participants</a:t>
              </a:r>
              <a:r>
                <a:rPr lang="es-ES" sz="1600" dirty="0">
                  <a:solidFill>
                    <a:srgbClr val="1A3260"/>
                  </a:solidFill>
                </a:rPr>
                <a:t>[1x9=9minutes]</a:t>
              </a:r>
              <a:endParaRPr lang="ca-ES" sz="1600" dirty="0">
                <a:solidFill>
                  <a:srgbClr val="1A3260"/>
                </a:solidFill>
              </a:endParaRPr>
            </a:p>
          </p:txBody>
        </p:sp>
      </p:grpSp>
      <p:sp>
        <p:nvSpPr>
          <p:cNvPr id="6" name="Rectángulo 5">
            <a:extLst>
              <a:ext uri="{FF2B5EF4-FFF2-40B4-BE49-F238E27FC236}">
                <a16:creationId xmlns:a16="http://schemas.microsoft.com/office/drawing/2014/main" id="{29F4AA59-3D06-0CF5-2842-BF4C12A71B20}"/>
              </a:ext>
            </a:extLst>
          </p:cNvPr>
          <p:cNvSpPr/>
          <p:nvPr/>
        </p:nvSpPr>
        <p:spPr>
          <a:xfrm>
            <a:off x="430625" y="3679265"/>
            <a:ext cx="5174535" cy="1200329"/>
          </a:xfrm>
          <a:prstGeom prst="rect">
            <a:avLst/>
          </a:prstGeom>
          <a:solidFill>
            <a:srgbClr val="EFF8F7"/>
          </a:solidFill>
        </p:spPr>
        <p:txBody>
          <a:bodyPr wrap="square">
            <a:spAutoFit/>
          </a:bodyPr>
          <a:lstStyle/>
          <a:p>
            <a:r>
              <a:rPr lang="en-US" dirty="0">
                <a:solidFill>
                  <a:srgbClr val="1A3260"/>
                </a:solidFill>
              </a:rPr>
              <a:t>WORKSPACE
Spacious and pleasant (large format papers)
Transform Rooms
We need to move around the room</a:t>
            </a:r>
            <a:endParaRPr lang="ca-ES" dirty="0">
              <a:solidFill>
                <a:srgbClr val="1A3260"/>
              </a:solidFill>
            </a:endParaRPr>
          </a:p>
        </p:txBody>
      </p:sp>
      <p:grpSp>
        <p:nvGrpSpPr>
          <p:cNvPr id="7" name="Grupo 6">
            <a:extLst>
              <a:ext uri="{FF2B5EF4-FFF2-40B4-BE49-F238E27FC236}">
                <a16:creationId xmlns:a16="http://schemas.microsoft.com/office/drawing/2014/main" id="{5DD86F89-69AE-43DA-C75B-BFF1861340BC}"/>
              </a:ext>
            </a:extLst>
          </p:cNvPr>
          <p:cNvGrpSpPr/>
          <p:nvPr/>
        </p:nvGrpSpPr>
        <p:grpSpPr>
          <a:xfrm>
            <a:off x="5750397" y="1866846"/>
            <a:ext cx="5962650" cy="4019550"/>
            <a:chOff x="5750397" y="1257249"/>
            <a:chExt cx="5962650" cy="4019550"/>
          </a:xfrm>
        </p:grpSpPr>
        <p:pic>
          <p:nvPicPr>
            <p:cNvPr id="18" name="Imagen 17">
              <a:extLst>
                <a:ext uri="{FF2B5EF4-FFF2-40B4-BE49-F238E27FC236}">
                  <a16:creationId xmlns:a16="http://schemas.microsoft.com/office/drawing/2014/main" id="{86130FF2-9B69-EF5D-C576-32934A38B961}"/>
                </a:ext>
              </a:extLst>
            </p:cNvPr>
            <p:cNvPicPr>
              <a:picLocks noChangeAspect="1"/>
            </p:cNvPicPr>
            <p:nvPr/>
          </p:nvPicPr>
          <p:blipFill rotWithShape="1">
            <a:blip r:embed="rId3">
              <a:extLst>
                <a:ext uri="{28A0092B-C50C-407E-A947-70E740481C1C}">
                  <a14:useLocalDpi xmlns:a14="http://schemas.microsoft.com/office/drawing/2010/main" val="0"/>
                </a:ext>
              </a:extLst>
            </a:blip>
            <a:srcRect t="2653" b="4599"/>
            <a:stretch/>
          </p:blipFill>
          <p:spPr>
            <a:xfrm>
              <a:off x="5750397" y="1257249"/>
              <a:ext cx="5962650" cy="4019550"/>
            </a:xfrm>
            <a:prstGeom prst="rect">
              <a:avLst/>
            </a:prstGeom>
          </p:spPr>
        </p:pic>
        <p:sp>
          <p:nvSpPr>
            <p:cNvPr id="19" name="Rectángulo 18">
              <a:extLst>
                <a:ext uri="{FF2B5EF4-FFF2-40B4-BE49-F238E27FC236}">
                  <a16:creationId xmlns:a16="http://schemas.microsoft.com/office/drawing/2014/main" id="{2E107A05-6208-FD4A-8847-6C0B956D554E}"/>
                </a:ext>
              </a:extLst>
            </p:cNvPr>
            <p:cNvSpPr/>
            <p:nvPr/>
          </p:nvSpPr>
          <p:spPr>
            <a:xfrm>
              <a:off x="6059919" y="1415007"/>
              <a:ext cx="2361818" cy="646331"/>
            </a:xfrm>
            <a:prstGeom prst="rect">
              <a:avLst/>
            </a:prstGeom>
            <a:solidFill>
              <a:srgbClr val="EFF8F7"/>
            </a:solidFill>
          </p:spPr>
          <p:txBody>
            <a:bodyPr wrap="square">
              <a:spAutoFit/>
            </a:bodyPr>
            <a:lstStyle/>
            <a:p>
              <a:r>
                <a:rPr lang="en-US" dirty="0">
                  <a:solidFill>
                    <a:srgbClr val="1A3260"/>
                  </a:solidFill>
                </a:rPr>
                <a:t>It's a matter of attitude!!</a:t>
              </a:r>
              <a:endParaRPr lang="ca-ES" dirty="0">
                <a:solidFill>
                  <a:srgbClr val="1A3260"/>
                </a:solidFill>
              </a:endParaRPr>
            </a:p>
          </p:txBody>
        </p:sp>
      </p:grpSp>
      <p:sp>
        <p:nvSpPr>
          <p:cNvPr id="20" name="Rectángulo 19">
            <a:extLst>
              <a:ext uri="{FF2B5EF4-FFF2-40B4-BE49-F238E27FC236}">
                <a16:creationId xmlns:a16="http://schemas.microsoft.com/office/drawing/2014/main" id="{79C771A3-96B4-C6EC-113D-82AF7CE5F5CE}"/>
              </a:ext>
            </a:extLst>
          </p:cNvPr>
          <p:cNvSpPr/>
          <p:nvPr/>
        </p:nvSpPr>
        <p:spPr>
          <a:xfrm>
            <a:off x="430625" y="5063126"/>
            <a:ext cx="5174535" cy="1477328"/>
          </a:xfrm>
          <a:prstGeom prst="rect">
            <a:avLst/>
          </a:prstGeom>
          <a:solidFill>
            <a:srgbClr val="EFF8F7"/>
          </a:solidFill>
        </p:spPr>
        <p:txBody>
          <a:bodyPr wrap="square">
            <a:spAutoFit/>
          </a:bodyPr>
          <a:lstStyle/>
          <a:p>
            <a:r>
              <a:rPr lang="en-US" dirty="0">
                <a:solidFill>
                  <a:srgbClr val="1A3260"/>
                </a:solidFill>
              </a:rPr>
              <a:t>ATTITUDE
Mentally and physically active
Motivation and positivity
Participatory and democratic
Creativity and imagination</a:t>
            </a:r>
            <a:endParaRPr lang="ca-ES" dirty="0">
              <a:solidFill>
                <a:srgbClr val="1A3260"/>
              </a:solidFill>
            </a:endParaRPr>
          </a:p>
        </p:txBody>
      </p:sp>
      <p:sp>
        <p:nvSpPr>
          <p:cNvPr id="21" name="Rectángulo 20">
            <a:extLst>
              <a:ext uri="{FF2B5EF4-FFF2-40B4-BE49-F238E27FC236}">
                <a16:creationId xmlns:a16="http://schemas.microsoft.com/office/drawing/2014/main" id="{E46F41EA-05CC-32EC-8A5C-85211DC7033A}"/>
              </a:ext>
            </a:extLst>
          </p:cNvPr>
          <p:cNvSpPr/>
          <p:nvPr/>
        </p:nvSpPr>
        <p:spPr>
          <a:xfrm>
            <a:off x="8864221" y="5981230"/>
            <a:ext cx="2848828" cy="523220"/>
          </a:xfrm>
          <a:prstGeom prst="rect">
            <a:avLst/>
          </a:prstGeom>
          <a:solidFill>
            <a:srgbClr val="EFF8F7"/>
          </a:solidFill>
        </p:spPr>
        <p:txBody>
          <a:bodyPr wrap="square">
            <a:spAutoFit/>
          </a:bodyPr>
          <a:lstStyle/>
          <a:p>
            <a:pPr algn="r"/>
            <a:r>
              <a:rPr lang="en-US" sz="1400" i="1" dirty="0">
                <a:solidFill>
                  <a:srgbClr val="1A3260"/>
                </a:solidFill>
              </a:rPr>
              <a:t>"In order for a team to be creative, it has to be organized..."</a:t>
            </a:r>
            <a:r>
              <a:rPr lang="en-GB" sz="1400" i="1" dirty="0" err="1">
                <a:solidFill>
                  <a:srgbClr val="1A3260"/>
                </a:solidFill>
              </a:rPr>
              <a:t>Ferran</a:t>
            </a:r>
            <a:r>
              <a:rPr lang="en-GB" sz="1400" i="1" dirty="0">
                <a:solidFill>
                  <a:srgbClr val="1A3260"/>
                </a:solidFill>
              </a:rPr>
              <a:t> </a:t>
            </a:r>
            <a:r>
              <a:rPr lang="en-GB" sz="1400" i="1" dirty="0" err="1">
                <a:solidFill>
                  <a:srgbClr val="1A3260"/>
                </a:solidFill>
              </a:rPr>
              <a:t>Adrià</a:t>
            </a:r>
            <a:endParaRPr lang="en-GB" sz="1400" i="1" dirty="0">
              <a:solidFill>
                <a:srgbClr val="1A3260"/>
              </a:solidFill>
            </a:endParaRPr>
          </a:p>
        </p:txBody>
      </p:sp>
    </p:spTree>
    <p:extLst>
      <p:ext uri="{BB962C8B-B14F-4D97-AF65-F5344CB8AC3E}">
        <p14:creationId xmlns:p14="http://schemas.microsoft.com/office/powerpoint/2010/main" val="19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A3458-253A-6DD9-CFD9-8ECE074F1C24}"/>
              </a:ext>
            </a:extLst>
          </p:cNvPr>
          <p:cNvSpPr>
            <a:spLocks noGrp="1"/>
          </p:cNvSpPr>
          <p:nvPr>
            <p:ph type="title"/>
          </p:nvPr>
        </p:nvSpPr>
        <p:spPr/>
        <p:txBody>
          <a:bodyPr/>
          <a:lstStyle/>
          <a:p>
            <a:r>
              <a:rPr lang="en-US" dirty="0"/>
              <a:t>2. Definition of optimal variables and conditions</a:t>
            </a:r>
            <a:endParaRPr lang="ca-ES" dirty="0"/>
          </a:p>
        </p:txBody>
      </p:sp>
      <p:sp>
        <p:nvSpPr>
          <p:cNvPr id="7" name="Rectángulo 6">
            <a:extLst>
              <a:ext uri="{FF2B5EF4-FFF2-40B4-BE49-F238E27FC236}">
                <a16:creationId xmlns:a16="http://schemas.microsoft.com/office/drawing/2014/main" id="{835E6EC5-F9FB-EC4A-38DF-A6AA24DEF494}"/>
              </a:ext>
            </a:extLst>
          </p:cNvPr>
          <p:cNvSpPr/>
          <p:nvPr/>
        </p:nvSpPr>
        <p:spPr>
          <a:xfrm>
            <a:off x="880573" y="2223025"/>
            <a:ext cx="5066067" cy="1383631"/>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A3260"/>
                </a:solidFill>
              </a:rPr>
              <a:t>What weather/weather conditions affect the sector/activity?</a:t>
            </a:r>
            <a:r>
              <a:rPr lang="es-ES" dirty="0">
                <a:solidFill>
                  <a:srgbClr val="1A3260"/>
                </a:solidFill>
              </a:rPr>
              <a:t>
</a:t>
            </a:r>
            <a:r>
              <a:rPr lang="en-US" dirty="0">
                <a:solidFill>
                  <a:srgbClr val="1A3260"/>
                </a:solidFill>
              </a:rPr>
              <a:t>Do they affect a lot or a little? When? How?</a:t>
            </a:r>
            <a:r>
              <a:rPr lang="es-ES" dirty="0">
                <a:solidFill>
                  <a:srgbClr val="1A3260"/>
                </a:solidFill>
              </a:rPr>
              <a:t>
</a:t>
            </a:r>
            <a:r>
              <a:rPr lang="en-US" dirty="0">
                <a:solidFill>
                  <a:srgbClr val="1A3260"/>
                </a:solidFill>
              </a:rPr>
              <a:t>Does it prevent you from doing the activity?</a:t>
            </a:r>
            <a:r>
              <a:rPr lang="es-ES" dirty="0">
                <a:solidFill>
                  <a:srgbClr val="1A3260"/>
                </a:solidFill>
              </a:rPr>
              <a:t>
</a:t>
            </a:r>
            <a:r>
              <a:rPr lang="en-US" dirty="0">
                <a:solidFill>
                  <a:srgbClr val="1A3260"/>
                </a:solidFill>
              </a:rPr>
              <a:t>How do end users perceive it?</a:t>
            </a:r>
            <a:endParaRPr lang="ca-ES" dirty="0">
              <a:solidFill>
                <a:srgbClr val="1A3260"/>
              </a:solidFill>
            </a:endParaRPr>
          </a:p>
        </p:txBody>
      </p:sp>
      <p:grpSp>
        <p:nvGrpSpPr>
          <p:cNvPr id="8" name="Grupo 7">
            <a:extLst>
              <a:ext uri="{FF2B5EF4-FFF2-40B4-BE49-F238E27FC236}">
                <a16:creationId xmlns:a16="http://schemas.microsoft.com/office/drawing/2014/main" id="{A75382D6-3B1E-2EAA-3586-55EA0B87482F}"/>
              </a:ext>
            </a:extLst>
          </p:cNvPr>
          <p:cNvGrpSpPr/>
          <p:nvPr/>
        </p:nvGrpSpPr>
        <p:grpSpPr>
          <a:xfrm>
            <a:off x="5586174" y="3668072"/>
            <a:ext cx="5719541" cy="2604712"/>
            <a:chOff x="376459" y="3577539"/>
            <a:chExt cx="5719541" cy="2604712"/>
          </a:xfrm>
        </p:grpSpPr>
        <p:pic>
          <p:nvPicPr>
            <p:cNvPr id="9" name="Imagen 8">
              <a:extLst>
                <a:ext uri="{FF2B5EF4-FFF2-40B4-BE49-F238E27FC236}">
                  <a16:creationId xmlns:a16="http://schemas.microsoft.com/office/drawing/2014/main" id="{848E036F-8718-728A-DF1E-C6D7430E2C2A}"/>
                </a:ext>
              </a:extLst>
            </p:cNvPr>
            <p:cNvPicPr>
              <a:picLocks noChangeAspect="1"/>
            </p:cNvPicPr>
            <p:nvPr/>
          </p:nvPicPr>
          <p:blipFill rotWithShape="1">
            <a:blip r:embed="rId2"/>
            <a:srcRect r="61454"/>
            <a:stretch/>
          </p:blipFill>
          <p:spPr>
            <a:xfrm>
              <a:off x="2791313" y="3767190"/>
              <a:ext cx="3304687" cy="2116805"/>
            </a:xfrm>
            <a:prstGeom prst="rect">
              <a:avLst/>
            </a:prstGeom>
          </p:spPr>
        </p:pic>
        <p:pic>
          <p:nvPicPr>
            <p:cNvPr id="10" name="Imagen 11">
              <a:extLst>
                <a:ext uri="{FF2B5EF4-FFF2-40B4-BE49-F238E27FC236}">
                  <a16:creationId xmlns:a16="http://schemas.microsoft.com/office/drawing/2014/main" id="{7CEFFDED-5BEA-5F94-78F2-5BF390D3B9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8" t="5666" r="59784" b="50308"/>
            <a:stretch/>
          </p:blipFill>
          <p:spPr bwMode="auto">
            <a:xfrm>
              <a:off x="376459" y="3577539"/>
              <a:ext cx="2295713" cy="18237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4EE28D3D-ABE0-DFF7-2E70-BF9C5FE28F9B}"/>
                </a:ext>
              </a:extLst>
            </p:cNvPr>
            <p:cNvSpPr>
              <a:spLocks noChangeArrowheads="1"/>
            </p:cNvSpPr>
            <p:nvPr/>
          </p:nvSpPr>
          <p:spPr bwMode="auto">
            <a:xfrm>
              <a:off x="376459" y="5582087"/>
              <a:ext cx="441580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1"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verd=condició favorable; </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1"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taronja=condició poc favorable (no impedeix la realització de l’activitat);</a:t>
              </a:r>
              <a:endParaRPr kumimoji="0" lang="ca-ES" altLang="ca-E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1"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vermell=condició desfavorable (impedeix la realització de l’activitat).</a:t>
              </a:r>
              <a:endParaRPr kumimoji="0" lang="ca-ES" altLang="ca-ES" sz="2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231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C8664-C71B-9BA3-4196-9729B26CFEAE}"/>
              </a:ext>
            </a:extLst>
          </p:cNvPr>
          <p:cNvSpPr>
            <a:spLocks noGrp="1"/>
          </p:cNvSpPr>
          <p:nvPr>
            <p:ph type="title"/>
          </p:nvPr>
        </p:nvSpPr>
        <p:spPr/>
        <p:txBody>
          <a:bodyPr/>
          <a:lstStyle/>
          <a:p>
            <a:r>
              <a:rPr lang="en-US" dirty="0"/>
              <a:t>3. The Role of Experts</a:t>
            </a:r>
            <a:endParaRPr lang="ca-ES" dirty="0"/>
          </a:p>
        </p:txBody>
      </p:sp>
      <p:grpSp>
        <p:nvGrpSpPr>
          <p:cNvPr id="7" name="Grupo 6">
            <a:extLst>
              <a:ext uri="{FF2B5EF4-FFF2-40B4-BE49-F238E27FC236}">
                <a16:creationId xmlns:a16="http://schemas.microsoft.com/office/drawing/2014/main" id="{FBB2AEF9-FD8F-96AB-3807-7B77BF40D8DD}"/>
              </a:ext>
            </a:extLst>
          </p:cNvPr>
          <p:cNvGrpSpPr/>
          <p:nvPr/>
        </p:nvGrpSpPr>
        <p:grpSpPr>
          <a:xfrm>
            <a:off x="7145188" y="1059278"/>
            <a:ext cx="4845981" cy="2201463"/>
            <a:chOff x="7280115" y="1642569"/>
            <a:chExt cx="4845981" cy="2201463"/>
          </a:xfrm>
        </p:grpSpPr>
        <p:grpSp>
          <p:nvGrpSpPr>
            <p:cNvPr id="8" name="Grupo 7">
              <a:extLst>
                <a:ext uri="{FF2B5EF4-FFF2-40B4-BE49-F238E27FC236}">
                  <a16:creationId xmlns:a16="http://schemas.microsoft.com/office/drawing/2014/main" id="{FEA2CD85-F205-C53C-4D97-91E3E647D986}"/>
                </a:ext>
              </a:extLst>
            </p:cNvPr>
            <p:cNvGrpSpPr/>
            <p:nvPr/>
          </p:nvGrpSpPr>
          <p:grpSpPr>
            <a:xfrm>
              <a:off x="7280115" y="1642569"/>
              <a:ext cx="4845981" cy="2194502"/>
              <a:chOff x="7280115" y="1642569"/>
              <a:chExt cx="4845981" cy="2194502"/>
            </a:xfrm>
          </p:grpSpPr>
          <p:pic>
            <p:nvPicPr>
              <p:cNvPr id="10" name="Picture 2" descr="How are User Engagement and Retention Related? - Business 2 Community">
                <a:extLst>
                  <a:ext uri="{FF2B5EF4-FFF2-40B4-BE49-F238E27FC236}">
                    <a16:creationId xmlns:a16="http://schemas.microsoft.com/office/drawing/2014/main" id="{00B813F9-3654-3978-36C5-4F0B2F391C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06" t="15933" r="26821" b="13508"/>
              <a:stretch/>
            </p:blipFill>
            <p:spPr bwMode="auto">
              <a:xfrm>
                <a:off x="9866433" y="1642569"/>
                <a:ext cx="2259663" cy="218653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11" name="Rectángulo 10">
                <a:extLst>
                  <a:ext uri="{FF2B5EF4-FFF2-40B4-BE49-F238E27FC236}">
                    <a16:creationId xmlns:a16="http://schemas.microsoft.com/office/drawing/2014/main" id="{F4E976D3-58CE-6EF3-4E08-A9E69BE820FA}"/>
                  </a:ext>
                </a:extLst>
              </p:cNvPr>
              <p:cNvSpPr/>
              <p:nvPr/>
            </p:nvSpPr>
            <p:spPr>
              <a:xfrm>
                <a:off x="8766973" y="1895107"/>
                <a:ext cx="903477"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rgbClr val="2F9472"/>
                    </a:solidFill>
                  </a:rPr>
                  <a:t>CLIENTS</a:t>
                </a:r>
                <a:endParaRPr lang="es-ES" sz="1400" i="1" dirty="0">
                  <a:solidFill>
                    <a:srgbClr val="2F9472"/>
                  </a:solidFill>
                </a:endParaRPr>
              </a:p>
            </p:txBody>
          </p:sp>
          <p:sp>
            <p:nvSpPr>
              <p:cNvPr id="12" name="Rectángulo 11">
                <a:extLst>
                  <a:ext uri="{FF2B5EF4-FFF2-40B4-BE49-F238E27FC236}">
                    <a16:creationId xmlns:a16="http://schemas.microsoft.com/office/drawing/2014/main" id="{166C3E8D-2748-E6BD-C2F1-C15B86A96669}"/>
                  </a:ext>
                </a:extLst>
              </p:cNvPr>
              <p:cNvSpPr/>
              <p:nvPr/>
            </p:nvSpPr>
            <p:spPr>
              <a:xfrm>
                <a:off x="7454043" y="1895107"/>
                <a:ext cx="1200903"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rgbClr val="2F9472"/>
                    </a:solidFill>
                  </a:rPr>
                  <a:t>EMPRESARIS</a:t>
                </a:r>
                <a:endParaRPr lang="es-ES" sz="1400" i="1" dirty="0">
                  <a:solidFill>
                    <a:srgbClr val="2F9472"/>
                  </a:solidFill>
                </a:endParaRPr>
              </a:p>
            </p:txBody>
          </p:sp>
          <p:sp>
            <p:nvSpPr>
              <p:cNvPr id="13" name="Rectángulo 12">
                <a:extLst>
                  <a:ext uri="{FF2B5EF4-FFF2-40B4-BE49-F238E27FC236}">
                    <a16:creationId xmlns:a16="http://schemas.microsoft.com/office/drawing/2014/main" id="{9E83391D-603F-07FC-94DE-C1909C7DE66E}"/>
                  </a:ext>
                </a:extLst>
              </p:cNvPr>
              <p:cNvSpPr/>
              <p:nvPr/>
            </p:nvSpPr>
            <p:spPr>
              <a:xfrm>
                <a:off x="8445625" y="2408847"/>
                <a:ext cx="1607225"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rgbClr val="2F9472"/>
                    </a:solidFill>
                  </a:rPr>
                  <a:t>ACADÈMICS/</a:t>
                </a:r>
              </a:p>
              <a:p>
                <a:pPr algn="just"/>
                <a:r>
                  <a:rPr lang="es-ES" sz="1400" dirty="0">
                    <a:solidFill>
                      <a:srgbClr val="2F9472"/>
                    </a:solidFill>
                  </a:rPr>
                  <a:t>INVESTIGADORS</a:t>
                </a:r>
                <a:endParaRPr lang="es-ES" sz="1400" i="1" dirty="0">
                  <a:solidFill>
                    <a:srgbClr val="2F9472"/>
                  </a:solidFill>
                </a:endParaRPr>
              </a:p>
            </p:txBody>
          </p:sp>
          <p:sp>
            <p:nvSpPr>
              <p:cNvPr id="14" name="Rectángulo 13">
                <a:extLst>
                  <a:ext uri="{FF2B5EF4-FFF2-40B4-BE49-F238E27FC236}">
                    <a16:creationId xmlns:a16="http://schemas.microsoft.com/office/drawing/2014/main" id="{A9DB27B2-DBE3-AA80-2385-D16CFEB3335C}"/>
                  </a:ext>
                </a:extLst>
              </p:cNvPr>
              <p:cNvSpPr/>
              <p:nvPr/>
            </p:nvSpPr>
            <p:spPr>
              <a:xfrm>
                <a:off x="7555293" y="2426516"/>
                <a:ext cx="777393"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err="1">
                    <a:solidFill>
                      <a:srgbClr val="2F9472"/>
                    </a:solidFill>
                  </a:rPr>
                  <a:t>ONGs</a:t>
                </a:r>
                <a:endParaRPr lang="es-ES" sz="1400" i="1" dirty="0">
                  <a:solidFill>
                    <a:srgbClr val="2F9472"/>
                  </a:solidFill>
                </a:endParaRPr>
              </a:p>
            </p:txBody>
          </p:sp>
          <p:sp>
            <p:nvSpPr>
              <p:cNvPr id="15" name="Rectángulo 14">
                <a:extLst>
                  <a:ext uri="{FF2B5EF4-FFF2-40B4-BE49-F238E27FC236}">
                    <a16:creationId xmlns:a16="http://schemas.microsoft.com/office/drawing/2014/main" id="{55086C0D-C389-5DFB-7EFF-F15F5647F0B9}"/>
                  </a:ext>
                </a:extLst>
              </p:cNvPr>
              <p:cNvSpPr/>
              <p:nvPr/>
            </p:nvSpPr>
            <p:spPr>
              <a:xfrm>
                <a:off x="7454043" y="3406975"/>
                <a:ext cx="1200903"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rgbClr val="2F9472"/>
                    </a:solidFill>
                  </a:rPr>
                  <a:t>POLITICIANS</a:t>
                </a:r>
                <a:endParaRPr lang="es-ES" sz="1400" i="1" dirty="0">
                  <a:solidFill>
                    <a:srgbClr val="2F9472"/>
                  </a:solidFill>
                </a:endParaRPr>
              </a:p>
            </p:txBody>
          </p:sp>
          <p:sp>
            <p:nvSpPr>
              <p:cNvPr id="16" name="Rectángulo 15">
                <a:extLst>
                  <a:ext uri="{FF2B5EF4-FFF2-40B4-BE49-F238E27FC236}">
                    <a16:creationId xmlns:a16="http://schemas.microsoft.com/office/drawing/2014/main" id="{61C10EEC-2891-E8C3-3975-04E8566CC020}"/>
                  </a:ext>
                </a:extLst>
              </p:cNvPr>
              <p:cNvSpPr/>
              <p:nvPr/>
            </p:nvSpPr>
            <p:spPr>
              <a:xfrm>
                <a:off x="7280115" y="2907911"/>
                <a:ext cx="1265599"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rgbClr val="2F9472"/>
                    </a:solidFill>
                  </a:rPr>
                  <a:t>CITIZENSHIP</a:t>
                </a:r>
                <a:endParaRPr lang="es-ES" sz="1400" i="1" dirty="0">
                  <a:solidFill>
                    <a:srgbClr val="2F9472"/>
                  </a:solidFill>
                </a:endParaRPr>
              </a:p>
            </p:txBody>
          </p:sp>
          <p:sp>
            <p:nvSpPr>
              <p:cNvPr id="17" name="Rectángulo 16">
                <a:extLst>
                  <a:ext uri="{FF2B5EF4-FFF2-40B4-BE49-F238E27FC236}">
                    <a16:creationId xmlns:a16="http://schemas.microsoft.com/office/drawing/2014/main" id="{74DBCE4E-A1C6-2147-3AF2-ADD70C5A15E1}"/>
                  </a:ext>
                </a:extLst>
              </p:cNvPr>
              <p:cNvSpPr/>
              <p:nvPr/>
            </p:nvSpPr>
            <p:spPr>
              <a:xfrm>
                <a:off x="8638131" y="2908827"/>
                <a:ext cx="1598850"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2F9472"/>
                    </a:solidFill>
                  </a:rPr>
                  <a:t>ADMINISTRATION</a:t>
                </a:r>
                <a:endParaRPr lang="es-ES" sz="1400" i="1" dirty="0">
                  <a:solidFill>
                    <a:srgbClr val="2F9472"/>
                  </a:solidFill>
                </a:endParaRPr>
              </a:p>
            </p:txBody>
          </p:sp>
        </p:grpSp>
        <p:sp>
          <p:nvSpPr>
            <p:cNvPr id="9" name="Rectángulo 8">
              <a:extLst>
                <a:ext uri="{FF2B5EF4-FFF2-40B4-BE49-F238E27FC236}">
                  <a16:creationId xmlns:a16="http://schemas.microsoft.com/office/drawing/2014/main" id="{3F4F8C25-1CC9-3850-93FA-EBD6CF80A68A}"/>
                </a:ext>
              </a:extLst>
            </p:cNvPr>
            <p:cNvSpPr/>
            <p:nvPr/>
          </p:nvSpPr>
          <p:spPr>
            <a:xfrm>
              <a:off x="8736608" y="3413936"/>
              <a:ext cx="1598850"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2F9472"/>
                  </a:solidFill>
                </a:rPr>
                <a:t>END USERS</a:t>
              </a:r>
              <a:endParaRPr lang="es-ES" sz="1400" i="1" dirty="0">
                <a:solidFill>
                  <a:srgbClr val="2F9472"/>
                </a:solidFill>
              </a:endParaRPr>
            </a:p>
          </p:txBody>
        </p:sp>
      </p:grpSp>
      <p:sp>
        <p:nvSpPr>
          <p:cNvPr id="18" name="Rectángulo 17">
            <a:extLst>
              <a:ext uri="{FF2B5EF4-FFF2-40B4-BE49-F238E27FC236}">
                <a16:creationId xmlns:a16="http://schemas.microsoft.com/office/drawing/2014/main" id="{11AB1A0C-48C1-9A35-B591-A508B588CDC8}"/>
              </a:ext>
            </a:extLst>
          </p:cNvPr>
          <p:cNvSpPr/>
          <p:nvPr/>
        </p:nvSpPr>
        <p:spPr>
          <a:xfrm>
            <a:off x="7832621" y="3328793"/>
            <a:ext cx="1598850" cy="430096"/>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rgbClr val="2F9472"/>
                </a:solidFill>
              </a:rPr>
              <a:t>EXPERTS</a:t>
            </a:r>
            <a:endParaRPr lang="es-ES" sz="1400" b="1" i="1" dirty="0">
              <a:solidFill>
                <a:srgbClr val="2F9472"/>
              </a:solidFill>
            </a:endParaRPr>
          </a:p>
        </p:txBody>
      </p:sp>
      <p:grpSp>
        <p:nvGrpSpPr>
          <p:cNvPr id="20" name="Grupo 19">
            <a:extLst>
              <a:ext uri="{FF2B5EF4-FFF2-40B4-BE49-F238E27FC236}">
                <a16:creationId xmlns:a16="http://schemas.microsoft.com/office/drawing/2014/main" id="{D558C4B1-4A2E-EBF3-C5FA-A1FB488100FB}"/>
              </a:ext>
            </a:extLst>
          </p:cNvPr>
          <p:cNvGrpSpPr/>
          <p:nvPr/>
        </p:nvGrpSpPr>
        <p:grpSpPr>
          <a:xfrm>
            <a:off x="9816482" y="3321666"/>
            <a:ext cx="2564012" cy="896510"/>
            <a:chOff x="9431471" y="2859848"/>
            <a:chExt cx="2564012" cy="896510"/>
          </a:xfrm>
        </p:grpSpPr>
        <p:sp>
          <p:nvSpPr>
            <p:cNvPr id="21" name="Rectángulo 20">
              <a:extLst>
                <a:ext uri="{FF2B5EF4-FFF2-40B4-BE49-F238E27FC236}">
                  <a16:creationId xmlns:a16="http://schemas.microsoft.com/office/drawing/2014/main" id="{DF6BE66D-39A7-7906-5BDE-28B69CECBE11}"/>
                </a:ext>
              </a:extLst>
            </p:cNvPr>
            <p:cNvSpPr/>
            <p:nvPr/>
          </p:nvSpPr>
          <p:spPr>
            <a:xfrm>
              <a:off x="9604674" y="2859848"/>
              <a:ext cx="2390809" cy="896510"/>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accent1">
                      <a:lumMod val="75000"/>
                    </a:schemeClr>
                  </a:solidFill>
                </a:rPr>
                <a:t>DETAIL, INTERPRET, QUESTION, EXPAND AND VALIDATE VARIABLES</a:t>
              </a:r>
              <a:endParaRPr lang="es-ES" sz="1400" i="1" dirty="0">
                <a:solidFill>
                  <a:schemeClr val="accent1">
                    <a:lumMod val="75000"/>
                  </a:schemeClr>
                </a:solidFill>
              </a:endParaRPr>
            </a:p>
          </p:txBody>
        </p:sp>
        <p:cxnSp>
          <p:nvCxnSpPr>
            <p:cNvPr id="22" name="Conector recto de flecha 21">
              <a:extLst>
                <a:ext uri="{FF2B5EF4-FFF2-40B4-BE49-F238E27FC236}">
                  <a16:creationId xmlns:a16="http://schemas.microsoft.com/office/drawing/2014/main" id="{C9FE04DD-74FA-11C3-CBA0-182A48EAA58E}"/>
                </a:ext>
              </a:extLst>
            </p:cNvPr>
            <p:cNvCxnSpPr>
              <a:stCxn id="18" idx="3"/>
              <a:endCxn id="21" idx="1"/>
            </p:cNvCxnSpPr>
            <p:nvPr/>
          </p:nvCxnSpPr>
          <p:spPr>
            <a:xfrm flipV="1">
              <a:off x="9431471" y="3308103"/>
              <a:ext cx="173203" cy="23573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23" name="Imagen 22">
            <a:hlinkClick r:id="rId3"/>
            <a:extLst>
              <a:ext uri="{FF2B5EF4-FFF2-40B4-BE49-F238E27FC236}">
                <a16:creationId xmlns:a16="http://schemas.microsoft.com/office/drawing/2014/main" id="{CA35966E-B279-BC7E-E5BA-B31B2961F4DA}"/>
              </a:ext>
            </a:extLst>
          </p:cNvPr>
          <p:cNvPicPr>
            <a:picLocks noChangeAspect="1"/>
          </p:cNvPicPr>
          <p:nvPr/>
        </p:nvPicPr>
        <p:blipFill rotWithShape="1">
          <a:blip r:embed="rId4"/>
          <a:srcRect l="13099" t="21481"/>
          <a:stretch/>
        </p:blipFill>
        <p:spPr>
          <a:xfrm>
            <a:off x="7319116" y="4425354"/>
            <a:ext cx="4228266" cy="2210896"/>
          </a:xfrm>
          <a:prstGeom prst="rect">
            <a:avLst/>
          </a:prstGeom>
          <a:ln>
            <a:noFill/>
          </a:ln>
          <a:effectLst>
            <a:outerShdw blurRad="292100" dist="139700" dir="2700000" algn="tl" rotWithShape="0">
              <a:srgbClr val="333333">
                <a:alpha val="65000"/>
              </a:srgbClr>
            </a:outerShdw>
          </a:effectLst>
        </p:spPr>
      </p:pic>
      <p:grpSp>
        <p:nvGrpSpPr>
          <p:cNvPr id="24" name="Grupo 23">
            <a:extLst>
              <a:ext uri="{FF2B5EF4-FFF2-40B4-BE49-F238E27FC236}">
                <a16:creationId xmlns:a16="http://schemas.microsoft.com/office/drawing/2014/main" id="{6487C094-01C1-C645-C3EE-C3FAB2BAD142}"/>
              </a:ext>
            </a:extLst>
          </p:cNvPr>
          <p:cNvGrpSpPr/>
          <p:nvPr/>
        </p:nvGrpSpPr>
        <p:grpSpPr>
          <a:xfrm>
            <a:off x="6160518" y="3883795"/>
            <a:ext cx="3019577" cy="896510"/>
            <a:chOff x="9604674" y="2859848"/>
            <a:chExt cx="3019577" cy="896510"/>
          </a:xfrm>
        </p:grpSpPr>
        <p:sp>
          <p:nvSpPr>
            <p:cNvPr id="25" name="Rectángulo 24">
              <a:extLst>
                <a:ext uri="{FF2B5EF4-FFF2-40B4-BE49-F238E27FC236}">
                  <a16:creationId xmlns:a16="http://schemas.microsoft.com/office/drawing/2014/main" id="{F2805828-059A-EBC6-6813-DAC6E0974CB1}"/>
                </a:ext>
              </a:extLst>
            </p:cNvPr>
            <p:cNvSpPr/>
            <p:nvPr/>
          </p:nvSpPr>
          <p:spPr>
            <a:xfrm>
              <a:off x="9604674" y="2859848"/>
              <a:ext cx="3019577" cy="896510"/>
            </a:xfrm>
            <a:prstGeom prst="rect">
              <a:avLst/>
            </a:prstGeom>
            <a:solidFill>
              <a:srgbClr val="EFF8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1">
                      <a:lumMod val="75000"/>
                    </a:schemeClr>
                  </a:solidFill>
                </a:rPr>
                <a:t>PERSONALIZED INTERVIEWS
QUESTIONNAIRES
MEETINGS / FORUMS</a:t>
              </a:r>
              <a:endParaRPr lang="es-ES" sz="1400" dirty="0">
                <a:solidFill>
                  <a:schemeClr val="accent1">
                    <a:lumMod val="75000"/>
                  </a:schemeClr>
                </a:solidFill>
              </a:endParaRPr>
            </a:p>
          </p:txBody>
        </p:sp>
        <p:cxnSp>
          <p:nvCxnSpPr>
            <p:cNvPr id="26" name="Conector recto de flecha 25">
              <a:extLst>
                <a:ext uri="{FF2B5EF4-FFF2-40B4-BE49-F238E27FC236}">
                  <a16:creationId xmlns:a16="http://schemas.microsoft.com/office/drawing/2014/main" id="{F7E6DBFD-A0E1-D9DA-FCB3-2B55EBF6F022}"/>
                </a:ext>
              </a:extLst>
            </p:cNvPr>
            <p:cNvCxnSpPr>
              <a:stCxn id="18" idx="1"/>
              <a:endCxn id="25" idx="0"/>
            </p:cNvCxnSpPr>
            <p:nvPr/>
          </p:nvCxnSpPr>
          <p:spPr>
            <a:xfrm flipH="1" flipV="1">
              <a:off x="11114463" y="2859848"/>
              <a:ext cx="547325" cy="121864"/>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7" name="Rectángulo 26">
            <a:extLst>
              <a:ext uri="{FF2B5EF4-FFF2-40B4-BE49-F238E27FC236}">
                <a16:creationId xmlns:a16="http://schemas.microsoft.com/office/drawing/2014/main" id="{D9CE597F-9CB1-3CC7-DED6-C2715970CD32}"/>
              </a:ext>
            </a:extLst>
          </p:cNvPr>
          <p:cNvSpPr/>
          <p:nvPr/>
        </p:nvSpPr>
        <p:spPr>
          <a:xfrm>
            <a:off x="8632045" y="1292186"/>
            <a:ext cx="903477" cy="4300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bg1"/>
                </a:solidFill>
              </a:rPr>
              <a:t>CLIENTS</a:t>
            </a:r>
            <a:endParaRPr lang="es-ES" sz="1400" i="1" dirty="0">
              <a:solidFill>
                <a:schemeClr val="bg1"/>
              </a:solidFill>
            </a:endParaRPr>
          </a:p>
        </p:txBody>
      </p:sp>
      <p:sp>
        <p:nvSpPr>
          <p:cNvPr id="28" name="Rectángulo 27">
            <a:extLst>
              <a:ext uri="{FF2B5EF4-FFF2-40B4-BE49-F238E27FC236}">
                <a16:creationId xmlns:a16="http://schemas.microsoft.com/office/drawing/2014/main" id="{721BF3F9-D75B-3841-39B2-08C76581C1F5}"/>
              </a:ext>
            </a:extLst>
          </p:cNvPr>
          <p:cNvSpPr/>
          <p:nvPr/>
        </p:nvSpPr>
        <p:spPr>
          <a:xfrm>
            <a:off x="7145188" y="1309483"/>
            <a:ext cx="1375703" cy="4088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bg1"/>
                </a:solidFill>
              </a:rPr>
              <a:t>ENTREPRENEURS</a:t>
            </a:r>
          </a:p>
        </p:txBody>
      </p:sp>
      <p:sp>
        <p:nvSpPr>
          <p:cNvPr id="29" name="Rectángulo 28">
            <a:extLst>
              <a:ext uri="{FF2B5EF4-FFF2-40B4-BE49-F238E27FC236}">
                <a16:creationId xmlns:a16="http://schemas.microsoft.com/office/drawing/2014/main" id="{8E16FDD3-BADF-A300-850A-0E014358BCB0}"/>
              </a:ext>
            </a:extLst>
          </p:cNvPr>
          <p:cNvSpPr/>
          <p:nvPr/>
        </p:nvSpPr>
        <p:spPr>
          <a:xfrm>
            <a:off x="8322150" y="1821567"/>
            <a:ext cx="1607225" cy="4300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bg1"/>
                </a:solidFill>
              </a:rPr>
              <a:t>ACADEMIC/
RESEARCHERS</a:t>
            </a:r>
          </a:p>
        </p:txBody>
      </p:sp>
      <p:grpSp>
        <p:nvGrpSpPr>
          <p:cNvPr id="30" name="Grupo 29">
            <a:extLst>
              <a:ext uri="{FF2B5EF4-FFF2-40B4-BE49-F238E27FC236}">
                <a16:creationId xmlns:a16="http://schemas.microsoft.com/office/drawing/2014/main" id="{50C2E3A6-F385-AE21-764E-C97C7B3A4A72}"/>
              </a:ext>
            </a:extLst>
          </p:cNvPr>
          <p:cNvGrpSpPr/>
          <p:nvPr/>
        </p:nvGrpSpPr>
        <p:grpSpPr>
          <a:xfrm>
            <a:off x="6004305" y="2485889"/>
            <a:ext cx="3434607" cy="1284985"/>
            <a:chOff x="5619294" y="2024071"/>
            <a:chExt cx="3434607" cy="1284985"/>
          </a:xfrm>
        </p:grpSpPr>
        <p:pic>
          <p:nvPicPr>
            <p:cNvPr id="31" name="Picture 2" descr="Question Icon of Glyph style - Available in SVG, PNG, EPS, AI &amp; Icon fonts">
              <a:extLst>
                <a:ext uri="{FF2B5EF4-FFF2-40B4-BE49-F238E27FC236}">
                  <a16:creationId xmlns:a16="http://schemas.microsoft.com/office/drawing/2014/main" id="{09F04D87-E6EF-66D1-648B-CBFA81D8853C}"/>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9294" y="2024071"/>
              <a:ext cx="1284985" cy="1284985"/>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31">
              <a:extLst>
                <a:ext uri="{FF2B5EF4-FFF2-40B4-BE49-F238E27FC236}">
                  <a16:creationId xmlns:a16="http://schemas.microsoft.com/office/drawing/2014/main" id="{96A748FF-1FEA-A65F-7A49-0834C1E88738}"/>
                </a:ext>
              </a:extLst>
            </p:cNvPr>
            <p:cNvSpPr/>
            <p:nvPr/>
          </p:nvSpPr>
          <p:spPr>
            <a:xfrm>
              <a:off x="7455051" y="2862713"/>
              <a:ext cx="1598850" cy="43009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rPr>
                <a:t>EXPERTS???</a:t>
              </a:r>
              <a:endParaRPr lang="es-ES" sz="1400" b="1" i="1" dirty="0">
                <a:solidFill>
                  <a:schemeClr val="bg1"/>
                </a:solidFill>
              </a:endParaRPr>
            </a:p>
          </p:txBody>
        </p:sp>
      </p:grpSp>
    </p:spTree>
    <p:extLst>
      <p:ext uri="{BB962C8B-B14F-4D97-AF65-F5344CB8AC3E}">
        <p14:creationId xmlns:p14="http://schemas.microsoft.com/office/powerpoint/2010/main" val="202203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2000"/>
                                        <p:tgtEl>
                                          <p:spTgt spid="30"/>
                                        </p:tgtEl>
                                      </p:cBhvr>
                                    </p:animEffect>
                                    <p:anim calcmode="lin" valueType="num">
                                      <p:cBhvr>
                                        <p:cTn id="35" dur="2000" fill="hold"/>
                                        <p:tgtEl>
                                          <p:spTgt spid="30"/>
                                        </p:tgtEl>
                                        <p:attrNameLst>
                                          <p:attrName>ppt_w</p:attrName>
                                        </p:attrNameLst>
                                      </p:cBhvr>
                                      <p:tavLst>
                                        <p:tav tm="0" fmla="#ppt_w*sin(2.5*pi*$)">
                                          <p:val>
                                            <p:fltVal val="0"/>
                                          </p:val>
                                        </p:tav>
                                        <p:tav tm="100000">
                                          <p:val>
                                            <p:fltVal val="1"/>
                                          </p:val>
                                        </p:tav>
                                      </p:tavLst>
                                    </p:anim>
                                    <p:anim calcmode="lin" valueType="num">
                                      <p:cBhvr>
                                        <p:cTn id="36"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8" grpId="0" animBg="1"/>
      <p:bldP spid="2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135</TotalTime>
  <Words>1427</Words>
  <Application>Microsoft Office PowerPoint</Application>
  <PresentationFormat>Panorámica</PresentationFormat>
  <Paragraphs>106</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Integral</vt:lpstr>
      <vt:lpstr>Co-creation for climate services. Concepts and methodology</vt:lpstr>
      <vt:lpstr>THE PROCESS OF CO-CREATION</vt:lpstr>
      <vt:lpstr>1. Co-creation with end-users</vt:lpstr>
      <vt:lpstr>1. Co-creation with end-users</vt:lpstr>
      <vt:lpstr>1. Co-creation with end-users</vt:lpstr>
      <vt:lpstr>1. Co-creation with end-users</vt:lpstr>
      <vt:lpstr>1. Co-creation with end-users</vt:lpstr>
      <vt:lpstr>2. Definition of optimal variables and conditions</vt:lpstr>
      <vt:lpstr>3. The Role of Experts</vt:lpstr>
      <vt:lpstr>4. Co-creation workshops: experiences</vt:lpstr>
      <vt:lpstr>4. Co-creation workshops: experiences</vt:lpstr>
      <vt:lpstr>4. Co-creation workshops: experiences</vt:lpstr>
      <vt:lpstr>4. Co-creation workshops: experiences</vt:lpstr>
      <vt:lpstr>4. Co-creation workshops: experiences</vt:lpstr>
      <vt:lpstr>5. Basic steps for co-creation</vt:lpstr>
      <vt:lpstr>5. Basic steps for co-creation</vt:lpstr>
      <vt:lpstr>5. Basic steps for co-creation</vt:lpstr>
      <vt:lpstr>5. Basic steps for co-creation</vt:lpstr>
      <vt:lpstr>5. Basic steps for co-creation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climáticos participativos: Casos de estudio SC para la actividad del surf </dc:title>
  <dc:creator>Anna Boqué Ciurana</dc:creator>
  <cp:lastModifiedBy>Anna Boqué</cp:lastModifiedBy>
  <cp:revision>64</cp:revision>
  <dcterms:created xsi:type="dcterms:W3CDTF">2024-03-15T08:59:17Z</dcterms:created>
  <dcterms:modified xsi:type="dcterms:W3CDTF">2024-05-07T07:24:57Z</dcterms:modified>
</cp:coreProperties>
</file>