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65" r:id="rId4"/>
    <p:sldId id="272" r:id="rId5"/>
    <p:sldId id="257" r:id="rId6"/>
    <p:sldId id="266" r:id="rId7"/>
    <p:sldId id="269" r:id="rId8"/>
    <p:sldId id="271" r:id="rId9"/>
    <p:sldId id="267" r:id="rId10"/>
    <p:sldId id="268" r:id="rId11"/>
    <p:sldId id="273" r:id="rId12"/>
    <p:sldId id="277" r:id="rId13"/>
    <p:sldId id="278" r:id="rId14"/>
    <p:sldId id="275" r:id="rId15"/>
    <p:sldId id="280"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0" autoAdjust="0"/>
    <p:restoredTop sz="94660"/>
  </p:normalViewPr>
  <p:slideViewPr>
    <p:cSldViewPr snapToGrid="0">
      <p:cViewPr varScale="1">
        <p:scale>
          <a:sx n="111" d="100"/>
          <a:sy n="111" d="100"/>
        </p:scale>
        <p:origin x="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BE729-20BD-4EB6-B130-DF28FB9637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4C16C3-ECA6-44F9-A21C-B94FC4E2E97B}">
      <dgm:prSet/>
      <dgm:spPr/>
      <dgm:t>
        <a:bodyPr/>
        <a:lstStyle/>
        <a:p>
          <a:r>
            <a:rPr lang="en-US" dirty="0"/>
            <a:t>- Contextualization </a:t>
          </a:r>
        </a:p>
      </dgm:t>
    </dgm:pt>
    <dgm:pt modelId="{5CAA1E5D-ED86-40E3-BEB4-48074320F572}" type="parTrans" cxnId="{EE447736-2F4D-4D24-8248-0B6D08F804FA}">
      <dgm:prSet/>
      <dgm:spPr/>
      <dgm:t>
        <a:bodyPr/>
        <a:lstStyle/>
        <a:p>
          <a:endParaRPr lang="en-US"/>
        </a:p>
      </dgm:t>
    </dgm:pt>
    <dgm:pt modelId="{47B1C290-7C8D-4639-8B68-ECF92BB6EC5A}" type="sibTrans" cxnId="{EE447736-2F4D-4D24-8248-0B6D08F804FA}">
      <dgm:prSet/>
      <dgm:spPr/>
      <dgm:t>
        <a:bodyPr/>
        <a:lstStyle/>
        <a:p>
          <a:endParaRPr lang="en-US"/>
        </a:p>
      </dgm:t>
    </dgm:pt>
    <dgm:pt modelId="{EC457E81-11CB-4079-9B35-02E8A765DBDD}">
      <dgm:prSet/>
      <dgm:spPr/>
      <dgm:t>
        <a:bodyPr/>
        <a:lstStyle/>
        <a:p>
          <a:r>
            <a:rPr lang="en-US" dirty="0"/>
            <a:t>- Station Data</a:t>
          </a:r>
        </a:p>
      </dgm:t>
    </dgm:pt>
    <dgm:pt modelId="{F23353B1-7C05-424C-AF4A-DED9E42166E0}" type="parTrans" cxnId="{DD0FFB73-394F-4859-B2DA-D5D23B68ADDB}">
      <dgm:prSet/>
      <dgm:spPr/>
      <dgm:t>
        <a:bodyPr/>
        <a:lstStyle/>
        <a:p>
          <a:endParaRPr lang="en-US"/>
        </a:p>
      </dgm:t>
    </dgm:pt>
    <dgm:pt modelId="{40EA7902-5057-4FC6-9E4F-749E4378BB95}" type="sibTrans" cxnId="{DD0FFB73-394F-4859-B2DA-D5D23B68ADDB}">
      <dgm:prSet/>
      <dgm:spPr/>
      <dgm:t>
        <a:bodyPr/>
        <a:lstStyle/>
        <a:p>
          <a:endParaRPr lang="en-US"/>
        </a:p>
      </dgm:t>
    </dgm:pt>
    <dgm:pt modelId="{9B602E98-75A2-4E1E-AE72-A8A5F74B2E05}">
      <dgm:prSet/>
      <dgm:spPr/>
      <dgm:t>
        <a:bodyPr/>
        <a:lstStyle/>
        <a:p>
          <a:r>
            <a:rPr lang="en-US" dirty="0"/>
            <a:t>- Gridded Data</a:t>
          </a:r>
        </a:p>
      </dgm:t>
    </dgm:pt>
    <dgm:pt modelId="{63D44DCE-C686-4679-8717-CB425A0D40EA}" type="parTrans" cxnId="{C79636B7-B5B4-47B6-8C6F-DD2DB57AED18}">
      <dgm:prSet/>
      <dgm:spPr/>
      <dgm:t>
        <a:bodyPr/>
        <a:lstStyle/>
        <a:p>
          <a:endParaRPr lang="en-US"/>
        </a:p>
      </dgm:t>
    </dgm:pt>
    <dgm:pt modelId="{95137A86-6D8F-4FA8-8700-E0F05B377DDE}" type="sibTrans" cxnId="{C79636B7-B5B4-47B6-8C6F-DD2DB57AED18}">
      <dgm:prSet/>
      <dgm:spPr/>
      <dgm:t>
        <a:bodyPr/>
        <a:lstStyle/>
        <a:p>
          <a:endParaRPr lang="en-US"/>
        </a:p>
      </dgm:t>
    </dgm:pt>
    <dgm:pt modelId="{9B4B0522-AF30-44C4-824D-20E20515217B}">
      <dgm:prSet/>
      <dgm:spPr/>
      <dgm:t>
        <a:bodyPr/>
        <a:lstStyle/>
        <a:p>
          <a:r>
            <a:rPr lang="en-US" dirty="0"/>
            <a:t>- Copernicus Climate Data Store</a:t>
          </a:r>
        </a:p>
      </dgm:t>
    </dgm:pt>
    <dgm:pt modelId="{AC8C054C-1D06-4306-92C4-D9605A5DEC8F}" type="parTrans" cxnId="{E997A81D-3AB9-41A0-9540-D452B006D000}">
      <dgm:prSet/>
      <dgm:spPr/>
      <dgm:t>
        <a:bodyPr/>
        <a:lstStyle/>
        <a:p>
          <a:endParaRPr lang="en-US"/>
        </a:p>
      </dgm:t>
    </dgm:pt>
    <dgm:pt modelId="{EB8D9BE9-DED3-4EAC-BE09-FA08FAA669CD}" type="sibTrans" cxnId="{E997A81D-3AB9-41A0-9540-D452B006D000}">
      <dgm:prSet/>
      <dgm:spPr/>
      <dgm:t>
        <a:bodyPr/>
        <a:lstStyle/>
        <a:p>
          <a:endParaRPr lang="en-US"/>
        </a:p>
      </dgm:t>
    </dgm:pt>
    <dgm:pt modelId="{7FB28683-AAB5-5540-80CF-1DAF318BB7A5}" type="pres">
      <dgm:prSet presAssocID="{676BE729-20BD-4EB6-B130-DF28FB9637DD}" presName="vert0" presStyleCnt="0">
        <dgm:presLayoutVars>
          <dgm:dir/>
          <dgm:animOne val="branch"/>
          <dgm:animLvl val="lvl"/>
        </dgm:presLayoutVars>
      </dgm:prSet>
      <dgm:spPr/>
    </dgm:pt>
    <dgm:pt modelId="{0018CF15-62D0-6B47-9036-02F5DEA84A40}" type="pres">
      <dgm:prSet presAssocID="{114C16C3-ECA6-44F9-A21C-B94FC4E2E97B}" presName="thickLine" presStyleLbl="alignNode1" presStyleIdx="0" presStyleCnt="4"/>
      <dgm:spPr/>
    </dgm:pt>
    <dgm:pt modelId="{A16EB3F7-3958-8B4B-8399-8867C75DB9F6}" type="pres">
      <dgm:prSet presAssocID="{114C16C3-ECA6-44F9-A21C-B94FC4E2E97B}" presName="horz1" presStyleCnt="0"/>
      <dgm:spPr/>
    </dgm:pt>
    <dgm:pt modelId="{28620398-552A-D746-B9AB-969273AF7F71}" type="pres">
      <dgm:prSet presAssocID="{114C16C3-ECA6-44F9-A21C-B94FC4E2E97B}" presName="tx1" presStyleLbl="revTx" presStyleIdx="0" presStyleCnt="4"/>
      <dgm:spPr/>
    </dgm:pt>
    <dgm:pt modelId="{0438E229-D683-8F45-996E-16819059FBAA}" type="pres">
      <dgm:prSet presAssocID="{114C16C3-ECA6-44F9-A21C-B94FC4E2E97B}" presName="vert1" presStyleCnt="0"/>
      <dgm:spPr/>
    </dgm:pt>
    <dgm:pt modelId="{B5D40D15-20D0-1148-B0BF-438C5EDD4038}" type="pres">
      <dgm:prSet presAssocID="{EC457E81-11CB-4079-9B35-02E8A765DBDD}" presName="thickLine" presStyleLbl="alignNode1" presStyleIdx="1" presStyleCnt="4"/>
      <dgm:spPr/>
    </dgm:pt>
    <dgm:pt modelId="{0F38BFF0-397C-224E-8725-FF91608BC539}" type="pres">
      <dgm:prSet presAssocID="{EC457E81-11CB-4079-9B35-02E8A765DBDD}" presName="horz1" presStyleCnt="0"/>
      <dgm:spPr/>
    </dgm:pt>
    <dgm:pt modelId="{2A07D8A4-BC8C-3148-9ACF-D7F33DE275FA}" type="pres">
      <dgm:prSet presAssocID="{EC457E81-11CB-4079-9B35-02E8A765DBDD}" presName="tx1" presStyleLbl="revTx" presStyleIdx="1" presStyleCnt="4"/>
      <dgm:spPr/>
    </dgm:pt>
    <dgm:pt modelId="{8A3D6B09-A4E8-4248-BEE2-86C0D02227F1}" type="pres">
      <dgm:prSet presAssocID="{EC457E81-11CB-4079-9B35-02E8A765DBDD}" presName="vert1" presStyleCnt="0"/>
      <dgm:spPr/>
    </dgm:pt>
    <dgm:pt modelId="{A56A7B18-8552-7345-8BD5-53062323760D}" type="pres">
      <dgm:prSet presAssocID="{9B602E98-75A2-4E1E-AE72-A8A5F74B2E05}" presName="thickLine" presStyleLbl="alignNode1" presStyleIdx="2" presStyleCnt="4"/>
      <dgm:spPr/>
    </dgm:pt>
    <dgm:pt modelId="{042B45D9-77B3-0641-9A91-3DE11B18B684}" type="pres">
      <dgm:prSet presAssocID="{9B602E98-75A2-4E1E-AE72-A8A5F74B2E05}" presName="horz1" presStyleCnt="0"/>
      <dgm:spPr/>
    </dgm:pt>
    <dgm:pt modelId="{3D55311F-E3D1-1A44-A59A-C6D31A469A00}" type="pres">
      <dgm:prSet presAssocID="{9B602E98-75A2-4E1E-AE72-A8A5F74B2E05}" presName="tx1" presStyleLbl="revTx" presStyleIdx="2" presStyleCnt="4"/>
      <dgm:spPr/>
    </dgm:pt>
    <dgm:pt modelId="{A1C73C18-FF54-D74E-88DA-8B8F54A130AB}" type="pres">
      <dgm:prSet presAssocID="{9B602E98-75A2-4E1E-AE72-A8A5F74B2E05}" presName="vert1" presStyleCnt="0"/>
      <dgm:spPr/>
    </dgm:pt>
    <dgm:pt modelId="{1DF29C79-D72C-174A-AE5C-744B06E51E57}" type="pres">
      <dgm:prSet presAssocID="{9B4B0522-AF30-44C4-824D-20E20515217B}" presName="thickLine" presStyleLbl="alignNode1" presStyleIdx="3" presStyleCnt="4"/>
      <dgm:spPr/>
    </dgm:pt>
    <dgm:pt modelId="{826E9652-DEAB-F04A-8EAE-0E2502043F10}" type="pres">
      <dgm:prSet presAssocID="{9B4B0522-AF30-44C4-824D-20E20515217B}" presName="horz1" presStyleCnt="0"/>
      <dgm:spPr/>
    </dgm:pt>
    <dgm:pt modelId="{560ABFF0-BCAD-1B4C-868B-A543956AD287}" type="pres">
      <dgm:prSet presAssocID="{9B4B0522-AF30-44C4-824D-20E20515217B}" presName="tx1" presStyleLbl="revTx" presStyleIdx="3" presStyleCnt="4"/>
      <dgm:spPr/>
    </dgm:pt>
    <dgm:pt modelId="{481B3337-293E-D349-A3CD-26290AFDC2D5}" type="pres">
      <dgm:prSet presAssocID="{9B4B0522-AF30-44C4-824D-20E20515217B}" presName="vert1" presStyleCnt="0"/>
      <dgm:spPr/>
    </dgm:pt>
  </dgm:ptLst>
  <dgm:cxnLst>
    <dgm:cxn modelId="{82F04602-37A6-0E4E-8BB5-0A3CAB1C4D50}" type="presOf" srcId="{114C16C3-ECA6-44F9-A21C-B94FC4E2E97B}" destId="{28620398-552A-D746-B9AB-969273AF7F71}" srcOrd="0" destOrd="0" presId="urn:microsoft.com/office/officeart/2008/layout/LinedList"/>
    <dgm:cxn modelId="{E997A81D-3AB9-41A0-9540-D452B006D000}" srcId="{676BE729-20BD-4EB6-B130-DF28FB9637DD}" destId="{9B4B0522-AF30-44C4-824D-20E20515217B}" srcOrd="3" destOrd="0" parTransId="{AC8C054C-1D06-4306-92C4-D9605A5DEC8F}" sibTransId="{EB8D9BE9-DED3-4EAC-BE09-FA08FAA669CD}"/>
    <dgm:cxn modelId="{32261727-1912-7947-A139-A6B04FA67189}" type="presOf" srcId="{9B4B0522-AF30-44C4-824D-20E20515217B}" destId="{560ABFF0-BCAD-1B4C-868B-A543956AD287}" srcOrd="0" destOrd="0" presId="urn:microsoft.com/office/officeart/2008/layout/LinedList"/>
    <dgm:cxn modelId="{EE447736-2F4D-4D24-8248-0B6D08F804FA}" srcId="{676BE729-20BD-4EB6-B130-DF28FB9637DD}" destId="{114C16C3-ECA6-44F9-A21C-B94FC4E2E97B}" srcOrd="0" destOrd="0" parTransId="{5CAA1E5D-ED86-40E3-BEB4-48074320F572}" sibTransId="{47B1C290-7C8D-4639-8B68-ECF92BB6EC5A}"/>
    <dgm:cxn modelId="{D7C6E057-3A36-A34A-8F68-CF3E105317BC}" type="presOf" srcId="{676BE729-20BD-4EB6-B130-DF28FB9637DD}" destId="{7FB28683-AAB5-5540-80CF-1DAF318BB7A5}" srcOrd="0" destOrd="0" presId="urn:microsoft.com/office/officeart/2008/layout/LinedList"/>
    <dgm:cxn modelId="{DD0FFB73-394F-4859-B2DA-D5D23B68ADDB}" srcId="{676BE729-20BD-4EB6-B130-DF28FB9637DD}" destId="{EC457E81-11CB-4079-9B35-02E8A765DBDD}" srcOrd="1" destOrd="0" parTransId="{F23353B1-7C05-424C-AF4A-DED9E42166E0}" sibTransId="{40EA7902-5057-4FC6-9E4F-749E4378BB95}"/>
    <dgm:cxn modelId="{C310A17D-A296-DE4A-84BC-667DD90B74A3}" type="presOf" srcId="{EC457E81-11CB-4079-9B35-02E8A765DBDD}" destId="{2A07D8A4-BC8C-3148-9ACF-D7F33DE275FA}" srcOrd="0" destOrd="0" presId="urn:microsoft.com/office/officeart/2008/layout/LinedList"/>
    <dgm:cxn modelId="{C79636B7-B5B4-47B6-8C6F-DD2DB57AED18}" srcId="{676BE729-20BD-4EB6-B130-DF28FB9637DD}" destId="{9B602E98-75A2-4E1E-AE72-A8A5F74B2E05}" srcOrd="2" destOrd="0" parTransId="{63D44DCE-C686-4679-8717-CB425A0D40EA}" sibTransId="{95137A86-6D8F-4FA8-8700-E0F05B377DDE}"/>
    <dgm:cxn modelId="{F587E5D3-EEA6-B34D-BA9A-E56D106606E3}" type="presOf" srcId="{9B602E98-75A2-4E1E-AE72-A8A5F74B2E05}" destId="{3D55311F-E3D1-1A44-A59A-C6D31A469A00}" srcOrd="0" destOrd="0" presId="urn:microsoft.com/office/officeart/2008/layout/LinedList"/>
    <dgm:cxn modelId="{76FB58C3-3C57-DC48-8700-62ABD484912A}" type="presParOf" srcId="{7FB28683-AAB5-5540-80CF-1DAF318BB7A5}" destId="{0018CF15-62D0-6B47-9036-02F5DEA84A40}" srcOrd="0" destOrd="0" presId="urn:microsoft.com/office/officeart/2008/layout/LinedList"/>
    <dgm:cxn modelId="{F12C208F-5E38-FE45-8BFB-0F09A629648B}" type="presParOf" srcId="{7FB28683-AAB5-5540-80CF-1DAF318BB7A5}" destId="{A16EB3F7-3958-8B4B-8399-8867C75DB9F6}" srcOrd="1" destOrd="0" presId="urn:microsoft.com/office/officeart/2008/layout/LinedList"/>
    <dgm:cxn modelId="{E76D0373-392E-304F-B86A-65868B0A300D}" type="presParOf" srcId="{A16EB3F7-3958-8B4B-8399-8867C75DB9F6}" destId="{28620398-552A-D746-B9AB-969273AF7F71}" srcOrd="0" destOrd="0" presId="urn:microsoft.com/office/officeart/2008/layout/LinedList"/>
    <dgm:cxn modelId="{9A758254-59E0-294A-BAED-6C19B0E5B9AC}" type="presParOf" srcId="{A16EB3F7-3958-8B4B-8399-8867C75DB9F6}" destId="{0438E229-D683-8F45-996E-16819059FBAA}" srcOrd="1" destOrd="0" presId="urn:microsoft.com/office/officeart/2008/layout/LinedList"/>
    <dgm:cxn modelId="{07304184-84B6-2F4A-9A67-27AE5CC89AF5}" type="presParOf" srcId="{7FB28683-AAB5-5540-80CF-1DAF318BB7A5}" destId="{B5D40D15-20D0-1148-B0BF-438C5EDD4038}" srcOrd="2" destOrd="0" presId="urn:microsoft.com/office/officeart/2008/layout/LinedList"/>
    <dgm:cxn modelId="{5C184D44-66C6-3643-861C-F3B5DE530F9F}" type="presParOf" srcId="{7FB28683-AAB5-5540-80CF-1DAF318BB7A5}" destId="{0F38BFF0-397C-224E-8725-FF91608BC539}" srcOrd="3" destOrd="0" presId="urn:microsoft.com/office/officeart/2008/layout/LinedList"/>
    <dgm:cxn modelId="{48C72F67-D889-284A-9DB2-F949DC655942}" type="presParOf" srcId="{0F38BFF0-397C-224E-8725-FF91608BC539}" destId="{2A07D8A4-BC8C-3148-9ACF-D7F33DE275FA}" srcOrd="0" destOrd="0" presId="urn:microsoft.com/office/officeart/2008/layout/LinedList"/>
    <dgm:cxn modelId="{826FCA90-17DD-1249-B735-749846ECC5EA}" type="presParOf" srcId="{0F38BFF0-397C-224E-8725-FF91608BC539}" destId="{8A3D6B09-A4E8-4248-BEE2-86C0D02227F1}" srcOrd="1" destOrd="0" presId="urn:microsoft.com/office/officeart/2008/layout/LinedList"/>
    <dgm:cxn modelId="{B0B65B14-D48B-CA41-871E-29A7D2816AC3}" type="presParOf" srcId="{7FB28683-AAB5-5540-80CF-1DAF318BB7A5}" destId="{A56A7B18-8552-7345-8BD5-53062323760D}" srcOrd="4" destOrd="0" presId="urn:microsoft.com/office/officeart/2008/layout/LinedList"/>
    <dgm:cxn modelId="{CCDE5130-2E13-8045-B895-4D265EDAF3AE}" type="presParOf" srcId="{7FB28683-AAB5-5540-80CF-1DAF318BB7A5}" destId="{042B45D9-77B3-0641-9A91-3DE11B18B684}" srcOrd="5" destOrd="0" presId="urn:microsoft.com/office/officeart/2008/layout/LinedList"/>
    <dgm:cxn modelId="{C5ABDF2C-7C0F-4046-8A17-3ED4EB1F2DFE}" type="presParOf" srcId="{042B45D9-77B3-0641-9A91-3DE11B18B684}" destId="{3D55311F-E3D1-1A44-A59A-C6D31A469A00}" srcOrd="0" destOrd="0" presId="urn:microsoft.com/office/officeart/2008/layout/LinedList"/>
    <dgm:cxn modelId="{0634229F-9ED2-1044-97CD-232498D600FA}" type="presParOf" srcId="{042B45D9-77B3-0641-9A91-3DE11B18B684}" destId="{A1C73C18-FF54-D74E-88DA-8B8F54A130AB}" srcOrd="1" destOrd="0" presId="urn:microsoft.com/office/officeart/2008/layout/LinedList"/>
    <dgm:cxn modelId="{0FB0B036-04BC-214D-A427-E3E2ACDBCCC8}" type="presParOf" srcId="{7FB28683-AAB5-5540-80CF-1DAF318BB7A5}" destId="{1DF29C79-D72C-174A-AE5C-744B06E51E57}" srcOrd="6" destOrd="0" presId="urn:microsoft.com/office/officeart/2008/layout/LinedList"/>
    <dgm:cxn modelId="{41015D71-65A1-7944-950F-B307CBE64BD8}" type="presParOf" srcId="{7FB28683-AAB5-5540-80CF-1DAF318BB7A5}" destId="{826E9652-DEAB-F04A-8EAE-0E2502043F10}" srcOrd="7" destOrd="0" presId="urn:microsoft.com/office/officeart/2008/layout/LinedList"/>
    <dgm:cxn modelId="{A257698E-0CB2-514D-9D38-0A761B75E984}" type="presParOf" srcId="{826E9652-DEAB-F04A-8EAE-0E2502043F10}" destId="{560ABFF0-BCAD-1B4C-868B-A543956AD287}" srcOrd="0" destOrd="0" presId="urn:microsoft.com/office/officeart/2008/layout/LinedList"/>
    <dgm:cxn modelId="{1FEAA996-3941-A34F-AB58-93028307FA13}" type="presParOf" srcId="{826E9652-DEAB-F04A-8EAE-0E2502043F10}" destId="{481B3337-293E-D349-A3CD-26290AFDC2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29C3A-24FA-E744-B66E-B3D38C7940AB}"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s-ES"/>
        </a:p>
      </dgm:t>
    </dgm:pt>
    <dgm:pt modelId="{D18E0A48-DBDB-2846-BB1F-720F1210CBED}">
      <dgm:prSet phldrT="[Texto]"/>
      <dgm:spPr/>
      <dgm:t>
        <a:bodyPr/>
        <a:lstStyle/>
        <a:p>
          <a:r>
            <a:rPr lang="es-ES" dirty="0" err="1"/>
            <a:t>Select</a:t>
          </a:r>
          <a:r>
            <a:rPr lang="es-ES" dirty="0"/>
            <a:t> a country, </a:t>
          </a:r>
          <a:r>
            <a:rPr lang="es-ES" dirty="0" err="1"/>
            <a:t>download</a:t>
          </a:r>
          <a:r>
            <a:rPr lang="es-ES" dirty="0"/>
            <a:t> </a:t>
          </a:r>
          <a:r>
            <a:rPr lang="es-ES" dirty="0" err="1"/>
            <a:t>the</a:t>
          </a:r>
          <a:r>
            <a:rPr lang="es-ES" dirty="0"/>
            <a:t> data </a:t>
          </a:r>
          <a:r>
            <a:rPr lang="es-ES" dirty="0" err="1"/>
            <a:t>from</a:t>
          </a:r>
          <a:r>
            <a:rPr lang="es-ES" dirty="0"/>
            <a:t> ECA&amp;D, </a:t>
          </a:r>
          <a:r>
            <a:rPr lang="es-ES" dirty="0" err="1"/>
            <a:t>select</a:t>
          </a:r>
          <a:r>
            <a:rPr lang="es-ES" dirty="0"/>
            <a:t> </a:t>
          </a:r>
          <a:r>
            <a:rPr lang="es-ES" dirty="0" err="1"/>
            <a:t>suitable</a:t>
          </a:r>
          <a:r>
            <a:rPr lang="es-ES" dirty="0"/>
            <a:t> </a:t>
          </a:r>
          <a:r>
            <a:rPr lang="es-ES" dirty="0" err="1"/>
            <a:t>stations</a:t>
          </a:r>
          <a:endParaRPr lang="es-ES" dirty="0"/>
        </a:p>
      </dgm:t>
    </dgm:pt>
    <dgm:pt modelId="{B05C23C6-0F65-CC4A-B0A8-3640558ADE7D}" type="parTrans" cxnId="{6D9890CD-1C04-EA48-A49B-260222C2E892}">
      <dgm:prSet/>
      <dgm:spPr/>
      <dgm:t>
        <a:bodyPr/>
        <a:lstStyle/>
        <a:p>
          <a:endParaRPr lang="es-ES"/>
        </a:p>
      </dgm:t>
    </dgm:pt>
    <dgm:pt modelId="{63E9AF0F-0CBD-ED46-A394-F42C59D68992}" type="sibTrans" cxnId="{6D9890CD-1C04-EA48-A49B-260222C2E892}">
      <dgm:prSet/>
      <dgm:spPr/>
      <dgm:t>
        <a:bodyPr/>
        <a:lstStyle/>
        <a:p>
          <a:endParaRPr lang="es-ES"/>
        </a:p>
      </dgm:t>
    </dgm:pt>
    <dgm:pt modelId="{130415DE-B805-CD40-B187-1EB092AC71DC}">
      <dgm:prSet phldrT="[Texto]"/>
      <dgm:spPr/>
      <dgm:t>
        <a:bodyPr/>
        <a:lstStyle/>
        <a:p>
          <a:r>
            <a:rPr lang="es-ES" dirty="0" err="1"/>
            <a:t>Quaity</a:t>
          </a:r>
          <a:r>
            <a:rPr lang="es-ES" dirty="0"/>
            <a:t> Control (INQC) and </a:t>
          </a:r>
          <a:r>
            <a:rPr lang="es-ES" dirty="0" err="1"/>
            <a:t>Homogenize</a:t>
          </a:r>
          <a:r>
            <a:rPr lang="es-ES" dirty="0"/>
            <a:t> </a:t>
          </a:r>
          <a:r>
            <a:rPr lang="es-ES" dirty="0" err="1"/>
            <a:t>the</a:t>
          </a:r>
          <a:r>
            <a:rPr lang="es-ES" dirty="0"/>
            <a:t> data (CLIMATOL)</a:t>
          </a:r>
        </a:p>
      </dgm:t>
    </dgm:pt>
    <dgm:pt modelId="{9D599D5D-9B09-1746-A3C4-5F77E471CAA9}" type="parTrans" cxnId="{519A4982-DB5E-FA4A-84D4-083FF5C1A570}">
      <dgm:prSet/>
      <dgm:spPr/>
      <dgm:t>
        <a:bodyPr/>
        <a:lstStyle/>
        <a:p>
          <a:endParaRPr lang="es-ES"/>
        </a:p>
      </dgm:t>
    </dgm:pt>
    <dgm:pt modelId="{AAD81A51-7FCC-694B-8FA7-A6CE9595519D}" type="sibTrans" cxnId="{519A4982-DB5E-FA4A-84D4-083FF5C1A570}">
      <dgm:prSet/>
      <dgm:spPr/>
      <dgm:t>
        <a:bodyPr/>
        <a:lstStyle/>
        <a:p>
          <a:endParaRPr lang="es-ES"/>
        </a:p>
      </dgm:t>
    </dgm:pt>
    <dgm:pt modelId="{57D09E83-5E6D-6946-B711-FCEEDA61C377}">
      <dgm:prSet phldrT="[Texto]"/>
      <dgm:spPr/>
      <dgm:t>
        <a:bodyPr/>
        <a:lstStyle/>
        <a:p>
          <a:r>
            <a:rPr lang="es-ES" dirty="0"/>
            <a:t>Compute ETCCDI </a:t>
          </a:r>
          <a:r>
            <a:rPr lang="es-ES" dirty="0" err="1"/>
            <a:t>Indices</a:t>
          </a:r>
          <a:r>
            <a:rPr lang="es-ES" dirty="0"/>
            <a:t> and </a:t>
          </a:r>
          <a:r>
            <a:rPr lang="es-ES" dirty="0" err="1"/>
            <a:t>analyze</a:t>
          </a:r>
          <a:r>
            <a:rPr lang="es-ES" dirty="0"/>
            <a:t> </a:t>
          </a:r>
          <a:r>
            <a:rPr lang="es-ES" dirty="0" err="1"/>
            <a:t>trends</a:t>
          </a:r>
          <a:r>
            <a:rPr lang="es-ES" dirty="0"/>
            <a:t> (Sen </a:t>
          </a:r>
          <a:r>
            <a:rPr lang="es-ES" dirty="0" err="1"/>
            <a:t>slope</a:t>
          </a:r>
          <a:r>
            <a:rPr lang="es-ES" dirty="0"/>
            <a:t> + MK)	</a:t>
          </a:r>
        </a:p>
      </dgm:t>
    </dgm:pt>
    <dgm:pt modelId="{CED710AE-29B4-A94B-BCCE-CB877CB63E6A}" type="parTrans" cxnId="{2DCC58D7-3B0A-8D4B-8B38-7AF2CE279A5C}">
      <dgm:prSet/>
      <dgm:spPr/>
      <dgm:t>
        <a:bodyPr/>
        <a:lstStyle/>
        <a:p>
          <a:endParaRPr lang="es-ES"/>
        </a:p>
      </dgm:t>
    </dgm:pt>
    <dgm:pt modelId="{EADF2EA1-4986-4A40-86CB-09361972851C}" type="sibTrans" cxnId="{2DCC58D7-3B0A-8D4B-8B38-7AF2CE279A5C}">
      <dgm:prSet/>
      <dgm:spPr/>
      <dgm:t>
        <a:bodyPr/>
        <a:lstStyle/>
        <a:p>
          <a:endParaRPr lang="es-ES"/>
        </a:p>
      </dgm:t>
    </dgm:pt>
    <dgm:pt modelId="{F8F84CB6-BB52-434E-A9E8-E02E17230A6D}">
      <dgm:prSet/>
      <dgm:spPr/>
      <dgm:t>
        <a:bodyPr/>
        <a:lstStyle/>
        <a:p>
          <a:r>
            <a:rPr lang="es-ES" dirty="0" err="1"/>
            <a:t>Write</a:t>
          </a:r>
          <a:r>
            <a:rPr lang="es-ES" dirty="0"/>
            <a:t> a "</a:t>
          </a:r>
          <a:r>
            <a:rPr lang="es-ES" dirty="0" err="1"/>
            <a:t>journal</a:t>
          </a:r>
          <a:r>
            <a:rPr lang="es-ES" dirty="0"/>
            <a:t>" </a:t>
          </a:r>
          <a:r>
            <a:rPr lang="es-ES" dirty="0" err="1"/>
            <a:t>article</a:t>
          </a:r>
          <a:endParaRPr lang="es-ES" dirty="0"/>
        </a:p>
      </dgm:t>
    </dgm:pt>
    <dgm:pt modelId="{99B11BBD-18A8-4A4D-BD6A-6ABA33E72B69}" type="parTrans" cxnId="{225E5A87-7C08-2846-817D-CE6425421244}">
      <dgm:prSet/>
      <dgm:spPr/>
      <dgm:t>
        <a:bodyPr/>
        <a:lstStyle/>
        <a:p>
          <a:endParaRPr lang="es-ES"/>
        </a:p>
      </dgm:t>
    </dgm:pt>
    <dgm:pt modelId="{22539B59-5B60-9F4A-8E22-288C62617FD1}" type="sibTrans" cxnId="{225E5A87-7C08-2846-817D-CE6425421244}">
      <dgm:prSet/>
      <dgm:spPr/>
      <dgm:t>
        <a:bodyPr/>
        <a:lstStyle/>
        <a:p>
          <a:endParaRPr lang="es-ES"/>
        </a:p>
      </dgm:t>
    </dgm:pt>
    <dgm:pt modelId="{450C1FE9-9510-7045-8738-6D6C19EA18B0}" type="pres">
      <dgm:prSet presAssocID="{DC529C3A-24FA-E744-B66E-B3D38C7940AB}" presName="Name0" presStyleCnt="0">
        <dgm:presLayoutVars>
          <dgm:chMax val="7"/>
          <dgm:chPref val="7"/>
          <dgm:dir/>
          <dgm:animLvl val="lvl"/>
        </dgm:presLayoutVars>
      </dgm:prSet>
      <dgm:spPr/>
    </dgm:pt>
    <dgm:pt modelId="{EF46D042-EAD6-6148-9BE0-D8B39F2934B8}" type="pres">
      <dgm:prSet presAssocID="{D18E0A48-DBDB-2846-BB1F-720F1210CBED}" presName="Accent1" presStyleCnt="0"/>
      <dgm:spPr/>
    </dgm:pt>
    <dgm:pt modelId="{8FBA4A93-02B4-1F47-9D9E-A3CDB2CC2CAB}" type="pres">
      <dgm:prSet presAssocID="{D18E0A48-DBDB-2846-BB1F-720F1210CBED}" presName="Accent" presStyleLbl="node1" presStyleIdx="0" presStyleCnt="4" custLinFactNeighborX="2787" custLinFactNeighborY="-3817"/>
      <dgm:spPr>
        <a:solidFill>
          <a:srgbClr val="FFC000"/>
        </a:solidFill>
      </dgm:spPr>
    </dgm:pt>
    <dgm:pt modelId="{CC60A361-66C8-414A-90D2-FCA9D3871CD5}" type="pres">
      <dgm:prSet presAssocID="{D18E0A48-DBDB-2846-BB1F-720F1210CBED}" presName="Parent1" presStyleLbl="revTx" presStyleIdx="0" presStyleCnt="4">
        <dgm:presLayoutVars>
          <dgm:chMax val="1"/>
          <dgm:chPref val="1"/>
          <dgm:bulletEnabled val="1"/>
        </dgm:presLayoutVars>
      </dgm:prSet>
      <dgm:spPr/>
    </dgm:pt>
    <dgm:pt modelId="{56BB63EA-4997-B346-976D-9FC659E3EE79}" type="pres">
      <dgm:prSet presAssocID="{130415DE-B805-CD40-B187-1EB092AC71DC}" presName="Accent2" presStyleCnt="0"/>
      <dgm:spPr/>
    </dgm:pt>
    <dgm:pt modelId="{67852205-7E3A-6A4F-A074-889AC5DE5B6D}" type="pres">
      <dgm:prSet presAssocID="{130415DE-B805-CD40-B187-1EB092AC71DC}" presName="Accent" presStyleLbl="node1" presStyleIdx="1" presStyleCnt="4"/>
      <dgm:spPr>
        <a:solidFill>
          <a:srgbClr val="FFC000"/>
        </a:solidFill>
      </dgm:spPr>
    </dgm:pt>
    <dgm:pt modelId="{C4F83A7C-3E0A-6446-87AE-BA032CFA46BE}" type="pres">
      <dgm:prSet presAssocID="{130415DE-B805-CD40-B187-1EB092AC71DC}" presName="Parent2" presStyleLbl="revTx" presStyleIdx="1" presStyleCnt="4">
        <dgm:presLayoutVars>
          <dgm:chMax val="1"/>
          <dgm:chPref val="1"/>
          <dgm:bulletEnabled val="1"/>
        </dgm:presLayoutVars>
      </dgm:prSet>
      <dgm:spPr/>
    </dgm:pt>
    <dgm:pt modelId="{A568FE96-F4EA-DD47-A4A7-80DB25C205CB}" type="pres">
      <dgm:prSet presAssocID="{57D09E83-5E6D-6946-B711-FCEEDA61C377}" presName="Accent3" presStyleCnt="0"/>
      <dgm:spPr/>
    </dgm:pt>
    <dgm:pt modelId="{EAD46DEA-648D-0742-A31B-B974F24D3DB6}" type="pres">
      <dgm:prSet presAssocID="{57D09E83-5E6D-6946-B711-FCEEDA61C377}" presName="Accent" presStyleLbl="node1" presStyleIdx="2" presStyleCnt="4"/>
      <dgm:spPr>
        <a:solidFill>
          <a:srgbClr val="00B050"/>
        </a:solidFill>
      </dgm:spPr>
    </dgm:pt>
    <dgm:pt modelId="{93A2A969-0FB6-DC43-8051-DB3265DB212C}" type="pres">
      <dgm:prSet presAssocID="{57D09E83-5E6D-6946-B711-FCEEDA61C377}" presName="Parent3" presStyleLbl="revTx" presStyleIdx="2" presStyleCnt="4">
        <dgm:presLayoutVars>
          <dgm:chMax val="1"/>
          <dgm:chPref val="1"/>
          <dgm:bulletEnabled val="1"/>
        </dgm:presLayoutVars>
      </dgm:prSet>
      <dgm:spPr/>
    </dgm:pt>
    <dgm:pt modelId="{D33B4A42-AB16-0F4A-8AAB-5499CBBFCB5E}" type="pres">
      <dgm:prSet presAssocID="{F8F84CB6-BB52-434E-A9E8-E02E17230A6D}" presName="Accent4" presStyleCnt="0"/>
      <dgm:spPr/>
    </dgm:pt>
    <dgm:pt modelId="{A3BD6427-8AAA-9F45-8802-C0DEA0BFBC20}" type="pres">
      <dgm:prSet presAssocID="{F8F84CB6-BB52-434E-A9E8-E02E17230A6D}" presName="Accent" presStyleLbl="node1" presStyleIdx="3" presStyleCnt="4"/>
      <dgm:spPr/>
    </dgm:pt>
    <dgm:pt modelId="{17CB0B9E-59DF-D444-94CF-6144BA327A5F}" type="pres">
      <dgm:prSet presAssocID="{F8F84CB6-BB52-434E-A9E8-E02E17230A6D}" presName="Parent4" presStyleLbl="revTx" presStyleIdx="3" presStyleCnt="4">
        <dgm:presLayoutVars>
          <dgm:chMax val="1"/>
          <dgm:chPref val="1"/>
          <dgm:bulletEnabled val="1"/>
        </dgm:presLayoutVars>
      </dgm:prSet>
      <dgm:spPr/>
    </dgm:pt>
  </dgm:ptLst>
  <dgm:cxnLst>
    <dgm:cxn modelId="{DB0B6048-C6A4-3945-A9DB-B7116DD8DD3F}" type="presOf" srcId="{D18E0A48-DBDB-2846-BB1F-720F1210CBED}" destId="{CC60A361-66C8-414A-90D2-FCA9D3871CD5}" srcOrd="0" destOrd="0" presId="urn:microsoft.com/office/officeart/2009/layout/CircleArrowProcess"/>
    <dgm:cxn modelId="{519A4982-DB5E-FA4A-84D4-083FF5C1A570}" srcId="{DC529C3A-24FA-E744-B66E-B3D38C7940AB}" destId="{130415DE-B805-CD40-B187-1EB092AC71DC}" srcOrd="1" destOrd="0" parTransId="{9D599D5D-9B09-1746-A3C4-5F77E471CAA9}" sibTransId="{AAD81A51-7FCC-694B-8FA7-A6CE9595519D}"/>
    <dgm:cxn modelId="{225E5A87-7C08-2846-817D-CE6425421244}" srcId="{DC529C3A-24FA-E744-B66E-B3D38C7940AB}" destId="{F8F84CB6-BB52-434E-A9E8-E02E17230A6D}" srcOrd="3" destOrd="0" parTransId="{99B11BBD-18A8-4A4D-BD6A-6ABA33E72B69}" sibTransId="{22539B59-5B60-9F4A-8E22-288C62617FD1}"/>
    <dgm:cxn modelId="{C1AE808D-9EE5-604F-8706-824A8D73863C}" type="presOf" srcId="{DC529C3A-24FA-E744-B66E-B3D38C7940AB}" destId="{450C1FE9-9510-7045-8738-6D6C19EA18B0}" srcOrd="0" destOrd="0" presId="urn:microsoft.com/office/officeart/2009/layout/CircleArrowProcess"/>
    <dgm:cxn modelId="{5CC0CDA0-B2F1-5F40-AFAB-EE4F49E691ED}" type="presOf" srcId="{57D09E83-5E6D-6946-B711-FCEEDA61C377}" destId="{93A2A969-0FB6-DC43-8051-DB3265DB212C}" srcOrd="0" destOrd="0" presId="urn:microsoft.com/office/officeart/2009/layout/CircleArrowProcess"/>
    <dgm:cxn modelId="{8B186BA8-6422-2341-AE5E-DB4E0592D432}" type="presOf" srcId="{F8F84CB6-BB52-434E-A9E8-E02E17230A6D}" destId="{17CB0B9E-59DF-D444-94CF-6144BA327A5F}" srcOrd="0" destOrd="0" presId="urn:microsoft.com/office/officeart/2009/layout/CircleArrowProcess"/>
    <dgm:cxn modelId="{0C68A2B6-D923-1D42-A969-FF269BFBC4D5}" type="presOf" srcId="{130415DE-B805-CD40-B187-1EB092AC71DC}" destId="{C4F83A7C-3E0A-6446-87AE-BA032CFA46BE}" srcOrd="0" destOrd="0" presId="urn:microsoft.com/office/officeart/2009/layout/CircleArrowProcess"/>
    <dgm:cxn modelId="{6D9890CD-1C04-EA48-A49B-260222C2E892}" srcId="{DC529C3A-24FA-E744-B66E-B3D38C7940AB}" destId="{D18E0A48-DBDB-2846-BB1F-720F1210CBED}" srcOrd="0" destOrd="0" parTransId="{B05C23C6-0F65-CC4A-B0A8-3640558ADE7D}" sibTransId="{63E9AF0F-0CBD-ED46-A394-F42C59D68992}"/>
    <dgm:cxn modelId="{2DCC58D7-3B0A-8D4B-8B38-7AF2CE279A5C}" srcId="{DC529C3A-24FA-E744-B66E-B3D38C7940AB}" destId="{57D09E83-5E6D-6946-B711-FCEEDA61C377}" srcOrd="2" destOrd="0" parTransId="{CED710AE-29B4-A94B-BCCE-CB877CB63E6A}" sibTransId="{EADF2EA1-4986-4A40-86CB-09361972851C}"/>
    <dgm:cxn modelId="{7777EBFD-0076-DE48-A22B-32A349CD8338}" type="presParOf" srcId="{450C1FE9-9510-7045-8738-6D6C19EA18B0}" destId="{EF46D042-EAD6-6148-9BE0-D8B39F2934B8}" srcOrd="0" destOrd="0" presId="urn:microsoft.com/office/officeart/2009/layout/CircleArrowProcess"/>
    <dgm:cxn modelId="{39E34A6C-804C-0642-A321-B49F4B49B5E8}" type="presParOf" srcId="{EF46D042-EAD6-6148-9BE0-D8B39F2934B8}" destId="{8FBA4A93-02B4-1F47-9D9E-A3CDB2CC2CAB}" srcOrd="0" destOrd="0" presId="urn:microsoft.com/office/officeart/2009/layout/CircleArrowProcess"/>
    <dgm:cxn modelId="{0F0F5814-45CB-824C-8FC6-65052B6FD4C2}" type="presParOf" srcId="{450C1FE9-9510-7045-8738-6D6C19EA18B0}" destId="{CC60A361-66C8-414A-90D2-FCA9D3871CD5}" srcOrd="1" destOrd="0" presId="urn:microsoft.com/office/officeart/2009/layout/CircleArrowProcess"/>
    <dgm:cxn modelId="{8D21EFF2-3BB4-794B-A49B-97380C2C1E97}" type="presParOf" srcId="{450C1FE9-9510-7045-8738-6D6C19EA18B0}" destId="{56BB63EA-4997-B346-976D-9FC659E3EE79}" srcOrd="2" destOrd="0" presId="urn:microsoft.com/office/officeart/2009/layout/CircleArrowProcess"/>
    <dgm:cxn modelId="{C16CD7DA-3F72-C049-BF28-48630702E4F6}" type="presParOf" srcId="{56BB63EA-4997-B346-976D-9FC659E3EE79}" destId="{67852205-7E3A-6A4F-A074-889AC5DE5B6D}" srcOrd="0" destOrd="0" presId="urn:microsoft.com/office/officeart/2009/layout/CircleArrowProcess"/>
    <dgm:cxn modelId="{9C6E443E-7B07-9F46-9B50-C080B4F86C63}" type="presParOf" srcId="{450C1FE9-9510-7045-8738-6D6C19EA18B0}" destId="{C4F83A7C-3E0A-6446-87AE-BA032CFA46BE}" srcOrd="3" destOrd="0" presId="urn:microsoft.com/office/officeart/2009/layout/CircleArrowProcess"/>
    <dgm:cxn modelId="{14A4AFEB-BCBF-4445-812D-F6357C429D71}" type="presParOf" srcId="{450C1FE9-9510-7045-8738-6D6C19EA18B0}" destId="{A568FE96-F4EA-DD47-A4A7-80DB25C205CB}" srcOrd="4" destOrd="0" presId="urn:microsoft.com/office/officeart/2009/layout/CircleArrowProcess"/>
    <dgm:cxn modelId="{46624EEC-72E2-B640-9299-2A043FADE904}" type="presParOf" srcId="{A568FE96-F4EA-DD47-A4A7-80DB25C205CB}" destId="{EAD46DEA-648D-0742-A31B-B974F24D3DB6}" srcOrd="0" destOrd="0" presId="urn:microsoft.com/office/officeart/2009/layout/CircleArrowProcess"/>
    <dgm:cxn modelId="{409628A5-3B0F-7B40-B129-CBBD27CBD66E}" type="presParOf" srcId="{450C1FE9-9510-7045-8738-6D6C19EA18B0}" destId="{93A2A969-0FB6-DC43-8051-DB3265DB212C}" srcOrd="5" destOrd="0" presId="urn:microsoft.com/office/officeart/2009/layout/CircleArrowProcess"/>
    <dgm:cxn modelId="{14F3E991-557E-5948-A4AA-02EC2471A822}" type="presParOf" srcId="{450C1FE9-9510-7045-8738-6D6C19EA18B0}" destId="{D33B4A42-AB16-0F4A-8AAB-5499CBBFCB5E}" srcOrd="6" destOrd="0" presId="urn:microsoft.com/office/officeart/2009/layout/CircleArrowProcess"/>
    <dgm:cxn modelId="{2A6A360F-E952-3B4F-B431-BD9C3A93C85F}" type="presParOf" srcId="{D33B4A42-AB16-0F4A-8AAB-5499CBBFCB5E}" destId="{A3BD6427-8AAA-9F45-8802-C0DEA0BFBC20}" srcOrd="0" destOrd="0" presId="urn:microsoft.com/office/officeart/2009/layout/CircleArrowProcess"/>
    <dgm:cxn modelId="{23B4A3D0-578E-8046-9841-1D9EFAC96266}" type="presParOf" srcId="{450C1FE9-9510-7045-8738-6D6C19EA18B0}" destId="{17CB0B9E-59DF-D444-94CF-6144BA327A5F}"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20F10-EE9C-2244-914E-9A46BE002B20}" type="doc">
      <dgm:prSet loTypeId="urn:microsoft.com/office/officeart/2005/8/layout/hProcess9" loCatId="" qsTypeId="urn:microsoft.com/office/officeart/2005/8/quickstyle/simple1" qsCatId="simple" csTypeId="urn:microsoft.com/office/officeart/2005/8/colors/accent6_2" csCatId="accent6" phldr="1"/>
      <dgm:spPr/>
      <dgm:t>
        <a:bodyPr/>
        <a:lstStyle/>
        <a:p>
          <a:endParaRPr lang="es-ES"/>
        </a:p>
      </dgm:t>
    </dgm:pt>
    <dgm:pt modelId="{68F11B38-F82A-2843-B83A-E1F3475914ED}">
      <dgm:prSet phldrT="[Texto]" custT="1"/>
      <dgm:spPr>
        <a:solidFill>
          <a:srgbClr val="FFC000"/>
        </a:solidFill>
      </dgm:spPr>
      <dgm:t>
        <a:bodyPr/>
        <a:lstStyle/>
        <a:p>
          <a:r>
            <a:rPr lang="en-US" sz="1800" noProof="0"/>
            <a:t>DATASET PREPARATION</a:t>
          </a:r>
          <a:br>
            <a:rPr lang="en-US" sz="1800" noProof="0"/>
          </a:br>
          <a:r>
            <a:rPr lang="en-US" sz="1800" noProof="0"/>
            <a:t>(DARE, Compilation, QC, Homogeneity)</a:t>
          </a:r>
        </a:p>
      </dgm:t>
    </dgm:pt>
    <dgm:pt modelId="{593B3CF6-7A4C-1E49-BD00-714F482D7397}" type="parTrans" cxnId="{4F85AC57-496D-D14D-8302-04C1A916E5CB}">
      <dgm:prSet/>
      <dgm:spPr/>
      <dgm:t>
        <a:bodyPr/>
        <a:lstStyle/>
        <a:p>
          <a:endParaRPr lang="en-US" sz="1800" noProof="0"/>
        </a:p>
      </dgm:t>
    </dgm:pt>
    <dgm:pt modelId="{80F2482E-2612-5F4B-B76D-532CE7E1C82C}" type="sibTrans" cxnId="{4F85AC57-496D-D14D-8302-04C1A916E5CB}">
      <dgm:prSet/>
      <dgm:spPr/>
      <dgm:t>
        <a:bodyPr/>
        <a:lstStyle/>
        <a:p>
          <a:endParaRPr lang="en-US" sz="1800" noProof="0"/>
        </a:p>
      </dgm:t>
    </dgm:pt>
    <dgm:pt modelId="{6F10942D-1837-7844-BD0A-78DF120931B3}">
      <dgm:prSet phldrT="[Texto]" custT="1"/>
      <dgm:spPr/>
      <dgm:t>
        <a:bodyPr/>
        <a:lstStyle/>
        <a:p>
          <a:r>
            <a:rPr lang="en-US" sz="1800" noProof="0"/>
            <a:t>CLIMATE PRODUCTS</a:t>
          </a:r>
        </a:p>
      </dgm:t>
    </dgm:pt>
    <dgm:pt modelId="{0AD1D30B-3E4C-3049-B643-85E06755A050}" type="parTrans" cxnId="{0A58E712-9C67-D24E-8D9F-E200B33134E5}">
      <dgm:prSet/>
      <dgm:spPr/>
      <dgm:t>
        <a:bodyPr/>
        <a:lstStyle/>
        <a:p>
          <a:endParaRPr lang="en-US" sz="1800" noProof="0"/>
        </a:p>
      </dgm:t>
    </dgm:pt>
    <dgm:pt modelId="{8B02BD42-9CEF-FB4D-97F4-ECBD80D1F057}" type="sibTrans" cxnId="{0A58E712-9C67-D24E-8D9F-E200B33134E5}">
      <dgm:prSet/>
      <dgm:spPr/>
      <dgm:t>
        <a:bodyPr/>
        <a:lstStyle/>
        <a:p>
          <a:endParaRPr lang="en-US" sz="1800" noProof="0"/>
        </a:p>
      </dgm:t>
    </dgm:pt>
    <dgm:pt modelId="{55288CE4-74D1-CF4A-8187-C7476D436299}">
      <dgm:prSet phldrT="[Texto]" custT="1"/>
      <dgm:spPr>
        <a:solidFill>
          <a:schemeClr val="accent2">
            <a:lumMod val="60000"/>
            <a:lumOff val="40000"/>
          </a:schemeClr>
        </a:solidFill>
      </dgm:spPr>
      <dgm:t>
        <a:bodyPr/>
        <a:lstStyle/>
        <a:p>
          <a:r>
            <a:rPr lang="en-US" sz="1800" noProof="0"/>
            <a:t>CLIMATE SERVICE</a:t>
          </a:r>
        </a:p>
      </dgm:t>
    </dgm:pt>
    <dgm:pt modelId="{AC1EE5E1-9EE2-1849-9C0C-00FE136E7D38}" type="parTrans" cxnId="{686ACBE9-B53D-5440-9A6B-56F8B974B3EA}">
      <dgm:prSet/>
      <dgm:spPr/>
      <dgm:t>
        <a:bodyPr/>
        <a:lstStyle/>
        <a:p>
          <a:endParaRPr lang="en-US" sz="1800" noProof="0"/>
        </a:p>
      </dgm:t>
    </dgm:pt>
    <dgm:pt modelId="{3F406E85-A539-794A-AB50-5F5F29A9790F}" type="sibTrans" cxnId="{686ACBE9-B53D-5440-9A6B-56F8B974B3EA}">
      <dgm:prSet/>
      <dgm:spPr/>
      <dgm:t>
        <a:bodyPr/>
        <a:lstStyle/>
        <a:p>
          <a:endParaRPr lang="en-US" sz="1800" noProof="0"/>
        </a:p>
      </dgm:t>
    </dgm:pt>
    <dgm:pt modelId="{0BC1CEC1-A4D3-6E40-A256-784C44BF0D88}">
      <dgm:prSet phldrT="[Texto]" custT="1"/>
      <dgm:spPr/>
      <dgm:t>
        <a:bodyPr/>
        <a:lstStyle/>
        <a:p>
          <a:r>
            <a:rPr lang="en-US" sz="1800" noProof="0"/>
            <a:t>CLIMATE ANALYSIS</a:t>
          </a:r>
        </a:p>
      </dgm:t>
    </dgm:pt>
    <dgm:pt modelId="{977F4623-0423-0241-B763-329ED134F12D}" type="parTrans" cxnId="{F2ABB42D-3A76-2A45-8FA9-C01E8439055E}">
      <dgm:prSet/>
      <dgm:spPr/>
      <dgm:t>
        <a:bodyPr/>
        <a:lstStyle/>
        <a:p>
          <a:endParaRPr lang="en-US" sz="1800" noProof="0"/>
        </a:p>
      </dgm:t>
    </dgm:pt>
    <dgm:pt modelId="{E56ED1B3-B546-CF49-BE40-DAFAF41BC8BF}" type="sibTrans" cxnId="{F2ABB42D-3A76-2A45-8FA9-C01E8439055E}">
      <dgm:prSet/>
      <dgm:spPr/>
      <dgm:t>
        <a:bodyPr/>
        <a:lstStyle/>
        <a:p>
          <a:endParaRPr lang="en-US" sz="1800" noProof="0"/>
        </a:p>
      </dgm:t>
    </dgm:pt>
    <dgm:pt modelId="{BD0DEEB5-4644-2B41-9C1A-5ECF290F7379}" type="pres">
      <dgm:prSet presAssocID="{16D20F10-EE9C-2244-914E-9A46BE002B20}" presName="CompostProcess" presStyleCnt="0">
        <dgm:presLayoutVars>
          <dgm:dir/>
          <dgm:resizeHandles val="exact"/>
        </dgm:presLayoutVars>
      </dgm:prSet>
      <dgm:spPr/>
    </dgm:pt>
    <dgm:pt modelId="{7B7F4FF9-3DC5-0B4E-9BAD-736E1E3DF07E}" type="pres">
      <dgm:prSet presAssocID="{16D20F10-EE9C-2244-914E-9A46BE002B20}" presName="arrow" presStyleLbl="bgShp" presStyleIdx="0" presStyleCnt="1"/>
      <dgm:spPr/>
    </dgm:pt>
    <dgm:pt modelId="{020B72FD-D97E-0C4D-BCF7-5C6F3C50B9B6}" type="pres">
      <dgm:prSet presAssocID="{16D20F10-EE9C-2244-914E-9A46BE002B20}" presName="linearProcess" presStyleCnt="0"/>
      <dgm:spPr/>
    </dgm:pt>
    <dgm:pt modelId="{DCB54C2F-5F95-0E4E-B658-5E9942897F6C}" type="pres">
      <dgm:prSet presAssocID="{68F11B38-F82A-2843-B83A-E1F3475914ED}" presName="textNode" presStyleLbl="node1" presStyleIdx="0" presStyleCnt="4">
        <dgm:presLayoutVars>
          <dgm:bulletEnabled val="1"/>
        </dgm:presLayoutVars>
      </dgm:prSet>
      <dgm:spPr/>
    </dgm:pt>
    <dgm:pt modelId="{4AEC54D8-DC7F-BC45-BA2D-243C222E48E4}" type="pres">
      <dgm:prSet presAssocID="{80F2482E-2612-5F4B-B76D-532CE7E1C82C}" presName="sibTrans" presStyleCnt="0"/>
      <dgm:spPr/>
    </dgm:pt>
    <dgm:pt modelId="{49966D14-C910-4E4C-BF53-6372C86FF1B8}" type="pres">
      <dgm:prSet presAssocID="{6F10942D-1837-7844-BD0A-78DF120931B3}" presName="textNode" presStyleLbl="node1" presStyleIdx="1" presStyleCnt="4">
        <dgm:presLayoutVars>
          <dgm:bulletEnabled val="1"/>
        </dgm:presLayoutVars>
      </dgm:prSet>
      <dgm:spPr/>
    </dgm:pt>
    <dgm:pt modelId="{74FEF4E9-0DF4-9F42-8D1B-A1ECD78CAD7A}" type="pres">
      <dgm:prSet presAssocID="{8B02BD42-9CEF-FB4D-97F4-ECBD80D1F057}" presName="sibTrans" presStyleCnt="0"/>
      <dgm:spPr/>
    </dgm:pt>
    <dgm:pt modelId="{970001E8-B2E6-C344-884E-81EB7FF94294}" type="pres">
      <dgm:prSet presAssocID="{0BC1CEC1-A4D3-6E40-A256-784C44BF0D88}" presName="textNode" presStyleLbl="node1" presStyleIdx="2" presStyleCnt="4">
        <dgm:presLayoutVars>
          <dgm:bulletEnabled val="1"/>
        </dgm:presLayoutVars>
      </dgm:prSet>
      <dgm:spPr/>
    </dgm:pt>
    <dgm:pt modelId="{E5086DB7-5186-1247-BB22-76B2C1CA5DE4}" type="pres">
      <dgm:prSet presAssocID="{E56ED1B3-B546-CF49-BE40-DAFAF41BC8BF}" presName="sibTrans" presStyleCnt="0"/>
      <dgm:spPr/>
    </dgm:pt>
    <dgm:pt modelId="{A0A43D08-0A9B-9847-8449-8708F2973072}" type="pres">
      <dgm:prSet presAssocID="{55288CE4-74D1-CF4A-8187-C7476D436299}" presName="textNode" presStyleLbl="node1" presStyleIdx="3" presStyleCnt="4">
        <dgm:presLayoutVars>
          <dgm:bulletEnabled val="1"/>
        </dgm:presLayoutVars>
      </dgm:prSet>
      <dgm:spPr/>
    </dgm:pt>
  </dgm:ptLst>
  <dgm:cxnLst>
    <dgm:cxn modelId="{3BA2A506-FBD1-C342-9A71-72E8E5F5D78D}" type="presOf" srcId="{6F10942D-1837-7844-BD0A-78DF120931B3}" destId="{49966D14-C910-4E4C-BF53-6372C86FF1B8}" srcOrd="0" destOrd="0" presId="urn:microsoft.com/office/officeart/2005/8/layout/hProcess9"/>
    <dgm:cxn modelId="{0A58E712-9C67-D24E-8D9F-E200B33134E5}" srcId="{16D20F10-EE9C-2244-914E-9A46BE002B20}" destId="{6F10942D-1837-7844-BD0A-78DF120931B3}" srcOrd="1" destOrd="0" parTransId="{0AD1D30B-3E4C-3049-B643-85E06755A050}" sibTransId="{8B02BD42-9CEF-FB4D-97F4-ECBD80D1F057}"/>
    <dgm:cxn modelId="{F2ABB42D-3A76-2A45-8FA9-C01E8439055E}" srcId="{16D20F10-EE9C-2244-914E-9A46BE002B20}" destId="{0BC1CEC1-A4D3-6E40-A256-784C44BF0D88}" srcOrd="2" destOrd="0" parTransId="{977F4623-0423-0241-B763-329ED134F12D}" sibTransId="{E56ED1B3-B546-CF49-BE40-DAFAF41BC8BF}"/>
    <dgm:cxn modelId="{4F85AC57-496D-D14D-8302-04C1A916E5CB}" srcId="{16D20F10-EE9C-2244-914E-9A46BE002B20}" destId="{68F11B38-F82A-2843-B83A-E1F3475914ED}" srcOrd="0" destOrd="0" parTransId="{593B3CF6-7A4C-1E49-BD00-714F482D7397}" sibTransId="{80F2482E-2612-5F4B-B76D-532CE7E1C82C}"/>
    <dgm:cxn modelId="{FB33ED66-18C3-F04F-9862-CE7424FB7154}" type="presOf" srcId="{55288CE4-74D1-CF4A-8187-C7476D436299}" destId="{A0A43D08-0A9B-9847-8449-8708F2973072}" srcOrd="0" destOrd="0" presId="urn:microsoft.com/office/officeart/2005/8/layout/hProcess9"/>
    <dgm:cxn modelId="{C197AA80-1182-2B4C-977E-88145FA2C15A}" type="presOf" srcId="{0BC1CEC1-A4D3-6E40-A256-784C44BF0D88}" destId="{970001E8-B2E6-C344-884E-81EB7FF94294}" srcOrd="0" destOrd="0" presId="urn:microsoft.com/office/officeart/2005/8/layout/hProcess9"/>
    <dgm:cxn modelId="{FA96CD8F-F86A-A342-822E-E4C823FA2BF1}" type="presOf" srcId="{16D20F10-EE9C-2244-914E-9A46BE002B20}" destId="{BD0DEEB5-4644-2B41-9C1A-5ECF290F7379}" srcOrd="0" destOrd="0" presId="urn:microsoft.com/office/officeart/2005/8/layout/hProcess9"/>
    <dgm:cxn modelId="{6CC1ECC0-11C5-0844-9B7A-D7331356FB9B}" type="presOf" srcId="{68F11B38-F82A-2843-B83A-E1F3475914ED}" destId="{DCB54C2F-5F95-0E4E-B658-5E9942897F6C}" srcOrd="0" destOrd="0" presId="urn:microsoft.com/office/officeart/2005/8/layout/hProcess9"/>
    <dgm:cxn modelId="{686ACBE9-B53D-5440-9A6B-56F8B974B3EA}" srcId="{16D20F10-EE9C-2244-914E-9A46BE002B20}" destId="{55288CE4-74D1-CF4A-8187-C7476D436299}" srcOrd="3" destOrd="0" parTransId="{AC1EE5E1-9EE2-1849-9C0C-00FE136E7D38}" sibTransId="{3F406E85-A539-794A-AB50-5F5F29A9790F}"/>
    <dgm:cxn modelId="{70D7AEEC-20BC-504B-A414-B2350D52DA2A}" type="presParOf" srcId="{BD0DEEB5-4644-2B41-9C1A-5ECF290F7379}" destId="{7B7F4FF9-3DC5-0B4E-9BAD-736E1E3DF07E}" srcOrd="0" destOrd="0" presId="urn:microsoft.com/office/officeart/2005/8/layout/hProcess9"/>
    <dgm:cxn modelId="{4CB7C390-2FBE-F544-8A67-97043EB09841}" type="presParOf" srcId="{BD0DEEB5-4644-2B41-9C1A-5ECF290F7379}" destId="{020B72FD-D97E-0C4D-BCF7-5C6F3C50B9B6}" srcOrd="1" destOrd="0" presId="urn:microsoft.com/office/officeart/2005/8/layout/hProcess9"/>
    <dgm:cxn modelId="{15AE7DA9-D511-9746-BC96-2AEBAB813B63}" type="presParOf" srcId="{020B72FD-D97E-0C4D-BCF7-5C6F3C50B9B6}" destId="{DCB54C2F-5F95-0E4E-B658-5E9942897F6C}" srcOrd="0" destOrd="0" presId="urn:microsoft.com/office/officeart/2005/8/layout/hProcess9"/>
    <dgm:cxn modelId="{87114D32-66B0-8E4D-9EE4-918D2C47AB80}" type="presParOf" srcId="{020B72FD-D97E-0C4D-BCF7-5C6F3C50B9B6}" destId="{4AEC54D8-DC7F-BC45-BA2D-243C222E48E4}" srcOrd="1" destOrd="0" presId="urn:microsoft.com/office/officeart/2005/8/layout/hProcess9"/>
    <dgm:cxn modelId="{848E2A5B-9A7D-414A-A570-6020E2DC70F0}" type="presParOf" srcId="{020B72FD-D97E-0C4D-BCF7-5C6F3C50B9B6}" destId="{49966D14-C910-4E4C-BF53-6372C86FF1B8}" srcOrd="2" destOrd="0" presId="urn:microsoft.com/office/officeart/2005/8/layout/hProcess9"/>
    <dgm:cxn modelId="{37A100B7-AD31-4B45-BF36-EA714A47AD19}" type="presParOf" srcId="{020B72FD-D97E-0C4D-BCF7-5C6F3C50B9B6}" destId="{74FEF4E9-0DF4-9F42-8D1B-A1ECD78CAD7A}" srcOrd="3" destOrd="0" presId="urn:microsoft.com/office/officeart/2005/8/layout/hProcess9"/>
    <dgm:cxn modelId="{C33235FE-1FDC-0B45-9B97-982386F25133}" type="presParOf" srcId="{020B72FD-D97E-0C4D-BCF7-5C6F3C50B9B6}" destId="{970001E8-B2E6-C344-884E-81EB7FF94294}" srcOrd="4" destOrd="0" presId="urn:microsoft.com/office/officeart/2005/8/layout/hProcess9"/>
    <dgm:cxn modelId="{5B0A8C63-849E-2F4C-8069-E3BA570B5074}" type="presParOf" srcId="{020B72FD-D97E-0C4D-BCF7-5C6F3C50B9B6}" destId="{E5086DB7-5186-1247-BB22-76B2C1CA5DE4}" srcOrd="5" destOrd="0" presId="urn:microsoft.com/office/officeart/2005/8/layout/hProcess9"/>
    <dgm:cxn modelId="{A6601463-FDC1-1D44-9481-0A7186FBD865}" type="presParOf" srcId="{020B72FD-D97E-0C4D-BCF7-5C6F3C50B9B6}" destId="{A0A43D08-0A9B-9847-8449-8708F297307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7DEB3-BE1E-473F-9AD7-169D36164CD5}"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469BF509-9A80-45DC-B931-BD535AE84302}">
      <dgm:prSet/>
      <dgm:spPr/>
      <dgm:t>
        <a:bodyPr/>
        <a:lstStyle/>
        <a:p>
          <a:pPr>
            <a:defRPr b="1"/>
          </a:pPr>
          <a:r>
            <a:rPr lang="en-US"/>
            <a:t>1940s</a:t>
          </a:r>
        </a:p>
      </dgm:t>
    </dgm:pt>
    <dgm:pt modelId="{E440618D-E142-441B-BB06-D73D8B98134A}" type="parTrans" cxnId="{144D810B-788A-40B5-B37E-5EBA86E4CCE1}">
      <dgm:prSet/>
      <dgm:spPr/>
      <dgm:t>
        <a:bodyPr/>
        <a:lstStyle/>
        <a:p>
          <a:endParaRPr lang="en-US"/>
        </a:p>
      </dgm:t>
    </dgm:pt>
    <dgm:pt modelId="{40F506AE-B75E-48BA-B15B-A0C7733A46B4}" type="sibTrans" cxnId="{144D810B-788A-40B5-B37E-5EBA86E4CCE1}">
      <dgm:prSet/>
      <dgm:spPr/>
      <dgm:t>
        <a:bodyPr/>
        <a:lstStyle/>
        <a:p>
          <a:endParaRPr lang="en-US"/>
        </a:p>
      </dgm:t>
    </dgm:pt>
    <dgm:pt modelId="{5C004111-8F42-4F3F-9636-7A18D81F14D0}">
      <dgm:prSet/>
      <dgm:spPr/>
      <dgm:t>
        <a:bodyPr/>
        <a:lstStyle/>
        <a:p>
          <a:r>
            <a:rPr lang="en-US"/>
            <a:t>Data starts in the 1940s, </a:t>
          </a:r>
        </a:p>
      </dgm:t>
    </dgm:pt>
    <dgm:pt modelId="{7061E03F-B7EF-4846-AB21-3CFDFE53001B}" type="parTrans" cxnId="{7E36CAD5-133C-4DA6-9B98-DC6681A1A662}">
      <dgm:prSet/>
      <dgm:spPr/>
      <dgm:t>
        <a:bodyPr/>
        <a:lstStyle/>
        <a:p>
          <a:endParaRPr lang="en-US"/>
        </a:p>
      </dgm:t>
    </dgm:pt>
    <dgm:pt modelId="{0E6E8D8C-DF42-4530-AD3D-F7A330E9EE51}" type="sibTrans" cxnId="{7E36CAD5-133C-4DA6-9B98-DC6681A1A662}">
      <dgm:prSet/>
      <dgm:spPr/>
      <dgm:t>
        <a:bodyPr/>
        <a:lstStyle/>
        <a:p>
          <a:endParaRPr lang="en-US"/>
        </a:p>
      </dgm:t>
    </dgm:pt>
    <dgm:pt modelId="{4B42BDFD-798D-47F9-A992-011CE877C2AE}">
      <dgm:prSet/>
      <dgm:spPr/>
      <dgm:t>
        <a:bodyPr/>
        <a:lstStyle/>
        <a:p>
          <a:pPr>
            <a:defRPr b="1"/>
          </a:pPr>
          <a:r>
            <a:rPr lang="en-US"/>
            <a:t>1975</a:t>
          </a:r>
        </a:p>
      </dgm:t>
    </dgm:pt>
    <dgm:pt modelId="{4917E448-67D1-41CA-AA5F-36DC2253E878}" type="parTrans" cxnId="{DAC21159-ECFC-4059-AFCD-2B4988B3D512}">
      <dgm:prSet/>
      <dgm:spPr/>
      <dgm:t>
        <a:bodyPr/>
        <a:lstStyle/>
        <a:p>
          <a:endParaRPr lang="en-US"/>
        </a:p>
      </dgm:t>
    </dgm:pt>
    <dgm:pt modelId="{0B98F78B-BF69-4B24-B8BC-53CD933C730B}" type="sibTrans" cxnId="{DAC21159-ECFC-4059-AFCD-2B4988B3D512}">
      <dgm:prSet/>
      <dgm:spPr/>
      <dgm:t>
        <a:bodyPr/>
        <a:lstStyle/>
        <a:p>
          <a:endParaRPr lang="en-US"/>
        </a:p>
      </dgm:t>
    </dgm:pt>
    <dgm:pt modelId="{6C605228-2451-4518-90F8-2B508B977480}">
      <dgm:prSet/>
      <dgm:spPr/>
      <dgm:t>
        <a:bodyPr/>
        <a:lstStyle/>
        <a:p>
          <a:r>
            <a:rPr lang="en-US"/>
            <a:t>optimal coverage after 1975,</a:t>
          </a:r>
        </a:p>
      </dgm:t>
    </dgm:pt>
    <dgm:pt modelId="{3EA618F2-DF07-4C92-B73A-15C4F0BCD60B}" type="parTrans" cxnId="{61DA1BDD-C0E5-4BA4-8694-8D71D4CF2AE0}">
      <dgm:prSet/>
      <dgm:spPr/>
      <dgm:t>
        <a:bodyPr/>
        <a:lstStyle/>
        <a:p>
          <a:endParaRPr lang="en-US"/>
        </a:p>
      </dgm:t>
    </dgm:pt>
    <dgm:pt modelId="{D7F223DF-8B5D-4983-BA7E-EB50BD3C9ABE}" type="sibTrans" cxnId="{61DA1BDD-C0E5-4BA4-8694-8D71D4CF2AE0}">
      <dgm:prSet/>
      <dgm:spPr/>
      <dgm:t>
        <a:bodyPr/>
        <a:lstStyle/>
        <a:p>
          <a:endParaRPr lang="en-US"/>
        </a:p>
      </dgm:t>
    </dgm:pt>
    <dgm:pt modelId="{BA0B4610-8D0B-4290-BACE-95F709027A89}">
      <dgm:prSet/>
      <dgm:spPr/>
      <dgm:t>
        <a:bodyPr/>
        <a:lstStyle/>
        <a:p>
          <a:pPr>
            <a:defRPr b="1"/>
          </a:pPr>
          <a:r>
            <a:rPr lang="en-US"/>
            <a:t>2015</a:t>
          </a:r>
        </a:p>
      </dgm:t>
    </dgm:pt>
    <dgm:pt modelId="{4FEB06B5-566C-4ACD-8203-ECCC3A0F760C}" type="parTrans" cxnId="{8CC08EE4-1A12-44A7-9D6B-BF050E0B62DF}">
      <dgm:prSet/>
      <dgm:spPr/>
      <dgm:t>
        <a:bodyPr/>
        <a:lstStyle/>
        <a:p>
          <a:endParaRPr lang="en-US"/>
        </a:p>
      </dgm:t>
    </dgm:pt>
    <dgm:pt modelId="{C086606E-908A-46F0-A389-4B2AEB657736}" type="sibTrans" cxnId="{8CC08EE4-1A12-44A7-9D6B-BF050E0B62DF}">
      <dgm:prSet/>
      <dgm:spPr/>
      <dgm:t>
        <a:bodyPr/>
        <a:lstStyle/>
        <a:p>
          <a:endParaRPr lang="en-US"/>
        </a:p>
      </dgm:t>
    </dgm:pt>
    <dgm:pt modelId="{60AD30C7-CDE0-404C-A074-AC899951EB77}">
      <dgm:prSet/>
      <dgm:spPr/>
      <dgm:t>
        <a:bodyPr/>
        <a:lstStyle/>
        <a:p>
          <a:r>
            <a:rPr lang="en-US"/>
            <a:t>decaying after 2015</a:t>
          </a:r>
        </a:p>
      </dgm:t>
    </dgm:pt>
    <dgm:pt modelId="{77132DED-978B-44DD-9F5A-4049E6DCC2C9}" type="parTrans" cxnId="{E4581251-365E-417D-8F4A-9B5909B501C0}">
      <dgm:prSet/>
      <dgm:spPr/>
      <dgm:t>
        <a:bodyPr/>
        <a:lstStyle/>
        <a:p>
          <a:endParaRPr lang="en-US"/>
        </a:p>
      </dgm:t>
    </dgm:pt>
    <dgm:pt modelId="{760C034A-2CB3-40CC-84DF-7AB0ED86A8FA}" type="sibTrans" cxnId="{E4581251-365E-417D-8F4A-9B5909B501C0}">
      <dgm:prSet/>
      <dgm:spPr/>
      <dgm:t>
        <a:bodyPr/>
        <a:lstStyle/>
        <a:p>
          <a:endParaRPr lang="en-US"/>
        </a:p>
      </dgm:t>
    </dgm:pt>
    <dgm:pt modelId="{6C5EC8DD-314F-864A-AC22-234B91BE9747}" type="pres">
      <dgm:prSet presAssocID="{7AA7DEB3-BE1E-473F-9AD7-169D36164CD5}" presName="root" presStyleCnt="0">
        <dgm:presLayoutVars>
          <dgm:chMax/>
          <dgm:chPref/>
          <dgm:animLvl val="lvl"/>
        </dgm:presLayoutVars>
      </dgm:prSet>
      <dgm:spPr/>
    </dgm:pt>
    <dgm:pt modelId="{3F20EE43-7D89-4248-921D-5EF794DC4093}" type="pres">
      <dgm:prSet presAssocID="{7AA7DEB3-BE1E-473F-9AD7-169D36164CD5}" presName="divider" presStyleLbl="node1" presStyleIdx="0" presStyleCnt="1"/>
      <dgm:spPr/>
    </dgm:pt>
    <dgm:pt modelId="{9EFFA0C5-70B8-FA45-B659-4077D757E8AF}" type="pres">
      <dgm:prSet presAssocID="{7AA7DEB3-BE1E-473F-9AD7-169D36164CD5}" presName="nodes" presStyleCnt="0">
        <dgm:presLayoutVars>
          <dgm:chMax/>
          <dgm:chPref/>
          <dgm:animLvl val="lvl"/>
        </dgm:presLayoutVars>
      </dgm:prSet>
      <dgm:spPr/>
    </dgm:pt>
    <dgm:pt modelId="{18243E8F-F3BA-F441-9010-3E0A6EF22E74}" type="pres">
      <dgm:prSet presAssocID="{469BF509-9A80-45DC-B931-BD535AE84302}" presName="composite" presStyleCnt="0"/>
      <dgm:spPr/>
    </dgm:pt>
    <dgm:pt modelId="{B19ED121-2988-3444-BC1C-1FF93B244AFB}" type="pres">
      <dgm:prSet presAssocID="{469BF509-9A80-45DC-B931-BD535AE84302}" presName="L1TextContainer" presStyleLbl="revTx" presStyleIdx="0" presStyleCnt="3">
        <dgm:presLayoutVars>
          <dgm:chMax val="1"/>
          <dgm:chPref val="1"/>
          <dgm:bulletEnabled val="1"/>
        </dgm:presLayoutVars>
      </dgm:prSet>
      <dgm:spPr/>
    </dgm:pt>
    <dgm:pt modelId="{A3596AF0-9343-E34C-A062-5DB21EB0D9E5}" type="pres">
      <dgm:prSet presAssocID="{469BF509-9A80-45DC-B931-BD535AE84302}" presName="L2TextContainerWrapper" presStyleCnt="0">
        <dgm:presLayoutVars>
          <dgm:chMax val="0"/>
          <dgm:chPref val="0"/>
          <dgm:bulletEnabled val="1"/>
        </dgm:presLayoutVars>
      </dgm:prSet>
      <dgm:spPr/>
    </dgm:pt>
    <dgm:pt modelId="{C4B712BE-BB2F-AE41-B5CA-E8CDF06BE735}" type="pres">
      <dgm:prSet presAssocID="{469BF509-9A80-45DC-B931-BD535AE84302}" presName="L2TextContainer" presStyleLbl="bgAccFollowNode1" presStyleIdx="0" presStyleCnt="3"/>
      <dgm:spPr/>
    </dgm:pt>
    <dgm:pt modelId="{3895218F-DA49-0747-B3E2-2FAE297C0B0F}" type="pres">
      <dgm:prSet presAssocID="{469BF509-9A80-45DC-B931-BD535AE84302}" presName="FlexibleEmptyPlaceHolder" presStyleCnt="0"/>
      <dgm:spPr/>
    </dgm:pt>
    <dgm:pt modelId="{1E7F5D0C-8834-004E-85D9-BA614E02A546}" type="pres">
      <dgm:prSet presAssocID="{469BF509-9A80-45DC-B931-BD535AE84302}"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050C15D-B3D6-7E40-A3F0-AE42E7CA45CA}" type="pres">
      <dgm:prSet presAssocID="{469BF509-9A80-45DC-B931-BD535AE84302}"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FC1EA77F-A2C1-4248-AF92-73FDBA9679C5}" type="pres">
      <dgm:prSet presAssocID="{469BF509-9A80-45DC-B931-BD535AE84302}" presName="EmptyPlaceHolder" presStyleCnt="0"/>
      <dgm:spPr/>
    </dgm:pt>
    <dgm:pt modelId="{D1BF53DE-518B-AA42-A2E1-016A8ED5FB77}" type="pres">
      <dgm:prSet presAssocID="{40F506AE-B75E-48BA-B15B-A0C7733A46B4}" presName="spaceBetweenRectangles" presStyleCnt="0"/>
      <dgm:spPr/>
    </dgm:pt>
    <dgm:pt modelId="{37723766-3AE4-9D4C-A061-BBA5E581D147}" type="pres">
      <dgm:prSet presAssocID="{4B42BDFD-798D-47F9-A992-011CE877C2AE}" presName="composite" presStyleCnt="0"/>
      <dgm:spPr/>
    </dgm:pt>
    <dgm:pt modelId="{76EED8B7-D0DA-AD46-A267-9514319CC5DE}" type="pres">
      <dgm:prSet presAssocID="{4B42BDFD-798D-47F9-A992-011CE877C2AE}" presName="L1TextContainer" presStyleLbl="revTx" presStyleIdx="1" presStyleCnt="3">
        <dgm:presLayoutVars>
          <dgm:chMax val="1"/>
          <dgm:chPref val="1"/>
          <dgm:bulletEnabled val="1"/>
        </dgm:presLayoutVars>
      </dgm:prSet>
      <dgm:spPr/>
    </dgm:pt>
    <dgm:pt modelId="{85EBBB57-F31F-3145-B140-0A67B269C123}" type="pres">
      <dgm:prSet presAssocID="{4B42BDFD-798D-47F9-A992-011CE877C2AE}" presName="L2TextContainerWrapper" presStyleCnt="0">
        <dgm:presLayoutVars>
          <dgm:chMax val="0"/>
          <dgm:chPref val="0"/>
          <dgm:bulletEnabled val="1"/>
        </dgm:presLayoutVars>
      </dgm:prSet>
      <dgm:spPr/>
    </dgm:pt>
    <dgm:pt modelId="{9A0D3D51-7EDB-F240-BA8A-B9B1258EC19B}" type="pres">
      <dgm:prSet presAssocID="{4B42BDFD-798D-47F9-A992-011CE877C2AE}" presName="L2TextContainer" presStyleLbl="bgAccFollowNode1" presStyleIdx="1" presStyleCnt="3"/>
      <dgm:spPr/>
    </dgm:pt>
    <dgm:pt modelId="{2D476215-0546-2245-88AE-075CB8A42AC7}" type="pres">
      <dgm:prSet presAssocID="{4B42BDFD-798D-47F9-A992-011CE877C2AE}" presName="FlexibleEmptyPlaceHolder" presStyleCnt="0"/>
      <dgm:spPr/>
    </dgm:pt>
    <dgm:pt modelId="{4161DEA8-54E7-F245-8C81-0DAFBE0735D7}" type="pres">
      <dgm:prSet presAssocID="{4B42BDFD-798D-47F9-A992-011CE877C2AE}"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E74D262-A6B4-EF40-B9FE-E1C2077033AF}" type="pres">
      <dgm:prSet presAssocID="{4B42BDFD-798D-47F9-A992-011CE877C2AE}"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30E2AE27-249D-EA44-AD4F-99F0648489DC}" type="pres">
      <dgm:prSet presAssocID="{4B42BDFD-798D-47F9-A992-011CE877C2AE}" presName="EmptyPlaceHolder" presStyleCnt="0"/>
      <dgm:spPr/>
    </dgm:pt>
    <dgm:pt modelId="{BE8B5DB3-AFE8-7E49-B522-F5F08F7DF3B5}" type="pres">
      <dgm:prSet presAssocID="{0B98F78B-BF69-4B24-B8BC-53CD933C730B}" presName="spaceBetweenRectangles" presStyleCnt="0"/>
      <dgm:spPr/>
    </dgm:pt>
    <dgm:pt modelId="{28519DAC-34F4-DA47-9862-B80FB2C2A017}" type="pres">
      <dgm:prSet presAssocID="{BA0B4610-8D0B-4290-BACE-95F709027A89}" presName="composite" presStyleCnt="0"/>
      <dgm:spPr/>
    </dgm:pt>
    <dgm:pt modelId="{5BA96A7B-6A93-8841-BC30-48F6EAC6C01E}" type="pres">
      <dgm:prSet presAssocID="{BA0B4610-8D0B-4290-BACE-95F709027A89}" presName="L1TextContainer" presStyleLbl="revTx" presStyleIdx="2" presStyleCnt="3">
        <dgm:presLayoutVars>
          <dgm:chMax val="1"/>
          <dgm:chPref val="1"/>
          <dgm:bulletEnabled val="1"/>
        </dgm:presLayoutVars>
      </dgm:prSet>
      <dgm:spPr/>
    </dgm:pt>
    <dgm:pt modelId="{ACE5933F-3DA3-5447-BE33-C6F390B11686}" type="pres">
      <dgm:prSet presAssocID="{BA0B4610-8D0B-4290-BACE-95F709027A89}" presName="L2TextContainerWrapper" presStyleCnt="0">
        <dgm:presLayoutVars>
          <dgm:chMax val="0"/>
          <dgm:chPref val="0"/>
          <dgm:bulletEnabled val="1"/>
        </dgm:presLayoutVars>
      </dgm:prSet>
      <dgm:spPr/>
    </dgm:pt>
    <dgm:pt modelId="{F26FDF88-2ACA-D24B-8CF4-B0EC04BE687D}" type="pres">
      <dgm:prSet presAssocID="{BA0B4610-8D0B-4290-BACE-95F709027A89}" presName="L2TextContainer" presStyleLbl="bgAccFollowNode1" presStyleIdx="2" presStyleCnt="3"/>
      <dgm:spPr/>
    </dgm:pt>
    <dgm:pt modelId="{AD2D0406-25B3-4B4D-A0A6-00C5DB05B2C5}" type="pres">
      <dgm:prSet presAssocID="{BA0B4610-8D0B-4290-BACE-95F709027A89}" presName="FlexibleEmptyPlaceHolder" presStyleCnt="0"/>
      <dgm:spPr/>
    </dgm:pt>
    <dgm:pt modelId="{4F75DA25-9D35-AC4D-9926-21F8A4181E8E}" type="pres">
      <dgm:prSet presAssocID="{BA0B4610-8D0B-4290-BACE-95F709027A89}"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66283ED-DF07-9441-BBC3-573422E353E7}" type="pres">
      <dgm:prSet presAssocID="{BA0B4610-8D0B-4290-BACE-95F709027A89}"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CBC8AC22-92F2-EC4E-B9D3-4C12A41049B2}" type="pres">
      <dgm:prSet presAssocID="{BA0B4610-8D0B-4290-BACE-95F709027A89}" presName="EmptyPlaceHolder" presStyleCnt="0"/>
      <dgm:spPr/>
    </dgm:pt>
  </dgm:ptLst>
  <dgm:cxnLst>
    <dgm:cxn modelId="{144D810B-788A-40B5-B37E-5EBA86E4CCE1}" srcId="{7AA7DEB3-BE1E-473F-9AD7-169D36164CD5}" destId="{469BF509-9A80-45DC-B931-BD535AE84302}" srcOrd="0" destOrd="0" parTransId="{E440618D-E142-441B-BB06-D73D8B98134A}" sibTransId="{40F506AE-B75E-48BA-B15B-A0C7733A46B4}"/>
    <dgm:cxn modelId="{9517CE3E-32DB-A24D-AA4F-689E551E4CB2}" type="presOf" srcId="{469BF509-9A80-45DC-B931-BD535AE84302}" destId="{B19ED121-2988-3444-BC1C-1FF93B244AFB}" srcOrd="0" destOrd="0" presId="urn:microsoft.com/office/officeart/2017/3/layout/HorizontalPathTimeline"/>
    <dgm:cxn modelId="{BEDC6541-BF06-4D44-A1F7-BFE5B0A5D1C8}" type="presOf" srcId="{60AD30C7-CDE0-404C-A074-AC899951EB77}" destId="{F26FDF88-2ACA-D24B-8CF4-B0EC04BE687D}" srcOrd="0" destOrd="0" presId="urn:microsoft.com/office/officeart/2017/3/layout/HorizontalPathTimeline"/>
    <dgm:cxn modelId="{E4581251-365E-417D-8F4A-9B5909B501C0}" srcId="{BA0B4610-8D0B-4290-BACE-95F709027A89}" destId="{60AD30C7-CDE0-404C-A074-AC899951EB77}" srcOrd="0" destOrd="0" parTransId="{77132DED-978B-44DD-9F5A-4049E6DCC2C9}" sibTransId="{760C034A-2CB3-40CC-84DF-7AB0ED86A8FA}"/>
    <dgm:cxn modelId="{DAC21159-ECFC-4059-AFCD-2B4988B3D512}" srcId="{7AA7DEB3-BE1E-473F-9AD7-169D36164CD5}" destId="{4B42BDFD-798D-47F9-A992-011CE877C2AE}" srcOrd="1" destOrd="0" parTransId="{4917E448-67D1-41CA-AA5F-36DC2253E878}" sibTransId="{0B98F78B-BF69-4B24-B8BC-53CD933C730B}"/>
    <dgm:cxn modelId="{43E8825C-FC15-4646-B89C-063472C4AE33}" type="presOf" srcId="{4B42BDFD-798D-47F9-A992-011CE877C2AE}" destId="{76EED8B7-D0DA-AD46-A267-9514319CC5DE}" srcOrd="0" destOrd="0" presId="urn:microsoft.com/office/officeart/2017/3/layout/HorizontalPathTimeline"/>
    <dgm:cxn modelId="{7E36CAD5-133C-4DA6-9B98-DC6681A1A662}" srcId="{469BF509-9A80-45DC-B931-BD535AE84302}" destId="{5C004111-8F42-4F3F-9636-7A18D81F14D0}" srcOrd="0" destOrd="0" parTransId="{7061E03F-B7EF-4846-AB21-3CFDFE53001B}" sibTransId="{0E6E8D8C-DF42-4530-AD3D-F7A330E9EE51}"/>
    <dgm:cxn modelId="{61DA1BDD-C0E5-4BA4-8694-8D71D4CF2AE0}" srcId="{4B42BDFD-798D-47F9-A992-011CE877C2AE}" destId="{6C605228-2451-4518-90F8-2B508B977480}" srcOrd="0" destOrd="0" parTransId="{3EA618F2-DF07-4C92-B73A-15C4F0BCD60B}" sibTransId="{D7F223DF-8B5D-4983-BA7E-EB50BD3C9ABE}"/>
    <dgm:cxn modelId="{908F4CE1-97AA-8F41-8C9F-DA7CCD84734A}" type="presOf" srcId="{7AA7DEB3-BE1E-473F-9AD7-169D36164CD5}" destId="{6C5EC8DD-314F-864A-AC22-234B91BE9747}" srcOrd="0" destOrd="0" presId="urn:microsoft.com/office/officeart/2017/3/layout/HorizontalPathTimeline"/>
    <dgm:cxn modelId="{8CC08EE4-1A12-44A7-9D6B-BF050E0B62DF}" srcId="{7AA7DEB3-BE1E-473F-9AD7-169D36164CD5}" destId="{BA0B4610-8D0B-4290-BACE-95F709027A89}" srcOrd="2" destOrd="0" parTransId="{4FEB06B5-566C-4ACD-8203-ECCC3A0F760C}" sibTransId="{C086606E-908A-46F0-A389-4B2AEB657736}"/>
    <dgm:cxn modelId="{E6CB71F2-0280-304A-8A79-6A8B7C898FED}" type="presOf" srcId="{5C004111-8F42-4F3F-9636-7A18D81F14D0}" destId="{C4B712BE-BB2F-AE41-B5CA-E8CDF06BE735}" srcOrd="0" destOrd="0" presId="urn:microsoft.com/office/officeart/2017/3/layout/HorizontalPathTimeline"/>
    <dgm:cxn modelId="{E4B471F4-99C9-E84C-8FBF-A8D39816D190}" type="presOf" srcId="{BA0B4610-8D0B-4290-BACE-95F709027A89}" destId="{5BA96A7B-6A93-8841-BC30-48F6EAC6C01E}" srcOrd="0" destOrd="0" presId="urn:microsoft.com/office/officeart/2017/3/layout/HorizontalPathTimeline"/>
    <dgm:cxn modelId="{1176EBFB-E050-3842-8850-D2904FD82705}" type="presOf" srcId="{6C605228-2451-4518-90F8-2B508B977480}" destId="{9A0D3D51-7EDB-F240-BA8A-B9B1258EC19B}" srcOrd="0" destOrd="0" presId="urn:microsoft.com/office/officeart/2017/3/layout/HorizontalPathTimeline"/>
    <dgm:cxn modelId="{C3B7ABC2-2E92-B648-82AD-E4AFECD64237}" type="presParOf" srcId="{6C5EC8DD-314F-864A-AC22-234B91BE9747}" destId="{3F20EE43-7D89-4248-921D-5EF794DC4093}" srcOrd="0" destOrd="0" presId="urn:microsoft.com/office/officeart/2017/3/layout/HorizontalPathTimeline"/>
    <dgm:cxn modelId="{BA0226DF-568E-6C41-94BE-981A14635F9A}" type="presParOf" srcId="{6C5EC8DD-314F-864A-AC22-234B91BE9747}" destId="{9EFFA0C5-70B8-FA45-B659-4077D757E8AF}" srcOrd="1" destOrd="0" presId="urn:microsoft.com/office/officeart/2017/3/layout/HorizontalPathTimeline"/>
    <dgm:cxn modelId="{139DCC34-FA79-334E-9AF8-262A551E72B8}" type="presParOf" srcId="{9EFFA0C5-70B8-FA45-B659-4077D757E8AF}" destId="{18243E8F-F3BA-F441-9010-3E0A6EF22E74}" srcOrd="0" destOrd="0" presId="urn:microsoft.com/office/officeart/2017/3/layout/HorizontalPathTimeline"/>
    <dgm:cxn modelId="{CAA8180A-6FCC-0440-BC9A-AD05B2E969CC}" type="presParOf" srcId="{18243E8F-F3BA-F441-9010-3E0A6EF22E74}" destId="{B19ED121-2988-3444-BC1C-1FF93B244AFB}" srcOrd="0" destOrd="0" presId="urn:microsoft.com/office/officeart/2017/3/layout/HorizontalPathTimeline"/>
    <dgm:cxn modelId="{AC2687BE-DD47-8F49-BC34-C6BE726493CF}" type="presParOf" srcId="{18243E8F-F3BA-F441-9010-3E0A6EF22E74}" destId="{A3596AF0-9343-E34C-A062-5DB21EB0D9E5}" srcOrd="1" destOrd="0" presId="urn:microsoft.com/office/officeart/2017/3/layout/HorizontalPathTimeline"/>
    <dgm:cxn modelId="{3E6034F6-7E07-1346-8CF4-5CF2A034D0F3}" type="presParOf" srcId="{A3596AF0-9343-E34C-A062-5DB21EB0D9E5}" destId="{C4B712BE-BB2F-AE41-B5CA-E8CDF06BE735}" srcOrd="0" destOrd="0" presId="urn:microsoft.com/office/officeart/2017/3/layout/HorizontalPathTimeline"/>
    <dgm:cxn modelId="{491859BC-B2B4-5C4C-80A7-F81E7B3E5A26}" type="presParOf" srcId="{A3596AF0-9343-E34C-A062-5DB21EB0D9E5}" destId="{3895218F-DA49-0747-B3E2-2FAE297C0B0F}" srcOrd="1" destOrd="0" presId="urn:microsoft.com/office/officeart/2017/3/layout/HorizontalPathTimeline"/>
    <dgm:cxn modelId="{8DB377AD-2E76-3545-92F0-2534FF49117F}" type="presParOf" srcId="{18243E8F-F3BA-F441-9010-3E0A6EF22E74}" destId="{1E7F5D0C-8834-004E-85D9-BA614E02A546}" srcOrd="2" destOrd="0" presId="urn:microsoft.com/office/officeart/2017/3/layout/HorizontalPathTimeline"/>
    <dgm:cxn modelId="{BC09D88B-B47E-954B-9515-793B6AE69B94}" type="presParOf" srcId="{18243E8F-F3BA-F441-9010-3E0A6EF22E74}" destId="{2050C15D-B3D6-7E40-A3F0-AE42E7CA45CA}" srcOrd="3" destOrd="0" presId="urn:microsoft.com/office/officeart/2017/3/layout/HorizontalPathTimeline"/>
    <dgm:cxn modelId="{D530722C-853E-4443-88A6-60783353DC01}" type="presParOf" srcId="{18243E8F-F3BA-F441-9010-3E0A6EF22E74}" destId="{FC1EA77F-A2C1-4248-AF92-73FDBA9679C5}" srcOrd="4" destOrd="0" presId="urn:microsoft.com/office/officeart/2017/3/layout/HorizontalPathTimeline"/>
    <dgm:cxn modelId="{8FAF82D3-E4B3-5A4A-B143-A9E1D0049F3D}" type="presParOf" srcId="{9EFFA0C5-70B8-FA45-B659-4077D757E8AF}" destId="{D1BF53DE-518B-AA42-A2E1-016A8ED5FB77}" srcOrd="1" destOrd="0" presId="urn:microsoft.com/office/officeart/2017/3/layout/HorizontalPathTimeline"/>
    <dgm:cxn modelId="{CDB53585-75C2-994D-A8A2-8DCA54EC54BA}" type="presParOf" srcId="{9EFFA0C5-70B8-FA45-B659-4077D757E8AF}" destId="{37723766-3AE4-9D4C-A061-BBA5E581D147}" srcOrd="2" destOrd="0" presId="urn:microsoft.com/office/officeart/2017/3/layout/HorizontalPathTimeline"/>
    <dgm:cxn modelId="{CA1AB4E1-D9B0-1F4D-B7A0-AF46D491C7A2}" type="presParOf" srcId="{37723766-3AE4-9D4C-A061-BBA5E581D147}" destId="{76EED8B7-D0DA-AD46-A267-9514319CC5DE}" srcOrd="0" destOrd="0" presId="urn:microsoft.com/office/officeart/2017/3/layout/HorizontalPathTimeline"/>
    <dgm:cxn modelId="{60232F08-6CC2-B64E-8FC1-2DE4CEB5E4E5}" type="presParOf" srcId="{37723766-3AE4-9D4C-A061-BBA5E581D147}" destId="{85EBBB57-F31F-3145-B140-0A67B269C123}" srcOrd="1" destOrd="0" presId="urn:microsoft.com/office/officeart/2017/3/layout/HorizontalPathTimeline"/>
    <dgm:cxn modelId="{D21928A4-C779-CE4D-81ED-70F08109E967}" type="presParOf" srcId="{85EBBB57-F31F-3145-B140-0A67B269C123}" destId="{9A0D3D51-7EDB-F240-BA8A-B9B1258EC19B}" srcOrd="0" destOrd="0" presId="urn:microsoft.com/office/officeart/2017/3/layout/HorizontalPathTimeline"/>
    <dgm:cxn modelId="{1A049BF5-0A17-BE42-96A4-A3DB9F530C3B}" type="presParOf" srcId="{85EBBB57-F31F-3145-B140-0A67B269C123}" destId="{2D476215-0546-2245-88AE-075CB8A42AC7}" srcOrd="1" destOrd="0" presId="urn:microsoft.com/office/officeart/2017/3/layout/HorizontalPathTimeline"/>
    <dgm:cxn modelId="{7D2E5F03-0779-E740-9BC7-FAB93947F5E1}" type="presParOf" srcId="{37723766-3AE4-9D4C-A061-BBA5E581D147}" destId="{4161DEA8-54E7-F245-8C81-0DAFBE0735D7}" srcOrd="2" destOrd="0" presId="urn:microsoft.com/office/officeart/2017/3/layout/HorizontalPathTimeline"/>
    <dgm:cxn modelId="{75D8E0E9-347C-3047-88FE-F8D83E485050}" type="presParOf" srcId="{37723766-3AE4-9D4C-A061-BBA5E581D147}" destId="{FE74D262-A6B4-EF40-B9FE-E1C2077033AF}" srcOrd="3" destOrd="0" presId="urn:microsoft.com/office/officeart/2017/3/layout/HorizontalPathTimeline"/>
    <dgm:cxn modelId="{00D2621B-3C26-A448-A3B4-1D9F9F5E0961}" type="presParOf" srcId="{37723766-3AE4-9D4C-A061-BBA5E581D147}" destId="{30E2AE27-249D-EA44-AD4F-99F0648489DC}" srcOrd="4" destOrd="0" presId="urn:microsoft.com/office/officeart/2017/3/layout/HorizontalPathTimeline"/>
    <dgm:cxn modelId="{B6766E7B-7909-F346-9C42-B63E5CF037E7}" type="presParOf" srcId="{9EFFA0C5-70B8-FA45-B659-4077D757E8AF}" destId="{BE8B5DB3-AFE8-7E49-B522-F5F08F7DF3B5}" srcOrd="3" destOrd="0" presId="urn:microsoft.com/office/officeart/2017/3/layout/HorizontalPathTimeline"/>
    <dgm:cxn modelId="{3CAE5A13-27D9-B24B-B541-E2B529870052}" type="presParOf" srcId="{9EFFA0C5-70B8-FA45-B659-4077D757E8AF}" destId="{28519DAC-34F4-DA47-9862-B80FB2C2A017}" srcOrd="4" destOrd="0" presId="urn:microsoft.com/office/officeart/2017/3/layout/HorizontalPathTimeline"/>
    <dgm:cxn modelId="{B7472ACF-66B5-1247-AFE9-417E975CFE07}" type="presParOf" srcId="{28519DAC-34F4-DA47-9862-B80FB2C2A017}" destId="{5BA96A7B-6A93-8841-BC30-48F6EAC6C01E}" srcOrd="0" destOrd="0" presId="urn:microsoft.com/office/officeart/2017/3/layout/HorizontalPathTimeline"/>
    <dgm:cxn modelId="{BBBA6DBD-F254-984F-8EA5-E2B00004F8C6}" type="presParOf" srcId="{28519DAC-34F4-DA47-9862-B80FB2C2A017}" destId="{ACE5933F-3DA3-5447-BE33-C6F390B11686}" srcOrd="1" destOrd="0" presId="urn:microsoft.com/office/officeart/2017/3/layout/HorizontalPathTimeline"/>
    <dgm:cxn modelId="{1FB134B0-0C08-8046-858D-6E9BD78E66FC}" type="presParOf" srcId="{ACE5933F-3DA3-5447-BE33-C6F390B11686}" destId="{F26FDF88-2ACA-D24B-8CF4-B0EC04BE687D}" srcOrd="0" destOrd="0" presId="urn:microsoft.com/office/officeart/2017/3/layout/HorizontalPathTimeline"/>
    <dgm:cxn modelId="{DF2BAF70-1BDB-A147-A36B-A40807309F7B}" type="presParOf" srcId="{ACE5933F-3DA3-5447-BE33-C6F390B11686}" destId="{AD2D0406-25B3-4B4D-A0A6-00C5DB05B2C5}" srcOrd="1" destOrd="0" presId="urn:microsoft.com/office/officeart/2017/3/layout/HorizontalPathTimeline"/>
    <dgm:cxn modelId="{F786B4CA-6E85-FA4E-9694-BDBFB46307EE}" type="presParOf" srcId="{28519DAC-34F4-DA47-9862-B80FB2C2A017}" destId="{4F75DA25-9D35-AC4D-9926-21F8A4181E8E}" srcOrd="2" destOrd="0" presId="urn:microsoft.com/office/officeart/2017/3/layout/HorizontalPathTimeline"/>
    <dgm:cxn modelId="{B7D8945C-D751-F544-9047-7574B47605A5}" type="presParOf" srcId="{28519DAC-34F4-DA47-9862-B80FB2C2A017}" destId="{166283ED-DF07-9441-BBC3-573422E353E7}" srcOrd="3" destOrd="0" presId="urn:microsoft.com/office/officeart/2017/3/layout/HorizontalPathTimeline"/>
    <dgm:cxn modelId="{8CEC409F-BAA9-3D49-BF99-36B93E4BA6C6}" type="presParOf" srcId="{28519DAC-34F4-DA47-9862-B80FB2C2A017}" destId="{CBC8AC22-92F2-EC4E-B9D3-4C12A41049B2}"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CF15-62D0-6B47-9036-02F5DEA84A4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20398-552A-D746-B9AB-969273AF7F7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 Contextualization </a:t>
          </a:r>
        </a:p>
      </dsp:txBody>
      <dsp:txXfrm>
        <a:off x="0" y="0"/>
        <a:ext cx="10515600" cy="1087834"/>
      </dsp:txXfrm>
    </dsp:sp>
    <dsp:sp modelId="{B5D40D15-20D0-1148-B0BF-438C5EDD403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7D8A4-BC8C-3148-9ACF-D7F33DE275F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 Station Data</a:t>
          </a:r>
        </a:p>
      </dsp:txBody>
      <dsp:txXfrm>
        <a:off x="0" y="1087834"/>
        <a:ext cx="10515600" cy="1087834"/>
      </dsp:txXfrm>
    </dsp:sp>
    <dsp:sp modelId="{A56A7B18-8552-7345-8BD5-53062323760D}">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5311F-E3D1-1A44-A59A-C6D31A469A0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 Gridded Data</a:t>
          </a:r>
        </a:p>
      </dsp:txBody>
      <dsp:txXfrm>
        <a:off x="0" y="2175669"/>
        <a:ext cx="10515600" cy="1087834"/>
      </dsp:txXfrm>
    </dsp:sp>
    <dsp:sp modelId="{1DF29C79-D72C-174A-AE5C-744B06E51E5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ABFF0-BCAD-1B4C-868B-A543956AD28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 Copernicus Climate Data Store</a:t>
          </a:r>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4A93-02B4-1F47-9D9E-A3CDB2CC2CAB}">
      <dsp:nvSpPr>
        <dsp:cNvPr id="0" name=""/>
        <dsp:cNvSpPr/>
      </dsp:nvSpPr>
      <dsp:spPr>
        <a:xfrm>
          <a:off x="3383163" y="-77995"/>
          <a:ext cx="2043171" cy="2043379"/>
        </a:xfrm>
        <a:prstGeom prst="circularArrow">
          <a:avLst>
            <a:gd name="adj1" fmla="val 10980"/>
            <a:gd name="adj2" fmla="val 1142322"/>
            <a:gd name="adj3" fmla="val 4500000"/>
            <a:gd name="adj4" fmla="val 10800000"/>
            <a:gd name="adj5" fmla="val 125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60A361-66C8-414A-90D2-FCA9D3871CD5}">
      <dsp:nvSpPr>
        <dsp:cNvPr id="0" name=""/>
        <dsp:cNvSpPr/>
      </dsp:nvSpPr>
      <dsp:spPr>
        <a:xfrm>
          <a:off x="377731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err="1"/>
            <a:t>Select</a:t>
          </a:r>
          <a:r>
            <a:rPr lang="es-ES" sz="900" kern="1200" dirty="0"/>
            <a:t> a country, </a:t>
          </a:r>
          <a:r>
            <a:rPr lang="es-ES" sz="900" kern="1200" dirty="0" err="1"/>
            <a:t>download</a:t>
          </a:r>
          <a:r>
            <a:rPr lang="es-ES" sz="900" kern="1200" dirty="0"/>
            <a:t> </a:t>
          </a:r>
          <a:r>
            <a:rPr lang="es-ES" sz="900" kern="1200" dirty="0" err="1"/>
            <a:t>the</a:t>
          </a:r>
          <a:r>
            <a:rPr lang="es-ES" sz="900" kern="1200" dirty="0"/>
            <a:t> data </a:t>
          </a:r>
          <a:r>
            <a:rPr lang="es-ES" sz="900" kern="1200" dirty="0" err="1"/>
            <a:t>from</a:t>
          </a:r>
          <a:r>
            <a:rPr lang="es-ES" sz="900" kern="1200" dirty="0"/>
            <a:t> ECA&amp;D, </a:t>
          </a:r>
          <a:r>
            <a:rPr lang="es-ES" sz="900" kern="1200" dirty="0" err="1"/>
            <a:t>select</a:t>
          </a:r>
          <a:r>
            <a:rPr lang="es-ES" sz="900" kern="1200" dirty="0"/>
            <a:t> </a:t>
          </a:r>
          <a:r>
            <a:rPr lang="es-ES" sz="900" kern="1200" dirty="0" err="1"/>
            <a:t>suitable</a:t>
          </a:r>
          <a:r>
            <a:rPr lang="es-ES" sz="900" kern="1200" dirty="0"/>
            <a:t> </a:t>
          </a:r>
          <a:r>
            <a:rPr lang="es-ES" sz="900" kern="1200" dirty="0" err="1"/>
            <a:t>stations</a:t>
          </a:r>
          <a:endParaRPr lang="es-ES" sz="900" kern="1200" dirty="0"/>
        </a:p>
      </dsp:txBody>
      <dsp:txXfrm>
        <a:off x="3777319" y="739648"/>
        <a:ext cx="1140205" cy="570043"/>
      </dsp:txXfrm>
    </dsp:sp>
    <dsp:sp modelId="{67852205-7E3A-6A4F-A074-889AC5DE5B6D}">
      <dsp:nvSpPr>
        <dsp:cNvPr id="0" name=""/>
        <dsp:cNvSpPr/>
      </dsp:nvSpPr>
      <dsp:spPr>
        <a:xfrm>
          <a:off x="2758608" y="1174225"/>
          <a:ext cx="2043171" cy="2043379"/>
        </a:xfrm>
        <a:prstGeom prst="leftCircularArrow">
          <a:avLst>
            <a:gd name="adj1" fmla="val 10980"/>
            <a:gd name="adj2" fmla="val 1142322"/>
            <a:gd name="adj3" fmla="val 6300000"/>
            <a:gd name="adj4" fmla="val 18900000"/>
            <a:gd name="adj5" fmla="val 125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F83A7C-3E0A-6446-87AE-BA032CFA46BE}">
      <dsp:nvSpPr>
        <dsp:cNvPr id="0" name=""/>
        <dsp:cNvSpPr/>
      </dsp:nvSpPr>
      <dsp:spPr>
        <a:xfrm>
          <a:off x="3207408"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err="1"/>
            <a:t>Quaity</a:t>
          </a:r>
          <a:r>
            <a:rPr lang="es-ES" sz="900" kern="1200" dirty="0"/>
            <a:t> Control (INQC) and </a:t>
          </a:r>
          <a:r>
            <a:rPr lang="es-ES" sz="900" kern="1200" dirty="0" err="1"/>
            <a:t>Homogenize</a:t>
          </a:r>
          <a:r>
            <a:rPr lang="es-ES" sz="900" kern="1200" dirty="0"/>
            <a:t> </a:t>
          </a:r>
          <a:r>
            <a:rPr lang="es-ES" sz="900" kern="1200" dirty="0" err="1"/>
            <a:t>the</a:t>
          </a:r>
          <a:r>
            <a:rPr lang="es-ES" sz="900" kern="1200" dirty="0"/>
            <a:t> data (CLIMATOL)</a:t>
          </a:r>
        </a:p>
      </dsp:txBody>
      <dsp:txXfrm>
        <a:off x="3207408" y="1916040"/>
        <a:ext cx="1140205" cy="570043"/>
      </dsp:txXfrm>
    </dsp:sp>
    <dsp:sp modelId="{EAD46DEA-648D-0742-A31B-B974F24D3DB6}">
      <dsp:nvSpPr>
        <dsp:cNvPr id="0" name=""/>
        <dsp:cNvSpPr/>
      </dsp:nvSpPr>
      <dsp:spPr>
        <a:xfrm>
          <a:off x="3326220" y="2352785"/>
          <a:ext cx="2043171" cy="2043379"/>
        </a:xfrm>
        <a:prstGeom prst="circularArrow">
          <a:avLst>
            <a:gd name="adj1" fmla="val 10980"/>
            <a:gd name="adj2" fmla="val 1142322"/>
            <a:gd name="adj3" fmla="val 4500000"/>
            <a:gd name="adj4" fmla="val 13500000"/>
            <a:gd name="adj5" fmla="val 125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3A2A969-0FB6-DC43-8051-DB3265DB212C}">
      <dsp:nvSpPr>
        <dsp:cNvPr id="0" name=""/>
        <dsp:cNvSpPr/>
      </dsp:nvSpPr>
      <dsp:spPr>
        <a:xfrm>
          <a:off x="377731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Compute ETCCDI </a:t>
          </a:r>
          <a:r>
            <a:rPr lang="es-ES" sz="900" kern="1200" dirty="0" err="1"/>
            <a:t>Indices</a:t>
          </a:r>
          <a:r>
            <a:rPr lang="es-ES" sz="900" kern="1200" dirty="0"/>
            <a:t> and </a:t>
          </a:r>
          <a:r>
            <a:rPr lang="es-ES" sz="900" kern="1200" dirty="0" err="1"/>
            <a:t>analyze</a:t>
          </a:r>
          <a:r>
            <a:rPr lang="es-ES" sz="900" kern="1200" dirty="0"/>
            <a:t> </a:t>
          </a:r>
          <a:r>
            <a:rPr lang="es-ES" sz="900" kern="1200" dirty="0" err="1"/>
            <a:t>trends</a:t>
          </a:r>
          <a:r>
            <a:rPr lang="es-ES" sz="900" kern="1200" dirty="0"/>
            <a:t> (Sen </a:t>
          </a:r>
          <a:r>
            <a:rPr lang="es-ES" sz="900" kern="1200" dirty="0" err="1"/>
            <a:t>slope</a:t>
          </a:r>
          <a:r>
            <a:rPr lang="es-ES" sz="900" kern="1200" dirty="0"/>
            <a:t> + MK)	</a:t>
          </a:r>
        </a:p>
      </dsp:txBody>
      <dsp:txXfrm>
        <a:off x="3777319" y="3092433"/>
        <a:ext cx="1140205" cy="570043"/>
      </dsp:txXfrm>
    </dsp:sp>
    <dsp:sp modelId="{A3BD6427-8AAA-9F45-8802-C0DEA0BFBC20}">
      <dsp:nvSpPr>
        <dsp:cNvPr id="0" name=""/>
        <dsp:cNvSpPr/>
      </dsp:nvSpPr>
      <dsp:spPr>
        <a:xfrm>
          <a:off x="2904248" y="3662477"/>
          <a:ext cx="1755341" cy="1756189"/>
        </a:xfrm>
        <a:prstGeom prst="blockArc">
          <a:avLst>
            <a:gd name="adj1" fmla="val 0"/>
            <a:gd name="adj2" fmla="val 189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CB0B9E-59DF-D444-94CF-6144BA327A5F}">
      <dsp:nvSpPr>
        <dsp:cNvPr id="0" name=""/>
        <dsp:cNvSpPr/>
      </dsp:nvSpPr>
      <dsp:spPr>
        <a:xfrm>
          <a:off x="3207408"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err="1"/>
            <a:t>Write</a:t>
          </a:r>
          <a:r>
            <a:rPr lang="es-ES" sz="900" kern="1200" dirty="0"/>
            <a:t> a "</a:t>
          </a:r>
          <a:r>
            <a:rPr lang="es-ES" sz="900" kern="1200" dirty="0" err="1"/>
            <a:t>journal</a:t>
          </a:r>
          <a:r>
            <a:rPr lang="es-ES" sz="900" kern="1200" dirty="0"/>
            <a:t>" </a:t>
          </a:r>
          <a:r>
            <a:rPr lang="es-ES" sz="900" kern="1200" dirty="0" err="1"/>
            <a:t>article</a:t>
          </a:r>
          <a:endParaRPr lang="es-ES" sz="900" kern="1200" dirty="0"/>
        </a:p>
      </dsp:txBody>
      <dsp:txXfrm>
        <a:off x="3207408" y="4268825"/>
        <a:ext cx="1140205" cy="570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F4FF9-3DC5-0B4E-9BAD-736E1E3DF07E}">
      <dsp:nvSpPr>
        <dsp:cNvPr id="0" name=""/>
        <dsp:cNvSpPr/>
      </dsp:nvSpPr>
      <dsp:spPr>
        <a:xfrm>
          <a:off x="769980" y="0"/>
          <a:ext cx="8726445" cy="482034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54C2F-5F95-0E4E-B658-5E9942897F6C}">
      <dsp:nvSpPr>
        <dsp:cNvPr id="0" name=""/>
        <dsp:cNvSpPr/>
      </dsp:nvSpPr>
      <dsp:spPr>
        <a:xfrm>
          <a:off x="3509" y="1446103"/>
          <a:ext cx="2279863" cy="19281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DATASET PREPARATION</a:t>
          </a:r>
          <a:br>
            <a:rPr lang="en-US" sz="1800" kern="1200" noProof="0"/>
          </a:br>
          <a:r>
            <a:rPr lang="en-US" sz="1800" kern="1200" noProof="0"/>
            <a:t>(DARE, Compilation, QC, Homogeneity)</a:t>
          </a:r>
        </a:p>
      </dsp:txBody>
      <dsp:txXfrm>
        <a:off x="97633" y="1540227"/>
        <a:ext cx="2091615" cy="1739889"/>
      </dsp:txXfrm>
    </dsp:sp>
    <dsp:sp modelId="{49966D14-C910-4E4C-BF53-6372C86FF1B8}">
      <dsp:nvSpPr>
        <dsp:cNvPr id="0" name=""/>
        <dsp:cNvSpPr/>
      </dsp:nvSpPr>
      <dsp:spPr>
        <a:xfrm>
          <a:off x="2663350" y="1446103"/>
          <a:ext cx="2279863" cy="19281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PRODUCTS</a:t>
          </a:r>
        </a:p>
      </dsp:txBody>
      <dsp:txXfrm>
        <a:off x="2757474" y="1540227"/>
        <a:ext cx="2091615" cy="1739889"/>
      </dsp:txXfrm>
    </dsp:sp>
    <dsp:sp modelId="{970001E8-B2E6-C344-884E-81EB7FF94294}">
      <dsp:nvSpPr>
        <dsp:cNvPr id="0" name=""/>
        <dsp:cNvSpPr/>
      </dsp:nvSpPr>
      <dsp:spPr>
        <a:xfrm>
          <a:off x="5323191" y="1446103"/>
          <a:ext cx="2279863" cy="19281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ANALYSIS</a:t>
          </a:r>
        </a:p>
      </dsp:txBody>
      <dsp:txXfrm>
        <a:off x="5417315" y="1540227"/>
        <a:ext cx="2091615" cy="1739889"/>
      </dsp:txXfrm>
    </dsp:sp>
    <dsp:sp modelId="{A0A43D08-0A9B-9847-8449-8708F2973072}">
      <dsp:nvSpPr>
        <dsp:cNvPr id="0" name=""/>
        <dsp:cNvSpPr/>
      </dsp:nvSpPr>
      <dsp:spPr>
        <a:xfrm>
          <a:off x="7983032" y="1446103"/>
          <a:ext cx="2279863" cy="192813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SERVICE</a:t>
          </a:r>
        </a:p>
      </dsp:txBody>
      <dsp:txXfrm>
        <a:off x="8077156" y="1540227"/>
        <a:ext cx="2091615" cy="1739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ED121-2988-3444-BC1C-1FF93B244AFB}">
      <dsp:nvSpPr>
        <dsp:cNvPr id="0" name=""/>
        <dsp:cNvSpPr/>
      </dsp:nvSpPr>
      <dsp:spPr>
        <a:xfrm>
          <a:off x="259080" y="23366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1940s</a:t>
          </a:r>
        </a:p>
      </dsp:txBody>
      <dsp:txXfrm>
        <a:off x="259080" y="2336668"/>
        <a:ext cx="2072640" cy="491701"/>
      </dsp:txXfrm>
    </dsp:sp>
    <dsp:sp modelId="{3F20EE43-7D89-4248-921D-5EF794DC4093}">
      <dsp:nvSpPr>
        <dsp:cNvPr id="0" name=""/>
        <dsp:cNvSpPr/>
      </dsp:nvSpPr>
      <dsp:spPr>
        <a:xfrm>
          <a:off x="0" y="2088642"/>
          <a:ext cx="5181600"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712BE-BB2F-AE41-B5CA-E8CDF06BE735}">
      <dsp:nvSpPr>
        <dsp:cNvPr id="0" name=""/>
        <dsp:cNvSpPr/>
      </dsp:nvSpPr>
      <dsp:spPr>
        <a:xfrm>
          <a:off x="155448" y="741903"/>
          <a:ext cx="2279904" cy="607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Data starts in the 1940s, </a:t>
          </a:r>
        </a:p>
      </dsp:txBody>
      <dsp:txXfrm>
        <a:off x="155448" y="741903"/>
        <a:ext cx="2279904" cy="607011"/>
      </dsp:txXfrm>
    </dsp:sp>
    <dsp:sp modelId="{1E7F5D0C-8834-004E-85D9-BA614E02A546}">
      <dsp:nvSpPr>
        <dsp:cNvPr id="0" name=""/>
        <dsp:cNvSpPr/>
      </dsp:nvSpPr>
      <dsp:spPr>
        <a:xfrm>
          <a:off x="12954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6EED8B7-D0DA-AD46-A267-9514319CC5DE}">
      <dsp:nvSpPr>
        <dsp:cNvPr id="0" name=""/>
        <dsp:cNvSpPr/>
      </dsp:nvSpPr>
      <dsp:spPr>
        <a:xfrm>
          <a:off x="1554480" y="15229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1975</a:t>
          </a:r>
        </a:p>
      </dsp:txBody>
      <dsp:txXfrm>
        <a:off x="1554480" y="1522968"/>
        <a:ext cx="2072640" cy="491701"/>
      </dsp:txXfrm>
    </dsp:sp>
    <dsp:sp modelId="{9A0D3D51-7EDB-F240-BA8A-B9B1258EC19B}">
      <dsp:nvSpPr>
        <dsp:cNvPr id="0" name=""/>
        <dsp:cNvSpPr/>
      </dsp:nvSpPr>
      <dsp:spPr>
        <a:xfrm>
          <a:off x="1450848" y="3002423"/>
          <a:ext cx="2279904" cy="7208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optimal coverage after 1975,</a:t>
          </a:r>
        </a:p>
      </dsp:txBody>
      <dsp:txXfrm>
        <a:off x="1450848" y="3002423"/>
        <a:ext cx="2279904" cy="720826"/>
      </dsp:txXfrm>
    </dsp:sp>
    <dsp:sp modelId="{4161DEA8-54E7-F245-8C81-0DAFBE0735D7}">
      <dsp:nvSpPr>
        <dsp:cNvPr id="0" name=""/>
        <dsp:cNvSpPr/>
      </dsp:nvSpPr>
      <dsp:spPr>
        <a:xfrm>
          <a:off x="25908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050C15D-B3D6-7E40-A3F0-AE42E7CA45CA}">
      <dsp:nvSpPr>
        <dsp:cNvPr id="0" name=""/>
        <dsp:cNvSpPr/>
      </dsp:nvSpPr>
      <dsp:spPr>
        <a:xfrm>
          <a:off x="12410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74D262-A6B4-EF40-B9FE-E1C2077033AF}">
      <dsp:nvSpPr>
        <dsp:cNvPr id="0" name=""/>
        <dsp:cNvSpPr/>
      </dsp:nvSpPr>
      <dsp:spPr>
        <a:xfrm>
          <a:off x="2536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A96A7B-6A93-8841-BC30-48F6EAC6C01E}">
      <dsp:nvSpPr>
        <dsp:cNvPr id="0" name=""/>
        <dsp:cNvSpPr/>
      </dsp:nvSpPr>
      <dsp:spPr>
        <a:xfrm>
          <a:off x="2849880" y="23366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2015</a:t>
          </a:r>
        </a:p>
      </dsp:txBody>
      <dsp:txXfrm>
        <a:off x="2849880" y="2336668"/>
        <a:ext cx="2072640" cy="491701"/>
      </dsp:txXfrm>
    </dsp:sp>
    <dsp:sp modelId="{F26FDF88-2ACA-D24B-8CF4-B0EC04BE687D}">
      <dsp:nvSpPr>
        <dsp:cNvPr id="0" name=""/>
        <dsp:cNvSpPr/>
      </dsp:nvSpPr>
      <dsp:spPr>
        <a:xfrm>
          <a:off x="2746248" y="741903"/>
          <a:ext cx="2279904" cy="607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decaying after 2015</a:t>
          </a:r>
        </a:p>
      </dsp:txBody>
      <dsp:txXfrm>
        <a:off x="2746248" y="741903"/>
        <a:ext cx="2279904" cy="607011"/>
      </dsp:txXfrm>
    </dsp:sp>
    <dsp:sp modelId="{4F75DA25-9D35-AC4D-9926-21F8A4181E8E}">
      <dsp:nvSpPr>
        <dsp:cNvPr id="0" name=""/>
        <dsp:cNvSpPr/>
      </dsp:nvSpPr>
      <dsp:spPr>
        <a:xfrm>
          <a:off x="38862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66283ED-DF07-9441-BBC3-573422E353E7}">
      <dsp:nvSpPr>
        <dsp:cNvPr id="0" name=""/>
        <dsp:cNvSpPr/>
      </dsp:nvSpPr>
      <dsp:spPr>
        <a:xfrm>
          <a:off x="38318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B51F4-226D-4240-8F9E-7414469E38CE}" type="datetimeFigureOut">
              <a:rPr lang="en-US" smtClean="0"/>
              <a:t>5/6/24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E753-5E6B-CC42-9211-2993A4A95DC3}" type="slidenum">
              <a:rPr lang="en-US" smtClean="0"/>
              <a:t>‹Nº›</a:t>
            </a:fld>
            <a:endParaRPr lang="en-US"/>
          </a:p>
        </p:txBody>
      </p:sp>
    </p:spTree>
    <p:extLst>
      <p:ext uri="{BB962C8B-B14F-4D97-AF65-F5344CB8AC3E}">
        <p14:creationId xmlns:p14="http://schemas.microsoft.com/office/powerpoint/2010/main" val="377544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5100120"/>
          </a:xfrm>
          <a:prstGeom prst="rect">
            <a:avLst/>
          </a:prstGeom>
        </p:spPr>
        <p:txBody>
          <a:bodyPr lIns="0" tIns="0" rIns="0" bIns="0"/>
          <a:lstStyle/>
          <a:p>
            <a:r>
              <a:rPr lang="en-US" sz="2000" b="0" strike="noStrike" spc="-1">
                <a:latin typeface="Arial"/>
              </a:rPr>
              <a:t>Locations of the climatological/weather stations of Ukraine used in the study</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2470-3955-2E62-843A-57818F854C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E5A9C17-18CC-6A1E-6ABE-6D8AF1D9C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304044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300C3-8A63-E319-A115-B51907EC4E0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C936EA5-7AA4-9BD4-9D52-C3C8FA7603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874E42-CE96-64B6-3778-B6E2F9E38226}"/>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5" name="Marcador de pie de página 4">
            <a:extLst>
              <a:ext uri="{FF2B5EF4-FFF2-40B4-BE49-F238E27FC236}">
                <a16:creationId xmlns:a16="http://schemas.microsoft.com/office/drawing/2014/main" id="{E383038F-9091-2A99-5B76-DC51696E686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26EC310-B0B5-7D69-6AAE-1D424808D296}"/>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23629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43A43A-4C8D-C6B5-B35D-2EE296E29C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105BC9-E3C0-9506-7E18-4ED1AE7DEC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108BF8-17A8-771F-5B60-5E779B778735}"/>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5" name="Marcador de pie de página 4">
            <a:extLst>
              <a:ext uri="{FF2B5EF4-FFF2-40B4-BE49-F238E27FC236}">
                <a16:creationId xmlns:a16="http://schemas.microsoft.com/office/drawing/2014/main" id="{4B07F4D8-B154-3A03-B129-3B1389DAE26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15B7CA1-FDE4-D867-FC46-44E6339F8AF5}"/>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159456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52848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B8C05-91AF-748D-AE8F-F1E5CC64F6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65BA069-5528-5A2F-2CFD-0F917F3F3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0597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00DAA-37F1-F739-1B07-EF26EFF995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C12BD4-ED9A-D5DB-DED0-FDB11138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6AD794F-F642-3ABC-7616-670954FD9437}"/>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5" name="Marcador de pie de página 4">
            <a:extLst>
              <a:ext uri="{FF2B5EF4-FFF2-40B4-BE49-F238E27FC236}">
                <a16:creationId xmlns:a16="http://schemas.microsoft.com/office/drawing/2014/main" id="{ADC679ED-4D8E-5F13-3771-04186B5987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E0559EE-BF98-FD9C-F3A1-EAE7F1211BA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41063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F404D-2044-9E06-185F-59E8E2BBBC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2051FB-9B57-1CB3-D10D-0B36799471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0B2597B-3920-61BB-D18C-698C1B8FA3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3BAE996-FC72-9505-51AC-8425C94A9890}"/>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6" name="Marcador de pie de página 5">
            <a:extLst>
              <a:ext uri="{FF2B5EF4-FFF2-40B4-BE49-F238E27FC236}">
                <a16:creationId xmlns:a16="http://schemas.microsoft.com/office/drawing/2014/main" id="{B798DF3A-CCFA-8BA8-9929-DC76EC5C03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D7760BA-A090-B338-B30B-DBECD19852F5}"/>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17372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5B704-935C-7F6D-629A-22F145A6971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41B3D5-4136-E83B-8A96-D36EC9A22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3FBB8C-70D0-7DA5-A175-72DC573D8D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8878441-B6AC-1E0C-39A6-E4A1BF6BD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C06C68-4499-8128-047A-58FAE74B09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1356FFC-57B6-4B8F-41BE-169D865F877C}"/>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8" name="Marcador de pie de página 7">
            <a:extLst>
              <a:ext uri="{FF2B5EF4-FFF2-40B4-BE49-F238E27FC236}">
                <a16:creationId xmlns:a16="http://schemas.microsoft.com/office/drawing/2014/main" id="{3731CBF7-9FC8-BC21-75F0-9616F20A109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564A9DC-383D-646F-9D51-7F47C6D88908}"/>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256734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8A5FA-43B7-C44B-B303-DB44B4E7999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2E17975-950C-BE78-D968-3DD98913DB92}"/>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4" name="Marcador de pie de página 3">
            <a:extLst>
              <a:ext uri="{FF2B5EF4-FFF2-40B4-BE49-F238E27FC236}">
                <a16:creationId xmlns:a16="http://schemas.microsoft.com/office/drawing/2014/main" id="{2B0FBC77-0EEA-C375-2EFC-A30F01F88CE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330F618-5F98-5366-A326-BFA79D9AE38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98370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9EDBAC-33AC-D052-4D8B-ABB07F4167F8}"/>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3" name="Marcador de pie de página 2">
            <a:extLst>
              <a:ext uri="{FF2B5EF4-FFF2-40B4-BE49-F238E27FC236}">
                <a16:creationId xmlns:a16="http://schemas.microsoft.com/office/drawing/2014/main" id="{19627AEE-3BC6-CE9D-EC0B-5A161332E10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77252F0-89E2-C888-FE22-42CCE09A796F}"/>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422099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2EF45-45FB-DDA5-F587-8CAE153FEE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17B3C-2703-31B5-4263-7DA6D643D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911D498-ACE5-9764-0F52-B791D9C54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4FB854-4A24-04A6-20FD-6EE9F9ECFE2D}"/>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6" name="Marcador de pie de página 5">
            <a:extLst>
              <a:ext uri="{FF2B5EF4-FFF2-40B4-BE49-F238E27FC236}">
                <a16:creationId xmlns:a16="http://schemas.microsoft.com/office/drawing/2014/main" id="{B4CF3257-EA0B-9099-5FEF-1324FB4B208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CB604660-1EB9-297C-AD70-7E4F1A293BB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161410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E9ED4-0A39-F0D1-4C9A-A88B28220E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F521A-2C1F-84BF-E0A1-C4D528AD0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6ABD4C-52E6-AF76-D253-B6E4F8150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714F8A-612F-8B8A-8F8A-09997D64CD9E}"/>
              </a:ext>
            </a:extLst>
          </p:cNvPr>
          <p:cNvSpPr>
            <a:spLocks noGrp="1"/>
          </p:cNvSpPr>
          <p:nvPr>
            <p:ph type="dt" sz="half" idx="10"/>
          </p:nvPr>
        </p:nvSpPr>
        <p:spPr/>
        <p:txBody>
          <a:bodyPr/>
          <a:lstStyle/>
          <a:p>
            <a:fld id="{26AF0E8B-5D01-434F-89ED-CC12C908F928}" type="datetimeFigureOut">
              <a:rPr lang="es-ES" smtClean="0"/>
              <a:t>6/5/24</a:t>
            </a:fld>
            <a:endParaRPr lang="es-ES"/>
          </a:p>
        </p:txBody>
      </p:sp>
      <p:sp>
        <p:nvSpPr>
          <p:cNvPr id="6" name="Marcador de pie de página 5">
            <a:extLst>
              <a:ext uri="{FF2B5EF4-FFF2-40B4-BE49-F238E27FC236}">
                <a16:creationId xmlns:a16="http://schemas.microsoft.com/office/drawing/2014/main" id="{E9FB2AAA-089A-5F3A-7F9C-ACB00B31DED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C101C6D-B9C2-8C24-5335-6ECAD56449B0}"/>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3931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FB98CB-F902-20DE-115A-E3621B31D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22661CE-4C97-4FC1-88BB-656442FC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4B919C-DED9-D317-0AFA-69F059944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F0E8B-5D01-434F-89ED-CC12C908F928}" type="datetimeFigureOut">
              <a:rPr lang="es-ES" smtClean="0"/>
              <a:t>6/5/24</a:t>
            </a:fld>
            <a:endParaRPr lang="es-ES"/>
          </a:p>
        </p:txBody>
      </p:sp>
      <p:sp>
        <p:nvSpPr>
          <p:cNvPr id="6" name="Marcador de número de diapositiva 5">
            <a:extLst>
              <a:ext uri="{FF2B5EF4-FFF2-40B4-BE49-F238E27FC236}">
                <a16:creationId xmlns:a16="http://schemas.microsoft.com/office/drawing/2014/main" id="{05EF36FE-035B-BB26-6FAE-2750A1FDD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03EF5-A730-4D7C-9ACB-0CD01FBE3869}" type="slidenum">
              <a:rPr lang="es-ES" smtClean="0"/>
              <a:t>‹Nº›</a:t>
            </a:fld>
            <a:endParaRPr lang="es-ES"/>
          </a:p>
        </p:txBody>
      </p:sp>
      <p:pic>
        <p:nvPicPr>
          <p:cNvPr id="7" name="Imagen 6">
            <a:extLst>
              <a:ext uri="{FF2B5EF4-FFF2-40B4-BE49-F238E27FC236}">
                <a16:creationId xmlns:a16="http://schemas.microsoft.com/office/drawing/2014/main" id="{DA349A54-FB8F-82C4-5EE1-5A3900A29212}"/>
              </a:ext>
            </a:extLst>
          </p:cNvPr>
          <p:cNvPicPr>
            <a:picLocks noChangeAspect="1"/>
          </p:cNvPicPr>
          <p:nvPr userDrawn="1"/>
        </p:nvPicPr>
        <p:blipFill rotWithShape="1">
          <a:blip r:embed="rId14"/>
          <a:srcRect t="691" r="18541"/>
          <a:stretch/>
        </p:blipFill>
        <p:spPr>
          <a:xfrm>
            <a:off x="3681412" y="6311900"/>
            <a:ext cx="4836423" cy="457199"/>
          </a:xfrm>
          <a:prstGeom prst="rect">
            <a:avLst/>
          </a:prstGeom>
        </p:spPr>
      </p:pic>
    </p:spTree>
    <p:extLst>
      <p:ext uri="{BB962C8B-B14F-4D97-AF65-F5344CB8AC3E}">
        <p14:creationId xmlns:p14="http://schemas.microsoft.com/office/powerpoint/2010/main" val="35143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ad.eu/"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cds.climate.copernicus.eu/#!/home"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43" name="Rectangle 114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9" name="Picture 1138">
            <a:extLst>
              <a:ext uri="{FF2B5EF4-FFF2-40B4-BE49-F238E27FC236}">
                <a16:creationId xmlns:a16="http://schemas.microsoft.com/office/drawing/2014/main" id="{6C19EDC4-FE9A-66CB-0AD3-5018E872E409}"/>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6CC9E5EB-F327-703B-D56D-6E395A501174}"/>
              </a:ext>
            </a:extLst>
          </p:cNvPr>
          <p:cNvSpPr>
            <a:spLocks noGrp="1"/>
          </p:cNvSpPr>
          <p:nvPr>
            <p:ph type="ctrTitle"/>
          </p:nvPr>
        </p:nvSpPr>
        <p:spPr>
          <a:xfrm>
            <a:off x="1524000" y="1122362"/>
            <a:ext cx="9144000" cy="2900518"/>
          </a:xfrm>
        </p:spPr>
        <p:txBody>
          <a:bodyPr>
            <a:normAutofit/>
          </a:bodyPr>
          <a:lstStyle/>
          <a:p>
            <a:pPr>
              <a:spcAft>
                <a:spcPts val="800"/>
              </a:spcAft>
            </a:pPr>
            <a:r>
              <a:rPr lang="en-US">
                <a:solidFill>
                  <a:srgbClr val="FFFFFF"/>
                </a:solidFill>
              </a:rPr>
              <a:t>Climate Datasets. </a:t>
            </a:r>
            <a:br>
              <a:rPr lang="en-US">
                <a:solidFill>
                  <a:srgbClr val="FFFFFF"/>
                </a:solidFill>
              </a:rPr>
            </a:br>
            <a:r>
              <a:rPr lang="en-US">
                <a:solidFill>
                  <a:srgbClr val="FFFFFF"/>
                </a:solidFill>
              </a:rPr>
              <a:t>An Overview</a:t>
            </a:r>
            <a:endParaRPr lang="es-ES">
              <a:solidFill>
                <a:srgbClr val="FFFFFF"/>
              </a:solidFill>
              <a:latin typeface="Candara" panose="020E0502030303020204" pitchFamily="34" charset="0"/>
            </a:endParaRPr>
          </a:p>
        </p:txBody>
      </p:sp>
      <p:sp>
        <p:nvSpPr>
          <p:cNvPr id="3" name="Subtítulo 2">
            <a:extLst>
              <a:ext uri="{FF2B5EF4-FFF2-40B4-BE49-F238E27FC236}">
                <a16:creationId xmlns:a16="http://schemas.microsoft.com/office/drawing/2014/main" id="{7BFDD775-F035-4155-8B75-A1F95F35ACC6}"/>
              </a:ext>
            </a:extLst>
          </p:cNvPr>
          <p:cNvSpPr>
            <a:spLocks noGrp="1"/>
          </p:cNvSpPr>
          <p:nvPr>
            <p:ph type="subTitle" idx="1"/>
          </p:nvPr>
        </p:nvSpPr>
        <p:spPr>
          <a:xfrm>
            <a:off x="1524000" y="4159404"/>
            <a:ext cx="9144000" cy="1098395"/>
          </a:xfrm>
        </p:spPr>
        <p:txBody>
          <a:bodyPr>
            <a:normAutofit/>
          </a:bodyPr>
          <a:lstStyle/>
          <a:p>
            <a:pPr>
              <a:spcAft>
                <a:spcPts val="800"/>
              </a:spcAft>
            </a:pPr>
            <a:b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Dr. Enric Aguilar, C3/IU-RESCAT/URV</a:t>
            </a:r>
            <a:b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s-ES">
              <a:solidFill>
                <a:srgbClr val="FFFFFF"/>
              </a:solidFill>
            </a:endParaRPr>
          </a:p>
        </p:txBody>
      </p:sp>
    </p:spTree>
    <p:extLst>
      <p:ext uri="{BB962C8B-B14F-4D97-AF65-F5344CB8AC3E}">
        <p14:creationId xmlns:p14="http://schemas.microsoft.com/office/powerpoint/2010/main" val="159264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CA89E9B4-FCBC-635E-086C-0FD83F30D165}"/>
              </a:ext>
            </a:extLst>
          </p:cNvPr>
          <p:cNvPicPr>
            <a:picLocks noGrp="1" noChangeAspect="1"/>
          </p:cNvPicPr>
          <p:nvPr>
            <p:ph sz="half" idx="1"/>
          </p:nvPr>
        </p:nvPicPr>
        <p:blipFill rotWithShape="1">
          <a:blip r:embed="rId2"/>
          <a:srcRect l="31334" t="909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57AA343-70FF-EC79-7533-39FE8EEF103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solidFill>
                  <a:schemeClr val="bg1"/>
                </a:solidFill>
              </a:rPr>
              <a:t>Station data, gridded products: </a:t>
            </a:r>
            <a:r>
              <a:rPr lang="en-US" sz="2800" dirty="0">
                <a:solidFill>
                  <a:schemeClr val="bg1"/>
                </a:solidFill>
                <a:hlinkClick r:id="rId3"/>
              </a:rPr>
              <a:t>EOBS</a:t>
            </a:r>
            <a:endParaRPr lang="en-US" sz="2800" dirty="0">
              <a:solidFill>
                <a:schemeClr val="bg1"/>
              </a:solidFill>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3A232E60-D704-88B7-DA08-8D84AEC52AEE}"/>
              </a:ext>
            </a:extLst>
          </p:cNvPr>
          <p:cNvPicPr>
            <a:picLocks noChangeAspect="1"/>
          </p:cNvPicPr>
          <p:nvPr/>
        </p:nvPicPr>
        <p:blipFill>
          <a:blip r:embed="rId4"/>
          <a:stretch>
            <a:fillRect/>
          </a:stretch>
        </p:blipFill>
        <p:spPr>
          <a:xfrm>
            <a:off x="585591" y="2772125"/>
            <a:ext cx="2771677" cy="3766373"/>
          </a:xfrm>
          <a:prstGeom prst="rect">
            <a:avLst/>
          </a:prstGeom>
        </p:spPr>
      </p:pic>
      <p:pic>
        <p:nvPicPr>
          <p:cNvPr id="8" name="Imagen 7">
            <a:extLst>
              <a:ext uri="{FF2B5EF4-FFF2-40B4-BE49-F238E27FC236}">
                <a16:creationId xmlns:a16="http://schemas.microsoft.com/office/drawing/2014/main" id="{18771E65-555A-6EF3-528E-1C5FA0BBE96B}"/>
              </a:ext>
            </a:extLst>
          </p:cNvPr>
          <p:cNvPicPr>
            <a:picLocks noChangeAspect="1"/>
          </p:cNvPicPr>
          <p:nvPr/>
        </p:nvPicPr>
        <p:blipFill rotWithShape="1">
          <a:blip r:embed="rId5"/>
          <a:srcRect l="8386" t="18628" r="516" b="-2514"/>
          <a:stretch/>
        </p:blipFill>
        <p:spPr>
          <a:xfrm>
            <a:off x="1486685" y="123257"/>
            <a:ext cx="7080504" cy="1124712"/>
          </a:xfrm>
          <a:prstGeom prst="rect">
            <a:avLst/>
          </a:prstGeom>
        </p:spPr>
      </p:pic>
    </p:spTree>
    <p:extLst>
      <p:ext uri="{BB962C8B-B14F-4D97-AF65-F5344CB8AC3E}">
        <p14:creationId xmlns:p14="http://schemas.microsoft.com/office/powerpoint/2010/main" val="111715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B0AABAD2-2091-B101-0267-6686E8025D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Gridded Datasets</a:t>
            </a:r>
          </a:p>
        </p:txBody>
      </p:sp>
      <p:graphicFrame>
        <p:nvGraphicFramePr>
          <p:cNvPr id="7" name="Google Shape;205;p10">
            <a:extLst>
              <a:ext uri="{FF2B5EF4-FFF2-40B4-BE49-F238E27FC236}">
                <a16:creationId xmlns:a16="http://schemas.microsoft.com/office/drawing/2014/main" id="{9391F89F-DB11-028A-E019-3459FB524F06}"/>
              </a:ext>
            </a:extLst>
          </p:cNvPr>
          <p:cNvGraphicFramePr>
            <a:graphicFrameLocks noGrp="1"/>
          </p:cNvGraphicFramePr>
          <p:nvPr>
            <p:ph idx="1"/>
            <p:extLst>
              <p:ext uri="{D42A27DB-BD31-4B8C-83A1-F6EECF244321}">
                <p14:modId xmlns:p14="http://schemas.microsoft.com/office/powerpoint/2010/main" val="3106265957"/>
              </p:ext>
            </p:extLst>
          </p:nvPr>
        </p:nvGraphicFramePr>
        <p:xfrm>
          <a:off x="432225" y="2098130"/>
          <a:ext cx="11327551" cy="4188488"/>
        </p:xfrm>
        <a:graphic>
          <a:graphicData uri="http://schemas.openxmlformats.org/drawingml/2006/table">
            <a:tbl>
              <a:tblPr firstRow="1" firstCol="1" bandRow="1"/>
              <a:tblGrid>
                <a:gridCol w="801848">
                  <a:extLst>
                    <a:ext uri="{9D8B030D-6E8A-4147-A177-3AD203B41FA5}">
                      <a16:colId xmlns:a16="http://schemas.microsoft.com/office/drawing/2014/main" val="20000"/>
                    </a:ext>
                  </a:extLst>
                </a:gridCol>
                <a:gridCol w="4139286">
                  <a:extLst>
                    <a:ext uri="{9D8B030D-6E8A-4147-A177-3AD203B41FA5}">
                      <a16:colId xmlns:a16="http://schemas.microsoft.com/office/drawing/2014/main" val="20001"/>
                    </a:ext>
                  </a:extLst>
                </a:gridCol>
                <a:gridCol w="1731844">
                  <a:extLst>
                    <a:ext uri="{9D8B030D-6E8A-4147-A177-3AD203B41FA5}">
                      <a16:colId xmlns:a16="http://schemas.microsoft.com/office/drawing/2014/main" val="20002"/>
                    </a:ext>
                  </a:extLst>
                </a:gridCol>
                <a:gridCol w="1927053">
                  <a:extLst>
                    <a:ext uri="{9D8B030D-6E8A-4147-A177-3AD203B41FA5}">
                      <a16:colId xmlns:a16="http://schemas.microsoft.com/office/drawing/2014/main" val="20003"/>
                    </a:ext>
                  </a:extLst>
                </a:gridCol>
                <a:gridCol w="2727520">
                  <a:extLst>
                    <a:ext uri="{9D8B030D-6E8A-4147-A177-3AD203B41FA5}">
                      <a16:colId xmlns:a16="http://schemas.microsoft.com/office/drawing/2014/main" val="20004"/>
                    </a:ext>
                  </a:extLst>
                </a:gridCol>
              </a:tblGrid>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Name</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Temporal coverage</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Provided</a:t>
                      </a:r>
                      <a:endParaRPr lang="en-US" sz="1000" b="1">
                        <a:solidFill>
                          <a:srgbClr val="FFFFFF"/>
                        </a:solidFill>
                      </a:endParaRPr>
                    </a:p>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 spatial resolution</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Reference</a:t>
                      </a:r>
                    </a:p>
                  </a:txBody>
                  <a:tcPr marL="149874" marR="89925" marT="89925" marB="89925"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1</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ClimUAd</a:t>
                      </a: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(observation based gridded data)</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1946-2020</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0.1ᵒ×0.1ᵒ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(Osadchyi et al., almost submitted)</a:t>
                      </a:r>
                    </a:p>
                  </a:txBody>
                  <a:tcPr marL="149874" marR="89925" marT="89925" marB="899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2</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E-OBS</a:t>
                      </a:r>
                      <a:r>
                        <a:rPr lang="en-US" sz="1000" u="none" strike="noStrike" cap="none">
                          <a:solidFill>
                            <a:schemeClr val="tx1">
                              <a:lumMod val="85000"/>
                              <a:lumOff val="15000"/>
                            </a:schemeClr>
                          </a:solidFill>
                          <a:latin typeface="Arial"/>
                          <a:ea typeface="Arial"/>
                          <a:cs typeface="Arial"/>
                          <a:sym typeface="Arial"/>
                        </a:rPr>
                        <a:t>: </a:t>
                      </a:r>
                      <a:r>
                        <a:rPr lang="en-US" sz="1000" b="1" u="none" strike="noStrike" cap="none">
                          <a:solidFill>
                            <a:schemeClr val="tx1">
                              <a:lumMod val="85000"/>
                              <a:lumOff val="15000"/>
                            </a:schemeClr>
                          </a:solidFill>
                          <a:latin typeface="Arial"/>
                          <a:ea typeface="Arial"/>
                          <a:cs typeface="Arial"/>
                          <a:sym typeface="Arial"/>
                        </a:rPr>
                        <a:t>20</a:t>
                      </a:r>
                      <a:r>
                        <a:rPr lang="en-US" sz="1000" u="none" strike="noStrike" cap="none">
                          <a:solidFill>
                            <a:schemeClr val="tx1">
                              <a:lumMod val="85000"/>
                              <a:lumOff val="15000"/>
                            </a:schemeClr>
                          </a:solidFill>
                          <a:latin typeface="Arial"/>
                          <a:ea typeface="Arial"/>
                          <a:cs typeface="Arial"/>
                          <a:sym typeface="Arial"/>
                        </a:rPr>
                        <a:t> ensemble members + ensemble mean</a:t>
                      </a:r>
                      <a:endParaRPr lang="en-US" sz="1000">
                        <a:solidFill>
                          <a:schemeClr val="tx1">
                            <a:lumMod val="85000"/>
                            <a:lumOff val="15000"/>
                          </a:schemeClr>
                        </a:solidFill>
                      </a:endParaRPr>
                    </a:p>
                    <a:p>
                      <a:pPr marL="0" marR="0" lvl="0" indent="0" algn="ctr" rtl="0">
                        <a:lnSpc>
                          <a:spcPct val="100000"/>
                        </a:lnSpc>
                        <a:spcBef>
                          <a:spcPts val="0"/>
                        </a:spcBef>
                        <a:spcAft>
                          <a:spcPts val="0"/>
                        </a:spcAft>
                        <a:buClr>
                          <a:schemeClr val="dk1"/>
                        </a:buClr>
                        <a:buSzPts val="1400"/>
                        <a:buFont typeface="Arial"/>
                        <a:buNone/>
                      </a:pPr>
                      <a:r>
                        <a:rPr lang="en-US" sz="1000" u="none" strike="noStrike" cap="none">
                          <a:solidFill>
                            <a:schemeClr val="tx1">
                              <a:lumMod val="85000"/>
                              <a:lumOff val="15000"/>
                            </a:schemeClr>
                          </a:solidFill>
                          <a:latin typeface="Arial"/>
                          <a:ea typeface="Arial"/>
                          <a:cs typeface="Arial"/>
                          <a:sym typeface="Arial"/>
                        </a:rPr>
                        <a:t>(observation based gridded data)</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1950 to present</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0.1ᵒ×0.1ᵒ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(Cornes et al., 2018) </a:t>
                      </a:r>
                    </a:p>
                  </a:txBody>
                  <a:tcPr marL="149874" marR="89925" marT="89925" marB="8992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3</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ERA5 single level</a:t>
                      </a:r>
                      <a:endParaRPr lang="en-US" sz="1000">
                        <a:solidFill>
                          <a:schemeClr val="tx1">
                            <a:lumMod val="85000"/>
                            <a:lumOff val="15000"/>
                          </a:schemeClr>
                        </a:solidFill>
                      </a:endParaRP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(global reanalysis)</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1940 to present</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0.25ᵒ×0.25ᵒ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(Hersbach et al., 2020) </a:t>
                      </a:r>
                    </a:p>
                  </a:txBody>
                  <a:tcPr marL="149874" marR="89925" marT="89925" marB="899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4</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ERA5-Land</a:t>
                      </a:r>
                      <a:endParaRPr lang="en-US" sz="1000">
                        <a:solidFill>
                          <a:schemeClr val="tx1">
                            <a:lumMod val="85000"/>
                            <a:lumOff val="15000"/>
                          </a:schemeClr>
                        </a:solidFill>
                      </a:endParaRP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(global reanalysis, only land surface)</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1950 to present</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0.1ᵒ×0.1ᵒ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000" u="none" strike="noStrike" cap="none">
                          <a:solidFill>
                            <a:schemeClr val="tx1">
                              <a:lumMod val="85000"/>
                              <a:lumOff val="15000"/>
                            </a:schemeClr>
                          </a:solidFill>
                          <a:latin typeface="Arial"/>
                          <a:ea typeface="Arial"/>
                          <a:cs typeface="Arial"/>
                          <a:sym typeface="Arial"/>
                        </a:rPr>
                        <a:t> (Hersbach et al., 2020) </a:t>
                      </a:r>
                    </a:p>
                  </a:txBody>
                  <a:tcPr marL="149874" marR="89925" marT="89925" marB="8992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4"/>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5</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NOAA-CIRES 20th Century Reanalysis V2c</a:t>
                      </a:r>
                      <a:endParaRPr lang="en-US" sz="1000">
                        <a:solidFill>
                          <a:schemeClr val="tx1">
                            <a:lumMod val="85000"/>
                            <a:lumOff val="15000"/>
                          </a:schemeClr>
                        </a:solidFill>
                      </a:endParaRP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(global reanalysis)</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1850-2014</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2ᵒ×2ᵒ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(Compo et al., 2011)</a:t>
                      </a:r>
                    </a:p>
                  </a:txBody>
                  <a:tcPr marL="149874" marR="89925" marT="89925" marB="899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5"/>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6</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NOAA-CIRES-DOE 20th Century Reanalysis V3</a:t>
                      </a:r>
                      <a:endParaRPr lang="en-US" sz="1000">
                        <a:solidFill>
                          <a:schemeClr val="tx1">
                            <a:lumMod val="85000"/>
                            <a:lumOff val="15000"/>
                          </a:schemeClr>
                        </a:solidFill>
                      </a:endParaRP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(global reanalysis)</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1806-2015</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1ᵒ×1ᵒ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(Slivinski et al., 2019)</a:t>
                      </a:r>
                    </a:p>
                  </a:txBody>
                  <a:tcPr marL="149874" marR="89925" marT="89925" marB="8992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6"/>
                  </a:ext>
                </a:extLst>
              </a:tr>
              <a:tr h="523561">
                <a:tc>
                  <a:txBody>
                    <a:bodyPr/>
                    <a:lstStyle/>
                    <a:p>
                      <a:pPr marL="0" marR="0" lvl="0" indent="0" algn="ctr" rtl="0">
                        <a:spcBef>
                          <a:spcPts val="0"/>
                        </a:spcBef>
                        <a:spcAft>
                          <a:spcPts val="0"/>
                        </a:spcAft>
                        <a:buNone/>
                      </a:pPr>
                      <a:r>
                        <a:rPr lang="en-US" sz="1000" b="1" u="none" strike="noStrike" cap="none">
                          <a:solidFill>
                            <a:srgbClr val="FFFFFF"/>
                          </a:solidFill>
                          <a:latin typeface="Arial"/>
                          <a:ea typeface="Arial"/>
                          <a:cs typeface="Arial"/>
                          <a:sym typeface="Arial"/>
                        </a:rPr>
                        <a:t>7</a:t>
                      </a:r>
                    </a:p>
                  </a:txBody>
                  <a:tcPr marL="149874" marR="89925" marT="89925" marB="899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lvl="0" indent="0" algn="ctr" rtl="0">
                        <a:spcBef>
                          <a:spcPts val="0"/>
                        </a:spcBef>
                        <a:spcAft>
                          <a:spcPts val="0"/>
                        </a:spcAft>
                        <a:buNone/>
                      </a:pPr>
                      <a:r>
                        <a:rPr lang="en-US" sz="1000" b="1" u="none" strike="noStrike" cap="none">
                          <a:solidFill>
                            <a:schemeClr val="tx1">
                              <a:lumMod val="85000"/>
                              <a:lumOff val="15000"/>
                            </a:schemeClr>
                          </a:solidFill>
                          <a:latin typeface="Arial"/>
                          <a:ea typeface="Arial"/>
                          <a:cs typeface="Arial"/>
                          <a:sym typeface="Arial"/>
                        </a:rPr>
                        <a:t>NCEP-NCAR Reanalysis 1</a:t>
                      </a:r>
                      <a:endParaRPr lang="en-US" sz="1000">
                        <a:solidFill>
                          <a:schemeClr val="tx1">
                            <a:lumMod val="85000"/>
                            <a:lumOff val="15000"/>
                          </a:schemeClr>
                        </a:solidFill>
                      </a:endParaRPr>
                    </a:p>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(global reanalysis)</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1948 to present</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2ᵒ×2ᵒ</a:t>
                      </a:r>
                    </a:p>
                  </a:txBody>
                  <a:tcPr marL="149874" marR="89925" marT="89925" marB="89925"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lvl="0" indent="0" algn="ctr" rtl="0">
                        <a:spcBef>
                          <a:spcPts val="0"/>
                        </a:spcBef>
                        <a:spcAft>
                          <a:spcPts val="0"/>
                        </a:spcAft>
                        <a:buNone/>
                      </a:pPr>
                      <a:r>
                        <a:rPr lang="en-US" sz="1000" u="none" strike="noStrike" cap="none">
                          <a:solidFill>
                            <a:schemeClr val="tx1">
                              <a:lumMod val="85000"/>
                              <a:lumOff val="15000"/>
                            </a:schemeClr>
                          </a:solidFill>
                          <a:latin typeface="Arial"/>
                          <a:ea typeface="Arial"/>
                          <a:cs typeface="Arial"/>
                          <a:sym typeface="Arial"/>
                        </a:rPr>
                        <a:t>(Kalnay et al., 1996)</a:t>
                      </a:r>
                    </a:p>
                  </a:txBody>
                  <a:tcPr marL="149874" marR="89925" marT="89925" marB="899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466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6"/>
          <p:cNvPicPr preferRelativeResize="0"/>
          <p:nvPr/>
        </p:nvPicPr>
        <p:blipFill rotWithShape="1">
          <a:blip r:embed="rId3">
            <a:alphaModFix/>
          </a:blip>
          <a:srcRect/>
          <a:stretch/>
        </p:blipFill>
        <p:spPr>
          <a:xfrm>
            <a:off x="0" y="6468977"/>
            <a:ext cx="2126966" cy="396000"/>
          </a:xfrm>
          <a:prstGeom prst="rect">
            <a:avLst/>
          </a:prstGeom>
          <a:noFill/>
          <a:ln>
            <a:noFill/>
          </a:ln>
        </p:spPr>
      </p:pic>
      <p:pic>
        <p:nvPicPr>
          <p:cNvPr id="282" name="Google Shape;282;p16"/>
          <p:cNvPicPr preferRelativeResize="0"/>
          <p:nvPr/>
        </p:nvPicPr>
        <p:blipFill rotWithShape="1">
          <a:blip r:embed="rId4">
            <a:alphaModFix/>
          </a:blip>
          <a:srcRect/>
          <a:stretch/>
        </p:blipFill>
        <p:spPr>
          <a:xfrm>
            <a:off x="3796510" y="6518627"/>
            <a:ext cx="1632737" cy="339808"/>
          </a:xfrm>
          <a:prstGeom prst="rect">
            <a:avLst/>
          </a:prstGeom>
          <a:noFill/>
          <a:ln>
            <a:noFill/>
          </a:ln>
        </p:spPr>
      </p:pic>
      <p:pic>
        <p:nvPicPr>
          <p:cNvPr id="283" name="Google Shape;283;p16"/>
          <p:cNvPicPr preferRelativeResize="0"/>
          <p:nvPr/>
        </p:nvPicPr>
        <p:blipFill rotWithShape="1">
          <a:blip r:embed="rId5">
            <a:alphaModFix/>
          </a:blip>
          <a:srcRect/>
          <a:stretch/>
        </p:blipFill>
        <p:spPr>
          <a:xfrm>
            <a:off x="2193696" y="6527618"/>
            <a:ext cx="1349604" cy="336725"/>
          </a:xfrm>
          <a:prstGeom prst="rect">
            <a:avLst/>
          </a:prstGeom>
          <a:noFill/>
          <a:ln>
            <a:noFill/>
          </a:ln>
        </p:spPr>
      </p:pic>
      <p:pic>
        <p:nvPicPr>
          <p:cNvPr id="284" name="Google Shape;284;p16"/>
          <p:cNvPicPr preferRelativeResize="0"/>
          <p:nvPr/>
        </p:nvPicPr>
        <p:blipFill rotWithShape="1">
          <a:blip r:embed="rId6">
            <a:alphaModFix/>
          </a:blip>
          <a:srcRect/>
          <a:stretch/>
        </p:blipFill>
        <p:spPr>
          <a:xfrm>
            <a:off x="5482532" y="6499042"/>
            <a:ext cx="329962" cy="330382"/>
          </a:xfrm>
          <a:prstGeom prst="rect">
            <a:avLst/>
          </a:prstGeom>
          <a:noFill/>
          <a:ln>
            <a:noFill/>
          </a:ln>
        </p:spPr>
      </p:pic>
      <p:sp>
        <p:nvSpPr>
          <p:cNvPr id="285" name="Google Shape;285;p16"/>
          <p:cNvSpPr/>
          <p:nvPr/>
        </p:nvSpPr>
        <p:spPr>
          <a:xfrm>
            <a:off x="684000" y="252348"/>
            <a:ext cx="10815638"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a:solidFill>
                  <a:srgbClr val="000000"/>
                </a:solidFill>
                <a:latin typeface="Arial"/>
                <a:ea typeface="Arial"/>
                <a:cs typeface="Arial"/>
                <a:sym typeface="Arial"/>
              </a:rPr>
              <a:t>Statistical verification of HW metric calculations against station data</a:t>
            </a:r>
            <a:endParaRPr sz="2000" b="1">
              <a:solidFill>
                <a:srgbClr val="000000"/>
              </a:solidFill>
              <a:latin typeface="Arial"/>
              <a:ea typeface="Arial"/>
              <a:cs typeface="Arial"/>
              <a:sym typeface="Arial"/>
            </a:endParaRPr>
          </a:p>
        </p:txBody>
      </p:sp>
      <p:pic>
        <p:nvPicPr>
          <p:cNvPr id="286" name="Google Shape;286;p16"/>
          <p:cNvPicPr preferRelativeResize="0"/>
          <p:nvPr/>
        </p:nvPicPr>
        <p:blipFill rotWithShape="1">
          <a:blip r:embed="rId7">
            <a:alphaModFix/>
          </a:blip>
          <a:srcRect/>
          <a:stretch/>
        </p:blipFill>
        <p:spPr>
          <a:xfrm>
            <a:off x="1443884" y="845685"/>
            <a:ext cx="4391335" cy="5400000"/>
          </a:xfrm>
          <a:prstGeom prst="rect">
            <a:avLst/>
          </a:prstGeom>
          <a:noFill/>
          <a:ln>
            <a:noFill/>
          </a:ln>
        </p:spPr>
      </p:pic>
      <p:pic>
        <p:nvPicPr>
          <p:cNvPr id="287" name="Google Shape;287;p16"/>
          <p:cNvPicPr preferRelativeResize="0"/>
          <p:nvPr/>
        </p:nvPicPr>
        <p:blipFill rotWithShape="1">
          <a:blip r:embed="rId8">
            <a:alphaModFix/>
          </a:blip>
          <a:srcRect/>
          <a:stretch/>
        </p:blipFill>
        <p:spPr>
          <a:xfrm>
            <a:off x="6514573" y="845685"/>
            <a:ext cx="4391335" cy="54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7"/>
          <p:cNvPicPr preferRelativeResize="0"/>
          <p:nvPr/>
        </p:nvPicPr>
        <p:blipFill rotWithShape="1">
          <a:blip r:embed="rId3">
            <a:alphaModFix/>
          </a:blip>
          <a:srcRect/>
          <a:stretch/>
        </p:blipFill>
        <p:spPr>
          <a:xfrm>
            <a:off x="0" y="6468977"/>
            <a:ext cx="2126966" cy="396000"/>
          </a:xfrm>
          <a:prstGeom prst="rect">
            <a:avLst/>
          </a:prstGeom>
          <a:noFill/>
          <a:ln>
            <a:noFill/>
          </a:ln>
        </p:spPr>
      </p:pic>
      <p:pic>
        <p:nvPicPr>
          <p:cNvPr id="294" name="Google Shape;294;p17"/>
          <p:cNvPicPr preferRelativeResize="0"/>
          <p:nvPr/>
        </p:nvPicPr>
        <p:blipFill rotWithShape="1">
          <a:blip r:embed="rId4">
            <a:alphaModFix/>
          </a:blip>
          <a:srcRect/>
          <a:stretch/>
        </p:blipFill>
        <p:spPr>
          <a:xfrm>
            <a:off x="3796510" y="6518627"/>
            <a:ext cx="1632737" cy="339808"/>
          </a:xfrm>
          <a:prstGeom prst="rect">
            <a:avLst/>
          </a:prstGeom>
          <a:noFill/>
          <a:ln>
            <a:noFill/>
          </a:ln>
        </p:spPr>
      </p:pic>
      <p:pic>
        <p:nvPicPr>
          <p:cNvPr id="295" name="Google Shape;295;p17"/>
          <p:cNvPicPr preferRelativeResize="0"/>
          <p:nvPr/>
        </p:nvPicPr>
        <p:blipFill rotWithShape="1">
          <a:blip r:embed="rId5">
            <a:alphaModFix/>
          </a:blip>
          <a:srcRect/>
          <a:stretch/>
        </p:blipFill>
        <p:spPr>
          <a:xfrm>
            <a:off x="2193696" y="6527618"/>
            <a:ext cx="1349604" cy="336725"/>
          </a:xfrm>
          <a:prstGeom prst="rect">
            <a:avLst/>
          </a:prstGeom>
          <a:noFill/>
          <a:ln>
            <a:noFill/>
          </a:ln>
        </p:spPr>
      </p:pic>
      <p:pic>
        <p:nvPicPr>
          <p:cNvPr id="296" name="Google Shape;296;p17"/>
          <p:cNvPicPr preferRelativeResize="0"/>
          <p:nvPr/>
        </p:nvPicPr>
        <p:blipFill rotWithShape="1">
          <a:blip r:embed="rId6">
            <a:alphaModFix/>
          </a:blip>
          <a:srcRect/>
          <a:stretch/>
        </p:blipFill>
        <p:spPr>
          <a:xfrm>
            <a:off x="5482532" y="6499042"/>
            <a:ext cx="329962" cy="330382"/>
          </a:xfrm>
          <a:prstGeom prst="rect">
            <a:avLst/>
          </a:prstGeom>
          <a:noFill/>
          <a:ln>
            <a:noFill/>
          </a:ln>
        </p:spPr>
      </p:pic>
      <p:sp>
        <p:nvSpPr>
          <p:cNvPr id="297" name="Google Shape;297;p17"/>
          <p:cNvSpPr/>
          <p:nvPr/>
        </p:nvSpPr>
        <p:spPr>
          <a:xfrm>
            <a:off x="684000" y="98460"/>
            <a:ext cx="10815638"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a:solidFill>
                  <a:srgbClr val="000000"/>
                </a:solidFill>
                <a:latin typeface="Arial"/>
                <a:ea typeface="Arial"/>
                <a:cs typeface="Arial"/>
                <a:sym typeface="Arial"/>
              </a:rPr>
              <a:t>Statistical evaluation of HW metric calculated based on the gridded data against station observation results</a:t>
            </a:r>
            <a:endParaRPr sz="2000" b="1">
              <a:solidFill>
                <a:srgbClr val="000000"/>
              </a:solidFill>
              <a:latin typeface="Arial"/>
              <a:ea typeface="Arial"/>
              <a:cs typeface="Arial"/>
              <a:sym typeface="Arial"/>
            </a:endParaRPr>
          </a:p>
        </p:txBody>
      </p:sp>
      <p:sp>
        <p:nvSpPr>
          <p:cNvPr id="298" name="Google Shape;298;p17"/>
          <p:cNvSpPr txBox="1"/>
          <p:nvPr/>
        </p:nvSpPr>
        <p:spPr>
          <a:xfrm>
            <a:off x="465221" y="5698611"/>
            <a:ext cx="1132146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The datasets:</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r>
              <a:rPr lang="en-US" sz="1800">
                <a:solidFill>
                  <a:schemeClr val="dk1"/>
                </a:solidFill>
                <a:latin typeface="Calibri"/>
                <a:ea typeface="Calibri"/>
                <a:cs typeface="Calibri"/>
                <a:sym typeface="Calibri"/>
              </a:rPr>
              <a:t> – ClimUAd; </a:t>
            </a:r>
            <a:r>
              <a:rPr lang="en-US" sz="1800" b="1">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 – E-OBS (ensemble mean); </a:t>
            </a:r>
            <a:r>
              <a:rPr lang="en-US" sz="1800" b="1">
                <a:solidFill>
                  <a:schemeClr val="dk1"/>
                </a:solidFill>
                <a:latin typeface="Calibri"/>
                <a:ea typeface="Calibri"/>
                <a:cs typeface="Calibri"/>
                <a:sym typeface="Calibri"/>
              </a:rPr>
              <a:t>3</a:t>
            </a:r>
            <a:r>
              <a:rPr lang="en-US" sz="1800">
                <a:solidFill>
                  <a:schemeClr val="dk1"/>
                </a:solidFill>
                <a:latin typeface="Calibri"/>
                <a:ea typeface="Calibri"/>
                <a:cs typeface="Calibri"/>
                <a:sym typeface="Calibri"/>
              </a:rPr>
              <a:t> – ERA5; </a:t>
            </a:r>
            <a:r>
              <a:rPr lang="en-US" sz="1800" b="1">
                <a:solidFill>
                  <a:schemeClr val="dk1"/>
                </a:solidFill>
                <a:latin typeface="Calibri"/>
                <a:ea typeface="Calibri"/>
                <a:cs typeface="Calibri"/>
                <a:sym typeface="Calibri"/>
              </a:rPr>
              <a:t>4</a:t>
            </a:r>
            <a:r>
              <a:rPr lang="en-US" sz="1800">
                <a:solidFill>
                  <a:schemeClr val="dk1"/>
                </a:solidFill>
                <a:latin typeface="Calibri"/>
                <a:ea typeface="Calibri"/>
                <a:cs typeface="Calibri"/>
                <a:sym typeface="Calibri"/>
              </a:rPr>
              <a:t> – ERA5-Land; </a:t>
            </a:r>
            <a:r>
              <a:rPr lang="en-US" sz="1800" b="1">
                <a:solidFill>
                  <a:schemeClr val="dk1"/>
                </a:solidFill>
                <a:latin typeface="Calibri"/>
                <a:ea typeface="Calibri"/>
                <a:cs typeface="Calibri"/>
                <a:sym typeface="Calibri"/>
              </a:rPr>
              <a:t>5</a:t>
            </a:r>
            <a:r>
              <a:rPr lang="en-US" sz="1800">
                <a:solidFill>
                  <a:schemeClr val="dk1"/>
                </a:solidFill>
                <a:latin typeface="Calibri"/>
                <a:ea typeface="Calibri"/>
                <a:cs typeface="Calibri"/>
                <a:sym typeface="Calibri"/>
              </a:rPr>
              <a:t> – 20CRv2; </a:t>
            </a:r>
            <a:r>
              <a:rPr lang="en-US" sz="1800" b="1">
                <a:solidFill>
                  <a:schemeClr val="dk1"/>
                </a:solidFill>
                <a:latin typeface="Calibri"/>
                <a:ea typeface="Calibri"/>
                <a:cs typeface="Calibri"/>
                <a:sym typeface="Calibri"/>
              </a:rPr>
              <a:t>6</a:t>
            </a:r>
            <a:r>
              <a:rPr lang="en-US" sz="1800">
                <a:solidFill>
                  <a:schemeClr val="dk1"/>
                </a:solidFill>
                <a:latin typeface="Calibri"/>
                <a:ea typeface="Calibri"/>
                <a:cs typeface="Calibri"/>
                <a:sym typeface="Calibri"/>
              </a:rPr>
              <a:t> – 20CRv3; </a:t>
            </a:r>
            <a:r>
              <a:rPr lang="en-US" sz="1800" b="1">
                <a:solidFill>
                  <a:schemeClr val="dk1"/>
                </a:solidFill>
                <a:latin typeface="Calibri"/>
                <a:ea typeface="Calibri"/>
                <a:cs typeface="Calibri"/>
                <a:sym typeface="Calibri"/>
              </a:rPr>
              <a:t>7</a:t>
            </a:r>
            <a:r>
              <a:rPr lang="en-US" sz="1800">
                <a:solidFill>
                  <a:schemeClr val="dk1"/>
                </a:solidFill>
                <a:latin typeface="Calibri"/>
                <a:ea typeface="Calibri"/>
                <a:cs typeface="Calibri"/>
                <a:sym typeface="Calibri"/>
              </a:rPr>
              <a:t> – NCEP R1  </a:t>
            </a:r>
            <a:endParaRPr sz="1800">
              <a:solidFill>
                <a:schemeClr val="dk1"/>
              </a:solidFill>
              <a:latin typeface="Calibri"/>
              <a:ea typeface="Calibri"/>
              <a:cs typeface="Calibri"/>
              <a:sym typeface="Calibri"/>
            </a:endParaRPr>
          </a:p>
        </p:txBody>
      </p:sp>
      <p:pic>
        <p:nvPicPr>
          <p:cNvPr id="299" name="Google Shape;299;p17"/>
          <p:cNvPicPr preferRelativeResize="0"/>
          <p:nvPr/>
        </p:nvPicPr>
        <p:blipFill rotWithShape="1">
          <a:blip r:embed="rId7">
            <a:alphaModFix/>
          </a:blip>
          <a:srcRect/>
          <a:stretch/>
        </p:blipFill>
        <p:spPr>
          <a:xfrm>
            <a:off x="555292" y="867475"/>
            <a:ext cx="5472359" cy="2340000"/>
          </a:xfrm>
          <a:prstGeom prst="rect">
            <a:avLst/>
          </a:prstGeom>
          <a:noFill/>
          <a:ln>
            <a:noFill/>
          </a:ln>
        </p:spPr>
      </p:pic>
      <p:pic>
        <p:nvPicPr>
          <p:cNvPr id="300" name="Google Shape;300;p17"/>
          <p:cNvPicPr preferRelativeResize="0"/>
          <p:nvPr/>
        </p:nvPicPr>
        <p:blipFill rotWithShape="1">
          <a:blip r:embed="rId8">
            <a:alphaModFix/>
          </a:blip>
          <a:srcRect/>
          <a:stretch/>
        </p:blipFill>
        <p:spPr>
          <a:xfrm>
            <a:off x="555292" y="3351374"/>
            <a:ext cx="5472359" cy="2340000"/>
          </a:xfrm>
          <a:prstGeom prst="rect">
            <a:avLst/>
          </a:prstGeom>
          <a:noFill/>
          <a:ln>
            <a:noFill/>
          </a:ln>
        </p:spPr>
      </p:pic>
      <p:pic>
        <p:nvPicPr>
          <p:cNvPr id="301" name="Google Shape;301;p17"/>
          <p:cNvPicPr preferRelativeResize="0"/>
          <p:nvPr/>
        </p:nvPicPr>
        <p:blipFill rotWithShape="1">
          <a:blip r:embed="rId9">
            <a:alphaModFix/>
          </a:blip>
          <a:srcRect/>
          <a:stretch/>
        </p:blipFill>
        <p:spPr>
          <a:xfrm>
            <a:off x="6235058" y="867475"/>
            <a:ext cx="5472359" cy="2340000"/>
          </a:xfrm>
          <a:prstGeom prst="rect">
            <a:avLst/>
          </a:prstGeom>
          <a:noFill/>
          <a:ln>
            <a:noFill/>
          </a:ln>
        </p:spPr>
      </p:pic>
      <p:pic>
        <p:nvPicPr>
          <p:cNvPr id="302" name="Google Shape;302;p17"/>
          <p:cNvPicPr preferRelativeResize="0"/>
          <p:nvPr/>
        </p:nvPicPr>
        <p:blipFill rotWithShape="1">
          <a:blip r:embed="rId10">
            <a:alphaModFix/>
          </a:blip>
          <a:srcRect/>
          <a:stretch/>
        </p:blipFill>
        <p:spPr>
          <a:xfrm>
            <a:off x="6235058" y="3340843"/>
            <a:ext cx="5472359" cy="234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CF16A5-44FF-5ECC-1AE6-0CE6CD6DC08A}"/>
              </a:ext>
            </a:extLst>
          </p:cNvPr>
          <p:cNvSpPr>
            <a:spLocks noGrp="1"/>
          </p:cNvSpPr>
          <p:nvPr>
            <p:ph type="title"/>
          </p:nvPr>
        </p:nvSpPr>
        <p:spPr>
          <a:xfrm>
            <a:off x="838200" y="1641752"/>
            <a:ext cx="4391025" cy="1323439"/>
          </a:xfrm>
        </p:spPr>
        <p:txBody>
          <a:bodyPr anchor="t">
            <a:normAutofit/>
          </a:bodyPr>
          <a:lstStyle/>
          <a:p>
            <a:r>
              <a:rPr lang="en-US" sz="4000" dirty="0">
                <a:solidFill>
                  <a:schemeClr val="bg1"/>
                </a:solidFill>
              </a:rPr>
              <a:t>CDS Examples</a:t>
            </a:r>
          </a:p>
        </p:txBody>
      </p:sp>
      <p:pic>
        <p:nvPicPr>
          <p:cNvPr id="4" name="Marcador de contenido 3">
            <a:extLst>
              <a:ext uri="{FF2B5EF4-FFF2-40B4-BE49-F238E27FC236}">
                <a16:creationId xmlns:a16="http://schemas.microsoft.com/office/drawing/2014/main" id="{B63BE338-168D-9452-6741-C015077766B4}"/>
              </a:ext>
            </a:extLst>
          </p:cNvPr>
          <p:cNvPicPr>
            <a:picLocks noChangeAspect="1"/>
          </p:cNvPicPr>
          <p:nvPr/>
        </p:nvPicPr>
        <p:blipFill rotWithShape="1">
          <a:blip r:embed="rId2"/>
          <a:srcRect t="12752"/>
          <a:stretch/>
        </p:blipFill>
        <p:spPr>
          <a:xfrm>
            <a:off x="5583934" y="2097024"/>
            <a:ext cx="6425186" cy="3503676"/>
          </a:xfrm>
          <a:prstGeom prst="rect">
            <a:avLst/>
          </a:prstGeom>
        </p:spPr>
      </p:pic>
      <p:pic>
        <p:nvPicPr>
          <p:cNvPr id="5" name="Marcador de contenido 3">
            <a:hlinkClick r:id="rId3"/>
            <a:extLst>
              <a:ext uri="{FF2B5EF4-FFF2-40B4-BE49-F238E27FC236}">
                <a16:creationId xmlns:a16="http://schemas.microsoft.com/office/drawing/2014/main" id="{D45824D5-EFAB-28FA-719C-8AD42AF189B1}"/>
              </a:ext>
            </a:extLst>
          </p:cNvPr>
          <p:cNvPicPr>
            <a:picLocks noGrp="1" noChangeAspect="1"/>
          </p:cNvPicPr>
          <p:nvPr>
            <p:ph idx="1"/>
          </p:nvPr>
        </p:nvPicPr>
        <p:blipFill>
          <a:blip r:embed="rId4"/>
          <a:stretch>
            <a:fillRect/>
          </a:stretch>
        </p:blipFill>
        <p:spPr>
          <a:xfrm>
            <a:off x="838200" y="3436454"/>
            <a:ext cx="4391025" cy="1874217"/>
          </a:xfrm>
          <a:prstGeom prst="rect">
            <a:avLst/>
          </a:prstGeom>
        </p:spPr>
      </p:pic>
    </p:spTree>
    <p:extLst>
      <p:ext uri="{BB962C8B-B14F-4D97-AF65-F5344CB8AC3E}">
        <p14:creationId xmlns:p14="http://schemas.microsoft.com/office/powerpoint/2010/main" val="313910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fferent coloured question marks">
            <a:extLst>
              <a:ext uri="{FF2B5EF4-FFF2-40B4-BE49-F238E27FC236}">
                <a16:creationId xmlns:a16="http://schemas.microsoft.com/office/drawing/2014/main" id="{E6E3CDE0-4C0C-CB29-7B02-3B30439DBC05}"/>
              </a:ext>
            </a:extLst>
          </p:cNvPr>
          <p:cNvPicPr>
            <a:picLocks noChangeAspect="1"/>
          </p:cNvPicPr>
          <p:nvPr/>
        </p:nvPicPr>
        <p:blipFill rotWithShape="1">
          <a:blip r:embed="rId2"/>
          <a:srcRect/>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E446BF8-136A-8427-AD81-588B645D583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Thanks for your attention. Any questions?</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A41BA-7A0B-BDFF-3818-A883C8CEC9D4}"/>
              </a:ext>
            </a:extLst>
          </p:cNvPr>
          <p:cNvSpPr>
            <a:spLocks noGrp="1"/>
          </p:cNvSpPr>
          <p:nvPr>
            <p:ph type="title"/>
          </p:nvPr>
        </p:nvSpPr>
        <p:spPr/>
        <p:txBody>
          <a:bodyPr>
            <a:normAutofit/>
          </a:bodyPr>
          <a:lstStyle/>
          <a:p>
            <a:r>
              <a:rPr lang="en-US" sz="6000" dirty="0"/>
              <a:t>Contents</a:t>
            </a:r>
          </a:p>
        </p:txBody>
      </p:sp>
      <p:graphicFrame>
        <p:nvGraphicFramePr>
          <p:cNvPr id="5" name="Marcador de contenido 2">
            <a:extLst>
              <a:ext uri="{FF2B5EF4-FFF2-40B4-BE49-F238E27FC236}">
                <a16:creationId xmlns:a16="http://schemas.microsoft.com/office/drawing/2014/main" id="{91166942-68A8-402A-7EE7-05D1E564D12B}"/>
              </a:ext>
            </a:extLst>
          </p:cNvPr>
          <p:cNvGraphicFramePr>
            <a:graphicFrameLocks noGrp="1"/>
          </p:cNvGraphicFramePr>
          <p:nvPr>
            <p:ph idx="1"/>
            <p:extLst>
              <p:ext uri="{D42A27DB-BD31-4B8C-83A1-F6EECF244321}">
                <p14:modId xmlns:p14="http://schemas.microsoft.com/office/powerpoint/2010/main" val="3653438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4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552714D-0746-516F-8E04-8CD9710DDD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4851085"/>
            <a:ext cx="12202174" cy="2020500"/>
            <a:chOff x="0" y="-29768"/>
            <a:chExt cx="12202174" cy="1519356"/>
          </a:xfrm>
        </p:grpSpPr>
        <p:sp>
          <p:nvSpPr>
            <p:cNvPr id="1032" name="Rectangle 1031">
              <a:extLst>
                <a:ext uri="{FF2B5EF4-FFF2-40B4-BE49-F238E27FC236}">
                  <a16:creationId xmlns:a16="http://schemas.microsoft.com/office/drawing/2014/main" id="{FCA41354-436C-9656-0817-56B6CF8CD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7863EEE-38BD-6BC9-BA81-2F33679D3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B0A65459-0869-1AF9-758A-0BF65F128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ítulo 12">
            <a:extLst>
              <a:ext uri="{FF2B5EF4-FFF2-40B4-BE49-F238E27FC236}">
                <a16:creationId xmlns:a16="http://schemas.microsoft.com/office/drawing/2014/main" id="{A3EAA790-E389-41FC-B29A-3E06DDC39DBF}"/>
              </a:ext>
            </a:extLst>
          </p:cNvPr>
          <p:cNvSpPr>
            <a:spLocks noGrp="1"/>
          </p:cNvSpPr>
          <p:nvPr>
            <p:ph type="title"/>
          </p:nvPr>
        </p:nvSpPr>
        <p:spPr>
          <a:xfrm>
            <a:off x="1542861" y="5963953"/>
            <a:ext cx="8949690" cy="702264"/>
          </a:xfrm>
        </p:spPr>
        <p:txBody>
          <a:bodyPr vert="horz" lIns="91440" tIns="45720" rIns="91440" bIns="45720" rtlCol="0" anchor="b">
            <a:normAutofit fontScale="90000"/>
          </a:bodyPr>
          <a:lstStyle/>
          <a:p>
            <a:pPr algn="ctr"/>
            <a:r>
              <a:rPr lang="en-US" sz="2400" b="1" dirty="0">
                <a:solidFill>
                  <a:srgbClr val="FFFFFF"/>
                </a:solidFill>
              </a:rPr>
              <a:t>Competencies for the Provision of Climate Services</a:t>
            </a:r>
            <a:br>
              <a:rPr lang="en-US" sz="2400" b="1" dirty="0">
                <a:solidFill>
                  <a:srgbClr val="FFFFFF"/>
                </a:solidFill>
              </a:rPr>
            </a:br>
            <a:endParaRPr lang="en-US" sz="2400" b="1" dirty="0">
              <a:solidFill>
                <a:srgbClr val="FFFFFF"/>
              </a:solidFill>
            </a:endParaRPr>
          </a:p>
        </p:txBody>
      </p:sp>
      <p:pic>
        <p:nvPicPr>
          <p:cNvPr id="3" name="Imagen 2">
            <a:extLst>
              <a:ext uri="{FF2B5EF4-FFF2-40B4-BE49-F238E27FC236}">
                <a16:creationId xmlns:a16="http://schemas.microsoft.com/office/drawing/2014/main" id="{3A6FBA28-A42A-4661-2EE8-595A0934B908}"/>
              </a:ext>
            </a:extLst>
          </p:cNvPr>
          <p:cNvPicPr>
            <a:picLocks noChangeAspect="1"/>
          </p:cNvPicPr>
          <p:nvPr/>
        </p:nvPicPr>
        <p:blipFill>
          <a:blip r:embed="rId2"/>
          <a:stretch>
            <a:fillRect/>
          </a:stretch>
        </p:blipFill>
        <p:spPr>
          <a:xfrm>
            <a:off x="233584" y="2399771"/>
            <a:ext cx="2276262" cy="910505"/>
          </a:xfrm>
          <a:prstGeom prst="rect">
            <a:avLst/>
          </a:prstGeom>
        </p:spPr>
      </p:pic>
      <p:pic>
        <p:nvPicPr>
          <p:cNvPr id="1026" name="Picture 2" descr="Guidelines for the Assessment of Competencies for Provision of Climate Services">
            <a:extLst>
              <a:ext uri="{FF2B5EF4-FFF2-40B4-BE49-F238E27FC236}">
                <a16:creationId xmlns:a16="http://schemas.microsoft.com/office/drawing/2014/main" id="{79225674-EA70-E2E2-8CF7-19EE455040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4736" y="381094"/>
            <a:ext cx="3331739" cy="470917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376C2863-3582-A74F-1694-C7D2BF3E82B9}"/>
              </a:ext>
            </a:extLst>
          </p:cNvPr>
          <p:cNvGrpSpPr/>
          <p:nvPr/>
        </p:nvGrpSpPr>
        <p:grpSpPr>
          <a:xfrm>
            <a:off x="1648822" y="68714"/>
            <a:ext cx="6465694" cy="5895232"/>
            <a:chOff x="3618722" y="216180"/>
            <a:chExt cx="7991231" cy="6357599"/>
          </a:xfrm>
        </p:grpSpPr>
        <p:pic>
          <p:nvPicPr>
            <p:cNvPr id="5" name="Imagen 4"/>
            <p:cNvPicPr>
              <a:picLocks noChangeAspect="1"/>
            </p:cNvPicPr>
            <p:nvPr/>
          </p:nvPicPr>
          <p:blipFill>
            <a:blip r:embed="rId4"/>
            <a:stretch>
              <a:fillRect/>
            </a:stretch>
          </p:blipFill>
          <p:spPr>
            <a:xfrm>
              <a:off x="4952300" y="216180"/>
              <a:ext cx="5924906" cy="4547021"/>
            </a:xfrm>
            <a:prstGeom prst="rect">
              <a:avLst/>
            </a:prstGeom>
          </p:spPr>
        </p:pic>
        <p:sp>
          <p:nvSpPr>
            <p:cNvPr id="7" name="Oval 4"/>
            <p:cNvSpPr>
              <a:spLocks noChangeAspect="1"/>
            </p:cNvSpPr>
            <p:nvPr/>
          </p:nvSpPr>
          <p:spPr>
            <a:xfrm>
              <a:off x="4501188" y="3555323"/>
              <a:ext cx="2275710" cy="2160000"/>
            </a:xfrm>
            <a:prstGeom prst="ellipse">
              <a:avLst/>
            </a:prstGeom>
            <a:solidFill>
              <a:srgbClr val="FFC000"/>
            </a:solidFill>
            <a:ln/>
          </p:spPr>
          <p:style>
            <a:lnRef idx="1">
              <a:schemeClr val="accent2"/>
            </a:lnRef>
            <a:fillRef idx="2">
              <a:schemeClr val="accent2"/>
            </a:fillRef>
            <a:effectRef idx="1">
              <a:schemeClr val="accent2"/>
            </a:effectRef>
            <a:fontRef idx="minor">
              <a:schemeClr val="dk1"/>
            </a:fontRef>
          </p:style>
          <p:txBody>
            <a:bodyPr lIns="182935" tIns="91467" rIns="182935" bIns="91467" rtlCol="0" anchor="ctr"/>
            <a:lstStyle/>
            <a:p>
              <a:pPr algn="ctr" defTabSz="530352">
                <a:spcAft>
                  <a:spcPts val="600"/>
                </a:spcAft>
              </a:pPr>
              <a:r>
                <a:rPr lang="en-US" sz="1200" kern="1200" dirty="0">
                  <a:solidFill>
                    <a:schemeClr val="tx1"/>
                  </a:solidFill>
                  <a:latin typeface="+mn-lt"/>
                  <a:ea typeface="+mn-ea"/>
                  <a:cs typeface="+mn-cs"/>
                </a:rPr>
                <a:t>I. Create and manage climate data sets</a:t>
              </a:r>
              <a:endParaRPr lang="en-US" sz="2800" dirty="0">
                <a:solidFill>
                  <a:schemeClr val="tx1"/>
                </a:solidFill>
              </a:endParaRPr>
            </a:p>
          </p:txBody>
        </p:sp>
        <p:sp>
          <p:nvSpPr>
            <p:cNvPr id="8" name="Oval 5"/>
            <p:cNvSpPr>
              <a:spLocks noChangeAspect="1"/>
            </p:cNvSpPr>
            <p:nvPr/>
          </p:nvSpPr>
          <p:spPr>
            <a:xfrm>
              <a:off x="3618722" y="1409690"/>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II. Derive products from climate data</a:t>
              </a:r>
              <a:endParaRPr lang="en-US" sz="2800">
                <a:solidFill>
                  <a:schemeClr val="tx1"/>
                </a:solidFill>
              </a:endParaRPr>
            </a:p>
          </p:txBody>
        </p:sp>
        <p:sp>
          <p:nvSpPr>
            <p:cNvPr id="9" name="Oval 6"/>
            <p:cNvSpPr>
              <a:spLocks noChangeAspect="1"/>
            </p:cNvSpPr>
            <p:nvPr/>
          </p:nvSpPr>
          <p:spPr>
            <a:xfrm>
              <a:off x="9163073" y="3496023"/>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III. Create </a:t>
              </a:r>
              <a:br>
                <a:rPr lang="en-US" sz="1200" kern="1200">
                  <a:solidFill>
                    <a:schemeClr val="tx1"/>
                  </a:solidFill>
                  <a:latin typeface="+mn-lt"/>
                  <a:ea typeface="+mn-ea"/>
                  <a:cs typeface="+mn-cs"/>
                </a:rPr>
              </a:br>
              <a:r>
                <a:rPr lang="en-US" sz="1200" kern="1200">
                  <a:solidFill>
                    <a:schemeClr val="tx1"/>
                  </a:solidFill>
                  <a:latin typeface="+mn-lt"/>
                  <a:ea typeface="+mn-ea"/>
                  <a:cs typeface="+mn-cs"/>
                </a:rPr>
                <a:t>and/or interpret climate forecasts and model output</a:t>
              </a:r>
              <a:endParaRPr lang="en-US" sz="2800">
                <a:solidFill>
                  <a:schemeClr val="tx1"/>
                </a:solidFill>
              </a:endParaRPr>
            </a:p>
          </p:txBody>
        </p:sp>
        <p:sp>
          <p:nvSpPr>
            <p:cNvPr id="10" name="Oval 7"/>
            <p:cNvSpPr>
              <a:spLocks noChangeAspect="1"/>
            </p:cNvSpPr>
            <p:nvPr/>
          </p:nvSpPr>
          <p:spPr>
            <a:xfrm>
              <a:off x="6776898" y="4413779"/>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IV. Ensure the quality of climate information and services</a:t>
              </a:r>
              <a:endParaRPr lang="en-US" sz="2800">
                <a:solidFill>
                  <a:schemeClr val="tx1"/>
                </a:solidFill>
              </a:endParaRPr>
            </a:p>
          </p:txBody>
        </p:sp>
        <p:sp>
          <p:nvSpPr>
            <p:cNvPr id="11" name="Oval 8"/>
            <p:cNvSpPr>
              <a:spLocks noChangeAspect="1"/>
            </p:cNvSpPr>
            <p:nvPr/>
          </p:nvSpPr>
          <p:spPr>
            <a:xfrm>
              <a:off x="9334243" y="1269000"/>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dirty="0">
                  <a:solidFill>
                    <a:schemeClr val="tx1"/>
                  </a:solidFill>
                  <a:latin typeface="+mn-lt"/>
                  <a:ea typeface="+mn-ea"/>
                  <a:cs typeface="+mn-cs"/>
                </a:rPr>
                <a:t>V. Communicate climatological information to users</a:t>
              </a:r>
              <a:endParaRPr lang="en-US" sz="2800" dirty="0">
                <a:solidFill>
                  <a:schemeClr val="tx1"/>
                </a:solidFill>
              </a:endParaRPr>
            </a:p>
          </p:txBody>
        </p:sp>
      </p:grpSp>
    </p:spTree>
    <p:extLst>
      <p:ext uri="{BB962C8B-B14F-4D97-AF65-F5344CB8AC3E}">
        <p14:creationId xmlns:p14="http://schemas.microsoft.com/office/powerpoint/2010/main" val="377112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D00CF-0BB9-DD30-4C05-CB1BF0194F20}"/>
              </a:ext>
            </a:extLst>
          </p:cNvPr>
          <p:cNvSpPr>
            <a:spLocks noGrp="1"/>
          </p:cNvSpPr>
          <p:nvPr>
            <p:ph type="title"/>
          </p:nvPr>
        </p:nvSpPr>
        <p:spPr>
          <a:xfrm>
            <a:off x="397562" y="190750"/>
            <a:ext cx="4220821" cy="1057833"/>
          </a:xfrm>
        </p:spPr>
        <p:style>
          <a:lnRef idx="3">
            <a:schemeClr val="lt1"/>
          </a:lnRef>
          <a:fillRef idx="1">
            <a:schemeClr val="accent1"/>
          </a:fillRef>
          <a:effectRef idx="1">
            <a:schemeClr val="accent1"/>
          </a:effectRef>
          <a:fontRef idx="minor">
            <a:schemeClr val="lt1"/>
          </a:fontRef>
        </p:style>
        <p:txBody>
          <a:bodyPr>
            <a:noAutofit/>
          </a:bodyPr>
          <a:lstStyle/>
          <a:p>
            <a:r>
              <a:rPr lang="en-US" sz="2000" dirty="0"/>
              <a:t>Project 3 (URV’s Degree in Geography)</a:t>
            </a:r>
          </a:p>
        </p:txBody>
      </p:sp>
      <p:graphicFrame>
        <p:nvGraphicFramePr>
          <p:cNvPr id="4" name="Tabla 3">
            <a:extLst>
              <a:ext uri="{FF2B5EF4-FFF2-40B4-BE49-F238E27FC236}">
                <a16:creationId xmlns:a16="http://schemas.microsoft.com/office/drawing/2014/main" id="{ACD457D5-C5F1-5C3C-1770-03A1239D5D27}"/>
              </a:ext>
            </a:extLst>
          </p:cNvPr>
          <p:cNvGraphicFramePr>
            <a:graphicFrameLocks noGrp="1"/>
          </p:cNvGraphicFramePr>
          <p:nvPr/>
        </p:nvGraphicFramePr>
        <p:xfrm>
          <a:off x="5035825" y="293064"/>
          <a:ext cx="6758613" cy="5845269"/>
        </p:xfrm>
        <a:graphic>
          <a:graphicData uri="http://schemas.openxmlformats.org/drawingml/2006/table">
            <a:tbl>
              <a:tblPr>
                <a:noFill/>
              </a:tblPr>
              <a:tblGrid>
                <a:gridCol w="1383285">
                  <a:extLst>
                    <a:ext uri="{9D8B030D-6E8A-4147-A177-3AD203B41FA5}">
                      <a16:colId xmlns:a16="http://schemas.microsoft.com/office/drawing/2014/main" val="784405375"/>
                    </a:ext>
                  </a:extLst>
                </a:gridCol>
                <a:gridCol w="2677972">
                  <a:extLst>
                    <a:ext uri="{9D8B030D-6E8A-4147-A177-3AD203B41FA5}">
                      <a16:colId xmlns:a16="http://schemas.microsoft.com/office/drawing/2014/main" val="1295269577"/>
                    </a:ext>
                  </a:extLst>
                </a:gridCol>
                <a:gridCol w="2697356">
                  <a:extLst>
                    <a:ext uri="{9D8B030D-6E8A-4147-A177-3AD203B41FA5}">
                      <a16:colId xmlns:a16="http://schemas.microsoft.com/office/drawing/2014/main" val="1652009780"/>
                    </a:ext>
                  </a:extLst>
                </a:gridCol>
              </a:tblGrid>
              <a:tr h="226211">
                <a:tc>
                  <a:txBody>
                    <a:bodyPr/>
                    <a:lstStyle/>
                    <a:p>
                      <a:pPr algn="l" fontAlgn="b"/>
                      <a:r>
                        <a:rPr lang="es-ES" sz="800" b="0" i="0" u="none" strike="noStrike" cap="none" spc="0">
                          <a:solidFill>
                            <a:schemeClr val="tx1"/>
                          </a:solidFill>
                          <a:effectLst/>
                          <a:latin typeface="Candara" panose="020E0502030303020204" pitchFamily="34" charset="0"/>
                        </a:rPr>
                        <a:t>Competency</a:t>
                      </a:r>
                      <a:endParaRPr lang="es-E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9525"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l" fontAlgn="b"/>
                      <a:r>
                        <a:rPr lang="es-ES" sz="800" b="0" i="0" u="none" strike="noStrike" cap="none" spc="0">
                          <a:solidFill>
                            <a:schemeClr val="tx1"/>
                          </a:solidFill>
                          <a:effectLst/>
                          <a:latin typeface="Candara" panose="020E0502030303020204" pitchFamily="34" charset="0"/>
                        </a:rPr>
                        <a:t>Perfomance Criteria</a:t>
                      </a:r>
                      <a:endParaRPr lang="es-E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9525"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l" fontAlgn="b"/>
                      <a:r>
                        <a:rPr lang="es-ES" sz="800" b="0" i="0" u="none" strike="noStrike" cap="none" spc="0">
                          <a:solidFill>
                            <a:schemeClr val="tx1"/>
                          </a:solidFill>
                          <a:effectLst/>
                          <a:latin typeface="Candara" panose="020E0502030303020204" pitchFamily="34" charset="0"/>
                        </a:rPr>
                        <a:t>Learning Outcomes</a:t>
                      </a:r>
                      <a:endParaRPr lang="es-E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9525" cap="flat" cmpd="sng" algn="ctr">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45621"/>
                  </a:ext>
                </a:extLst>
              </a:tr>
              <a:tr h="470762">
                <a:tc>
                  <a:txBody>
                    <a:bodyPr/>
                    <a:lstStyle/>
                    <a:p>
                      <a:pPr algn="l" fontAlgn="b"/>
                      <a:r>
                        <a:rPr lang="en-US" sz="800" b="1" i="0" u="none" strike="noStrike" cap="none" spc="0">
                          <a:solidFill>
                            <a:schemeClr val="tx1"/>
                          </a:solidFill>
                          <a:effectLst/>
                          <a:latin typeface="Candara" panose="020E0502030303020204" pitchFamily="34" charset="0"/>
                        </a:rPr>
                        <a:t>Create and Manage Climate Data Sets </a:t>
                      </a:r>
                      <a:endParaRPr lang="en-US" sz="800" b="1"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Assess the location and characteristics of the observation sites against the requirements for a climate observation reference network</a:t>
                      </a:r>
                    </a:p>
                  </a:txBody>
                  <a:tcPr marL="0" marR="698" marT="18848" marB="62828"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Characterize the climate of the area of study and describe its variability and recent changes</a:t>
                      </a:r>
                    </a:p>
                  </a:txBody>
                  <a:tcPr marL="0" marR="698" marT="18848" marB="62828"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extLst>
                  <a:ext uri="{0D108BD9-81ED-4DB2-BD59-A6C34878D82A}">
                    <a16:rowId xmlns:a16="http://schemas.microsoft.com/office/drawing/2014/main" val="3296256588"/>
                  </a:ext>
                </a:extLst>
              </a:tr>
              <a:tr h="837590">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dirty="0">
                          <a:solidFill>
                            <a:schemeClr val="tx1"/>
                          </a:solidFill>
                          <a:effectLst/>
                          <a:latin typeface="Candara" panose="020E0502030303020204" pitchFamily="34" charset="0"/>
                        </a:rPr>
                        <a:t>Apply quality control processes to climate data and resulting time series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Demonstrate computer literacy and the ability to use and adapt commercial and specifically designed software, including office suites, image treatment software, statistical packages, climate database management systems, graphical and geographic information system packages, and specific quality control and homogenization packages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25799875"/>
                  </a:ext>
                </a:extLst>
              </a:tr>
              <a:tr h="470762">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s-E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Demonstrate the ability to key climate data into a computer from images or paper copies and use real-time quality control techniques to avoid errors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88302311"/>
                  </a:ext>
                </a:extLst>
              </a:tr>
              <a:tr h="470762">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dirty="0">
                          <a:solidFill>
                            <a:schemeClr val="tx1"/>
                          </a:solidFill>
                          <a:effectLst/>
                          <a:latin typeface="Candara" panose="020E0502030303020204" pitchFamily="34" charset="0"/>
                        </a:rPr>
                        <a:t>Assess climate data homogeneity and adjust inhomogeneous time series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dirty="0">
                          <a:solidFill>
                            <a:schemeClr val="tx1"/>
                          </a:solidFill>
                          <a:effectLst/>
                          <a:latin typeface="Candara" panose="020E0502030303020204" pitchFamily="34" charset="0"/>
                        </a:rPr>
                        <a:t>Explain the concepts of climate time series quality and homogeneity and the causes of quality problems and inhomogeneities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06805555"/>
                  </a:ext>
                </a:extLst>
              </a:tr>
              <a:tr h="470762">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Apply quality control and homogenization techniques and evaluate the quality and homogeneity of a climate data network after gathering documentary, statistical and graphical evidences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35416965"/>
                  </a:ext>
                </a:extLst>
              </a:tr>
              <a:tr h="348487">
                <a:tc>
                  <a:txBody>
                    <a:bodyPr/>
                    <a:lstStyle/>
                    <a:p>
                      <a:pPr algn="l" fontAlgn="b"/>
                      <a:r>
                        <a:rPr lang="en-US" sz="800" b="1" i="0" u="none" strike="noStrike" cap="none" spc="0">
                          <a:solidFill>
                            <a:schemeClr val="tx1"/>
                          </a:solidFill>
                          <a:effectLst/>
                          <a:latin typeface="Candara" panose="020E0502030303020204" pitchFamily="34" charset="0"/>
                        </a:rPr>
                        <a:t>Derive Products from Climate Data</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Identify and retrieve climate data from different sources to generate climate products</a:t>
                      </a:r>
                      <a:endParaRPr lang="en-U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Characterize the climate of the area of study and describe its variability and recent changes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91352386"/>
                  </a:ext>
                </a:extLst>
              </a:tr>
              <a:tr h="348487">
                <a:tc>
                  <a:txBody>
                    <a:bodyPr/>
                    <a:lstStyle/>
                    <a:p>
                      <a:pPr algn="l" fontAlgn="b"/>
                      <a:endParaRPr lang="es-ES" sz="800" b="1"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List different sources of climate data inside and outside the organization, including local, regional and global networks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13550248"/>
                  </a:ext>
                </a:extLst>
              </a:tr>
              <a:tr h="348487">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Retrieve climate data from original sources inside and outside the organization, and organize, store and document them</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59047019"/>
                  </a:ext>
                </a:extLst>
              </a:tr>
              <a:tr h="348487">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Compute basic climate products, normals and averages, or anomalies defined in relation to a reference period</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Produce numeric and graphic summaries, such as scatterplots and box plots</a:t>
                      </a:r>
                      <a:endParaRPr lang="en-U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8732695"/>
                  </a:ext>
                </a:extLst>
              </a:tr>
              <a:tr h="470762">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s-ES" sz="800" b="0" i="0" u="none" strike="noStrike" cap="none" spc="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Explain the meaning and applications of widely used climate indices, such as those included in the RClimdex and Climpact packages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04414257"/>
                  </a:ext>
                </a:extLst>
              </a:tr>
              <a:tr h="837590">
                <a:tc>
                  <a:txBody>
                    <a:bodyPr/>
                    <a:lstStyle/>
                    <a:p>
                      <a:pPr algn="l" fontAlgn="b"/>
                      <a:endParaRPr lang="es-ES" sz="800" b="0" i="0" u="none" strike="noStrike" cap="none" spc="0" dirty="0">
                        <a:solidFill>
                          <a:schemeClr val="tx1"/>
                        </a:solidFill>
                        <a:effectLst/>
                        <a:latin typeface="Candara" panose="020E0502030303020204" pitchFamily="34" charset="0"/>
                      </a:endParaRP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a:solidFill>
                            <a:schemeClr val="tx1"/>
                          </a:solidFill>
                          <a:effectLst/>
                          <a:latin typeface="Candara" panose="020E0502030303020204" pitchFamily="34" charset="0"/>
                        </a:rPr>
                        <a:t>Compute climate indices for the monitoring of climate change, climate variability and climate extremes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800" b="0" i="0" u="none" strike="noStrike" cap="none" spc="0" dirty="0">
                          <a:solidFill>
                            <a:schemeClr val="tx1"/>
                          </a:solidFill>
                          <a:effectLst/>
                          <a:latin typeface="Candara" panose="020E0502030303020204" pitchFamily="34" charset="0"/>
                        </a:rPr>
                        <a:t>Demonstrate computer literacy and the ability to use and adapt commercial and specifically designed software, including image treatment software, statistical packages, climate data management systems, geographic information system and graphical packages, and specific packages for the generation of climate indices (</a:t>
                      </a:r>
                      <a:r>
                        <a:rPr lang="en-US" sz="800" b="0" i="0" u="none" strike="noStrike" cap="none" spc="0" dirty="0" err="1">
                          <a:solidFill>
                            <a:schemeClr val="tx1"/>
                          </a:solidFill>
                          <a:effectLst/>
                          <a:latin typeface="Candara" panose="020E0502030303020204" pitchFamily="34" charset="0"/>
                        </a:rPr>
                        <a:t>RClimdex</a:t>
                      </a:r>
                      <a:r>
                        <a:rPr lang="en-US" sz="800" b="0" i="0" u="none" strike="noStrike" cap="none" spc="0" dirty="0">
                          <a:solidFill>
                            <a:schemeClr val="tx1"/>
                          </a:solidFill>
                          <a:effectLst/>
                          <a:latin typeface="Candara" panose="020E0502030303020204" pitchFamily="34" charset="0"/>
                        </a:rPr>
                        <a:t>, </a:t>
                      </a:r>
                      <a:r>
                        <a:rPr lang="en-US" sz="800" b="0" i="0" u="none" strike="noStrike" cap="none" spc="0" dirty="0" err="1">
                          <a:solidFill>
                            <a:schemeClr val="tx1"/>
                          </a:solidFill>
                          <a:effectLst/>
                          <a:latin typeface="Candara" panose="020E0502030303020204" pitchFamily="34" charset="0"/>
                        </a:rPr>
                        <a:t>Climpact</a:t>
                      </a:r>
                      <a:r>
                        <a:rPr lang="en-US" sz="800" b="0" i="0" u="none" strike="noStrike" cap="none" spc="0" dirty="0">
                          <a:solidFill>
                            <a:schemeClr val="tx1"/>
                          </a:solidFill>
                          <a:effectLst/>
                          <a:latin typeface="Candara" panose="020E0502030303020204" pitchFamily="34" charset="0"/>
                        </a:rPr>
                        <a:t>) and other climate products</a:t>
                      </a:r>
                    </a:p>
                  </a:txBody>
                  <a:tcPr marL="0" marR="698" marT="18848" marB="62828"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58198289"/>
                  </a:ext>
                </a:extLst>
              </a:tr>
            </a:tbl>
          </a:graphicData>
        </a:graphic>
      </p:graphicFrame>
      <p:graphicFrame>
        <p:nvGraphicFramePr>
          <p:cNvPr id="7" name="Diagrama 6">
            <a:extLst>
              <a:ext uri="{FF2B5EF4-FFF2-40B4-BE49-F238E27FC236}">
                <a16:creationId xmlns:a16="http://schemas.microsoft.com/office/drawing/2014/main" id="{68211E57-28C4-F20E-DB83-F03444502AE4}"/>
              </a:ext>
            </a:extLst>
          </p:cNvPr>
          <p:cNvGraphicFramePr/>
          <p:nvPr/>
        </p:nvGraphicFramePr>
        <p:xfrm>
          <a:off x="-1400312" y="12485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60C2C1BD-D97E-C8E8-F9F3-DADE9C92FE4D}"/>
              </a:ext>
            </a:extLst>
          </p:cNvPr>
          <p:cNvSpPr txBox="1"/>
          <p:nvPr/>
        </p:nvSpPr>
        <p:spPr>
          <a:xfrm>
            <a:off x="410817" y="1775791"/>
            <a:ext cx="609600" cy="584775"/>
          </a:xfrm>
          <a:prstGeom prst="rect">
            <a:avLst/>
          </a:prstGeom>
          <a:noFill/>
        </p:spPr>
        <p:txBody>
          <a:bodyPr wrap="square" rtlCol="0">
            <a:spAutoFit/>
          </a:bodyPr>
          <a:lstStyle/>
          <a:p>
            <a:r>
              <a:rPr lang="en-US" sz="3200" dirty="0"/>
              <a:t>C1</a:t>
            </a:r>
          </a:p>
        </p:txBody>
      </p:sp>
      <p:sp>
        <p:nvSpPr>
          <p:cNvPr id="14" name="CuadroTexto 13">
            <a:extLst>
              <a:ext uri="{FF2B5EF4-FFF2-40B4-BE49-F238E27FC236}">
                <a16:creationId xmlns:a16="http://schemas.microsoft.com/office/drawing/2014/main" id="{02B22927-441D-02CA-475E-60ECAFB21914}"/>
              </a:ext>
            </a:extLst>
          </p:cNvPr>
          <p:cNvSpPr txBox="1"/>
          <p:nvPr/>
        </p:nvSpPr>
        <p:spPr>
          <a:xfrm>
            <a:off x="4008783" y="4366591"/>
            <a:ext cx="609600" cy="584775"/>
          </a:xfrm>
          <a:prstGeom prst="rect">
            <a:avLst/>
          </a:prstGeom>
          <a:noFill/>
        </p:spPr>
        <p:txBody>
          <a:bodyPr wrap="square" rtlCol="0">
            <a:spAutoFit/>
          </a:bodyPr>
          <a:lstStyle/>
          <a:p>
            <a:r>
              <a:rPr lang="en-US" sz="3200" dirty="0"/>
              <a:t>C2</a:t>
            </a:r>
          </a:p>
        </p:txBody>
      </p:sp>
    </p:spTree>
    <p:extLst>
      <p:ext uri="{BB962C8B-B14F-4D97-AF65-F5344CB8AC3E}">
        <p14:creationId xmlns:p14="http://schemas.microsoft.com/office/powerpoint/2010/main" val="2169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a:extLst>
              <a:ext uri="{FF2B5EF4-FFF2-40B4-BE49-F238E27FC236}">
                <a16:creationId xmlns:a16="http://schemas.microsoft.com/office/drawing/2014/main" id="{28EB1D74-B37D-486E-F4E3-CC9A0A485F36}"/>
              </a:ext>
            </a:extLst>
          </p:cNvPr>
          <p:cNvGrpSpPr/>
          <p:nvPr/>
        </p:nvGrpSpPr>
        <p:grpSpPr>
          <a:xfrm>
            <a:off x="931698" y="457200"/>
            <a:ext cx="10328604" cy="5943600"/>
            <a:chOff x="2345636" y="1062681"/>
            <a:chExt cx="8859419" cy="5098157"/>
          </a:xfrm>
        </p:grpSpPr>
        <p:graphicFrame>
          <p:nvGraphicFramePr>
            <p:cNvPr id="4" name="Diagrama 3">
              <a:extLst>
                <a:ext uri="{FF2B5EF4-FFF2-40B4-BE49-F238E27FC236}">
                  <a16:creationId xmlns:a16="http://schemas.microsoft.com/office/drawing/2014/main" id="{ECF0475F-4F1F-5BF9-8408-672A0D4DEB49}"/>
                </a:ext>
              </a:extLst>
            </p:cNvPr>
            <p:cNvGraphicFramePr/>
            <p:nvPr>
              <p:extLst>
                <p:ext uri="{D42A27DB-BD31-4B8C-83A1-F6EECF244321}">
                  <p14:modId xmlns:p14="http://schemas.microsoft.com/office/powerpoint/2010/main" val="642269404"/>
                </p:ext>
              </p:extLst>
            </p:nvPr>
          </p:nvGraphicFramePr>
          <p:xfrm>
            <a:off x="2345636" y="1388449"/>
            <a:ext cx="8806068" cy="413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78F5E08-833D-A3E3-18F7-8E264973B3E1}"/>
                </a:ext>
              </a:extLst>
            </p:cNvPr>
            <p:cNvSpPr txBox="1"/>
            <p:nvPr/>
          </p:nvSpPr>
          <p:spPr>
            <a:xfrm>
              <a:off x="2345636" y="1301169"/>
              <a:ext cx="1951818" cy="830997"/>
            </a:xfrm>
            <a:prstGeom prst="rect">
              <a:avLst/>
            </a:prstGeom>
            <a:solidFill>
              <a:srgbClr val="0070C0"/>
            </a:solidFill>
          </p:spPr>
          <p:txBody>
            <a:bodyPr wrap="square" rtlCol="0" anchor="ctr">
              <a:spAutoFit/>
            </a:bodyPr>
            <a:lstStyle/>
            <a:p>
              <a:pPr algn="ctr" defTabSz="1060704">
                <a:spcAft>
                  <a:spcPts val="600"/>
                </a:spcAft>
              </a:pPr>
              <a:r>
                <a:rPr lang="en-US" sz="1856" b="1" kern="1200">
                  <a:solidFill>
                    <a:schemeClr val="tx1"/>
                  </a:solidFill>
                  <a:latin typeface="+mn-lt"/>
                  <a:ea typeface="+mn-ea"/>
                  <a:cs typeface="+mn-cs"/>
                </a:rPr>
                <a:t>Competency I:</a:t>
              </a:r>
              <a:br>
                <a:rPr lang="en-US" sz="1856" kern="1200">
                  <a:solidFill>
                    <a:schemeClr val="tx1"/>
                  </a:solidFill>
                  <a:latin typeface="+mn-lt"/>
                  <a:ea typeface="+mn-ea"/>
                  <a:cs typeface="+mn-cs"/>
                </a:rPr>
              </a:br>
              <a:r>
                <a:rPr lang="en-US" sz="1856" kern="1200">
                  <a:solidFill>
                    <a:schemeClr val="tx1"/>
                  </a:solidFill>
                  <a:latin typeface="+mn-lt"/>
                  <a:ea typeface="+mn-ea"/>
                  <a:cs typeface="+mn-cs"/>
                </a:rPr>
                <a:t>Create and manage climate datasets</a:t>
              </a:r>
              <a:endParaRPr lang="en-US" sz="1600"/>
            </a:p>
          </p:txBody>
        </p:sp>
        <p:sp>
          <p:nvSpPr>
            <p:cNvPr id="6" name="CuadroTexto 5">
              <a:extLst>
                <a:ext uri="{FF2B5EF4-FFF2-40B4-BE49-F238E27FC236}">
                  <a16:creationId xmlns:a16="http://schemas.microsoft.com/office/drawing/2014/main" id="{C4E259AC-BBBC-5A86-8D17-323B1BB3233D}"/>
                </a:ext>
              </a:extLst>
            </p:cNvPr>
            <p:cNvSpPr txBox="1"/>
            <p:nvPr/>
          </p:nvSpPr>
          <p:spPr>
            <a:xfrm>
              <a:off x="4621126" y="1062681"/>
              <a:ext cx="4091950" cy="1323439"/>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II:</a:t>
              </a:r>
              <a:br>
                <a:rPr lang="en-US" sz="1856" b="1" kern="1200">
                  <a:solidFill>
                    <a:schemeClr val="tx1"/>
                  </a:solidFill>
                  <a:latin typeface="+mn-lt"/>
                  <a:ea typeface="+mn-ea"/>
                  <a:cs typeface="+mn-cs"/>
                </a:rPr>
              </a:br>
              <a:r>
                <a:rPr lang="en-US" sz="1856" kern="1200">
                  <a:solidFill>
                    <a:schemeClr val="tx1"/>
                  </a:solidFill>
                  <a:latin typeface="+mn-lt"/>
                  <a:ea typeface="+mn-ea"/>
                  <a:cs typeface="+mn-cs"/>
                </a:rPr>
                <a:t>Derive products from climate data</a:t>
              </a:r>
            </a:p>
            <a:p>
              <a:pPr algn="ctr" defTabSz="1060704">
                <a:spcAft>
                  <a:spcPts val="600"/>
                </a:spcAft>
              </a:pPr>
              <a:r>
                <a:rPr lang="en-US" sz="1856" b="1" kern="1200">
                  <a:solidFill>
                    <a:schemeClr val="tx1"/>
                  </a:solidFill>
                  <a:latin typeface="+mn-lt"/>
                  <a:ea typeface="+mn-ea"/>
                  <a:cs typeface="+mn-cs"/>
                </a:rPr>
                <a:t>Competency III</a:t>
              </a:r>
              <a:br>
                <a:rPr lang="en-US" sz="1856" kern="1200">
                  <a:solidFill>
                    <a:schemeClr val="tx1"/>
                  </a:solidFill>
                  <a:latin typeface="+mn-lt"/>
                  <a:ea typeface="+mn-ea"/>
                  <a:cs typeface="+mn-cs"/>
                </a:rPr>
              </a:br>
              <a:r>
                <a:rPr lang="en-US" sz="1856" kern="1200">
                  <a:solidFill>
                    <a:schemeClr val="tx1"/>
                  </a:solidFill>
                  <a:latin typeface="+mn-lt"/>
                  <a:ea typeface="+mn-ea"/>
                  <a:cs typeface="+mn-cs"/>
                </a:rPr>
                <a:t>Create and/or interpret climate forecasts and model results</a:t>
              </a:r>
              <a:endParaRPr lang="en-US" sz="1600"/>
            </a:p>
          </p:txBody>
        </p:sp>
        <p:sp>
          <p:nvSpPr>
            <p:cNvPr id="9" name="CuadroTexto 8">
              <a:extLst>
                <a:ext uri="{FF2B5EF4-FFF2-40B4-BE49-F238E27FC236}">
                  <a16:creationId xmlns:a16="http://schemas.microsoft.com/office/drawing/2014/main" id="{76C32339-C6EF-EE7B-E072-4ADEE9DB36E0}"/>
                </a:ext>
              </a:extLst>
            </p:cNvPr>
            <p:cNvSpPr txBox="1"/>
            <p:nvPr/>
          </p:nvSpPr>
          <p:spPr>
            <a:xfrm>
              <a:off x="6748670" y="4578392"/>
              <a:ext cx="4456385" cy="584775"/>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V:</a:t>
              </a:r>
              <a:br>
                <a:rPr lang="en-US" sz="1856" kern="1200">
                  <a:solidFill>
                    <a:schemeClr val="tx1"/>
                  </a:solidFill>
                  <a:latin typeface="+mn-lt"/>
                  <a:ea typeface="+mn-ea"/>
                  <a:cs typeface="+mn-cs"/>
                </a:rPr>
              </a:br>
              <a:r>
                <a:rPr lang="en-US" sz="1856" kern="1200">
                  <a:solidFill>
                    <a:schemeClr val="tx1"/>
                  </a:solidFill>
                  <a:latin typeface="+mn-lt"/>
                  <a:ea typeface="+mn-ea"/>
                  <a:cs typeface="+mn-cs"/>
                </a:rPr>
                <a:t>Communicate climate information with users. </a:t>
              </a:r>
              <a:endParaRPr lang="en-US" sz="1600"/>
            </a:p>
          </p:txBody>
        </p:sp>
        <p:sp>
          <p:nvSpPr>
            <p:cNvPr id="15" name="CuadroTexto 14">
              <a:extLst>
                <a:ext uri="{FF2B5EF4-FFF2-40B4-BE49-F238E27FC236}">
                  <a16:creationId xmlns:a16="http://schemas.microsoft.com/office/drawing/2014/main" id="{3708D44B-635D-3041-D49D-3EE3FC8BBEC8}"/>
                </a:ext>
              </a:extLst>
            </p:cNvPr>
            <p:cNvSpPr txBox="1"/>
            <p:nvPr/>
          </p:nvSpPr>
          <p:spPr>
            <a:xfrm>
              <a:off x="2345636" y="5576063"/>
              <a:ext cx="8859419" cy="584775"/>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IV:</a:t>
              </a:r>
              <a:br>
                <a:rPr lang="en-US" sz="1856" kern="1200">
                  <a:solidFill>
                    <a:schemeClr val="tx1"/>
                  </a:solidFill>
                  <a:latin typeface="+mn-lt"/>
                  <a:ea typeface="+mn-ea"/>
                  <a:cs typeface="+mn-cs"/>
                </a:rPr>
              </a:br>
              <a:r>
                <a:rPr lang="en-US" sz="1856" kern="1200">
                  <a:solidFill>
                    <a:schemeClr val="tx1"/>
                  </a:solidFill>
                  <a:latin typeface="+mn-lt"/>
                  <a:ea typeface="+mn-ea"/>
                  <a:cs typeface="+mn-cs"/>
                </a:rPr>
                <a:t>	Ensure the quality of climate information and services</a:t>
              </a:r>
              <a:endParaRPr lang="en-US" sz="1600"/>
            </a:p>
          </p:txBody>
        </p:sp>
      </p:grpSp>
    </p:spTree>
    <p:extLst>
      <p:ext uri="{BB962C8B-B14F-4D97-AF65-F5344CB8AC3E}">
        <p14:creationId xmlns:p14="http://schemas.microsoft.com/office/powerpoint/2010/main" val="292282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5BDB5AF-C099-5B10-BD88-11CCDE75A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4" t="9091" r="27567"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1C2E2D6-1084-6F5B-9F0B-6BEF9173E63F}"/>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Yesterday vs. Today</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Marcador de contenido 3">
            <a:extLst>
              <a:ext uri="{FF2B5EF4-FFF2-40B4-BE49-F238E27FC236}">
                <a16:creationId xmlns:a16="http://schemas.microsoft.com/office/drawing/2014/main" id="{4C9CB1AF-0363-6701-5BEE-BBA98F937F76}"/>
              </a:ext>
            </a:extLst>
          </p:cNvPr>
          <p:cNvPicPr>
            <a:picLocks noGrp="1" noChangeAspect="1"/>
          </p:cNvPicPr>
          <p:nvPr>
            <p:ph idx="1"/>
          </p:nvPr>
        </p:nvPicPr>
        <p:blipFill>
          <a:blip r:embed="rId3"/>
          <a:stretch>
            <a:fillRect/>
          </a:stretch>
        </p:blipFill>
        <p:spPr>
          <a:xfrm>
            <a:off x="210043" y="2763078"/>
            <a:ext cx="7198389" cy="3072483"/>
          </a:xfrm>
          <a:prstGeom prst="rect">
            <a:avLst/>
          </a:prstGeom>
        </p:spPr>
      </p:pic>
    </p:spTree>
    <p:extLst>
      <p:ext uri="{BB962C8B-B14F-4D97-AF65-F5344CB8AC3E}">
        <p14:creationId xmlns:p14="http://schemas.microsoft.com/office/powerpoint/2010/main" val="93655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Main graphic" descr="Mapa&#10;&#10;Descripción generada automáticamente"/>
          <p:cNvPicPr/>
          <p:nvPr/>
        </p:nvPicPr>
        <p:blipFill>
          <a:blip r:embed="rId3"/>
          <a:stretch/>
        </p:blipFill>
        <p:spPr>
          <a:xfrm>
            <a:off x="918515" y="321734"/>
            <a:ext cx="4504138" cy="2905170"/>
          </a:xfrm>
          <a:prstGeom prst="rect">
            <a:avLst/>
          </a:prstGeom>
        </p:spPr>
      </p:pic>
      <p:pic>
        <p:nvPicPr>
          <p:cNvPr id="3" name="Imagen 2" descr="Interfaz de usuario gráfica, Texto, Aplicación&#10;&#10;Descripción generada automáticamente">
            <a:extLst>
              <a:ext uri="{FF2B5EF4-FFF2-40B4-BE49-F238E27FC236}">
                <a16:creationId xmlns:a16="http://schemas.microsoft.com/office/drawing/2014/main" id="{2925BB0C-617E-E96F-A888-53321601CA00}"/>
              </a:ext>
            </a:extLst>
          </p:cNvPr>
          <p:cNvPicPr>
            <a:picLocks noChangeAspect="1"/>
          </p:cNvPicPr>
          <p:nvPr/>
        </p:nvPicPr>
        <p:blipFill>
          <a:blip r:embed="rId4"/>
          <a:stretch>
            <a:fillRect/>
          </a:stretch>
        </p:blipFill>
        <p:spPr>
          <a:xfrm>
            <a:off x="457201" y="3770004"/>
            <a:ext cx="5426764" cy="2482744"/>
          </a:xfrm>
          <a:prstGeom prst="rect">
            <a:avLst/>
          </a:prstGeom>
        </p:spPr>
      </p:pic>
      <p:sp>
        <p:nvSpPr>
          <p:cNvPr id="87" name="Rectangle 8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B80D7B8F-746B-3AE8-C2AA-0B30CA374BC7}"/>
              </a:ext>
            </a:extLst>
          </p:cNvPr>
          <p:cNvPicPr>
            <a:picLocks noChangeAspect="1"/>
          </p:cNvPicPr>
          <p:nvPr/>
        </p:nvPicPr>
        <p:blipFill>
          <a:blip r:embed="rId5"/>
          <a:stretch>
            <a:fillRect/>
          </a:stretch>
        </p:blipFill>
        <p:spPr>
          <a:xfrm>
            <a:off x="6950899" y="321734"/>
            <a:ext cx="3363534" cy="4930262"/>
          </a:xfrm>
          <a:prstGeom prst="rect">
            <a:avLst/>
          </a:prstGeom>
        </p:spPr>
      </p:pic>
      <p:sp>
        <p:nvSpPr>
          <p:cNvPr id="7" name="CuadroTexto 6">
            <a:extLst>
              <a:ext uri="{FF2B5EF4-FFF2-40B4-BE49-F238E27FC236}">
                <a16:creationId xmlns:a16="http://schemas.microsoft.com/office/drawing/2014/main" id="{DFAE3016-F1FD-F651-D4D5-A026490DABE2}"/>
              </a:ext>
            </a:extLst>
          </p:cNvPr>
          <p:cNvSpPr txBox="1"/>
          <p:nvPr/>
        </p:nvSpPr>
        <p:spPr>
          <a:xfrm>
            <a:off x="7985760" y="5571744"/>
            <a:ext cx="2755392" cy="369332"/>
          </a:xfrm>
          <a:prstGeom prst="rect">
            <a:avLst/>
          </a:prstGeom>
          <a:noFill/>
        </p:spPr>
        <p:txBody>
          <a:bodyPr wrap="square" rtlCol="0">
            <a:spAutoFit/>
          </a:bodyPr>
          <a:lstStyle/>
          <a:p>
            <a:r>
              <a:rPr lang="en-US" dirty="0"/>
              <a:t>… 147 stations</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35D119F-C1E7-D4C3-ED4D-BB7BDC58914E}"/>
              </a:ext>
            </a:extLst>
          </p:cNvPr>
          <p:cNvSpPr>
            <a:spLocks noGrp="1"/>
          </p:cNvSpPr>
          <p:nvPr>
            <p:ph type="title"/>
          </p:nvPr>
        </p:nvSpPr>
        <p:spPr/>
        <p:txBody>
          <a:bodyPr>
            <a:noAutofit/>
          </a:bodyPr>
          <a:lstStyle/>
          <a:p>
            <a:r>
              <a:rPr lang="en-US" sz="2800" spc="-1" dirty="0">
                <a:solidFill>
                  <a:srgbClr val="000000"/>
                </a:solidFill>
                <a:latin typeface="Arial"/>
              </a:rPr>
              <a:t>Data quality control and homogenization of daily precipitation and air temperature (mean, max and min) time series of Ukraine</a:t>
            </a:r>
            <a:br>
              <a:rPr lang="en-US" sz="2800" spc="-1" dirty="0">
                <a:solidFill>
                  <a:srgbClr val="000000"/>
                </a:solidFill>
                <a:latin typeface="Arial"/>
              </a:rPr>
            </a:br>
            <a:endParaRPr lang="en-US" sz="2800" dirty="0"/>
          </a:p>
        </p:txBody>
      </p:sp>
      <p:pic>
        <p:nvPicPr>
          <p:cNvPr id="7" name="Main graphic">
            <a:extLst>
              <a:ext uri="{FF2B5EF4-FFF2-40B4-BE49-F238E27FC236}">
                <a16:creationId xmlns:a16="http://schemas.microsoft.com/office/drawing/2014/main" id="{C1B6EC95-40AF-905A-02B4-E5EAB66F4324}"/>
              </a:ext>
            </a:extLst>
          </p:cNvPr>
          <p:cNvPicPr>
            <a:picLocks noGrp="1"/>
          </p:cNvPicPr>
          <p:nvPr>
            <p:ph sz="half" idx="1"/>
          </p:nvPr>
        </p:nvPicPr>
        <p:blipFill>
          <a:blip r:embed="rId2"/>
          <a:stretch/>
        </p:blipFill>
        <p:spPr>
          <a:xfrm>
            <a:off x="304801" y="1437905"/>
            <a:ext cx="5702808" cy="3982190"/>
          </a:xfrm>
          <a:prstGeom prst="rect">
            <a:avLst/>
          </a:prstGeom>
          <a:ln>
            <a:noFill/>
          </a:ln>
        </p:spPr>
      </p:pic>
      <p:sp>
        <p:nvSpPr>
          <p:cNvPr id="8" name="TextShape 2">
            <a:extLst>
              <a:ext uri="{FF2B5EF4-FFF2-40B4-BE49-F238E27FC236}">
                <a16:creationId xmlns:a16="http://schemas.microsoft.com/office/drawing/2014/main" id="{ED71DC37-F5C7-55A1-3518-8E4B55C5D929}"/>
              </a:ext>
            </a:extLst>
          </p:cNvPr>
          <p:cNvSpPr txBox="1"/>
          <p:nvPr/>
        </p:nvSpPr>
        <p:spPr>
          <a:xfrm>
            <a:off x="724079" y="5987926"/>
            <a:ext cx="4262449" cy="451800"/>
          </a:xfrm>
          <a:prstGeom prst="rect">
            <a:avLst/>
          </a:prstGeom>
          <a:noFill/>
          <a:ln>
            <a:noFill/>
          </a:ln>
        </p:spPr>
        <p:txBody>
          <a:bodyPr lIns="90000" tIns="45000" rIns="90000" bIns="45000"/>
          <a:lstStyle/>
          <a:p>
            <a:r>
              <a:rPr lang="en-US" sz="800" b="1" spc="-1" dirty="0">
                <a:solidFill>
                  <a:srgbClr val="0054A6"/>
                </a:solidFill>
                <a:latin typeface="Arial"/>
              </a:rPr>
              <a:t>Intl Journal of Climatology, Volume: 43, Issue: 9, Pages: 4166-4182, First published: 18 April 2023, DOI: (10.1002/joc.8080) </a:t>
            </a:r>
            <a:endParaRPr lang="en-US" sz="800" spc="-1" dirty="0">
              <a:solidFill>
                <a:srgbClr val="000000"/>
              </a:solidFill>
              <a:latin typeface="Arial"/>
            </a:endParaRPr>
          </a:p>
        </p:txBody>
      </p:sp>
      <p:graphicFrame>
        <p:nvGraphicFramePr>
          <p:cNvPr id="16" name="Marcador de contenido 5">
            <a:extLst>
              <a:ext uri="{FF2B5EF4-FFF2-40B4-BE49-F238E27FC236}">
                <a16:creationId xmlns:a16="http://schemas.microsoft.com/office/drawing/2014/main" id="{3D364AF9-06C8-946D-6B21-6E722D4EF3B6}"/>
              </a:ext>
            </a:extLst>
          </p:cNvPr>
          <p:cNvGraphicFramePr/>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99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Marcador de contenido 6" descr="Interfaz de usuario gráfica, Word&#10;&#10;Descripción generada automáticamente">
            <a:extLst>
              <a:ext uri="{FF2B5EF4-FFF2-40B4-BE49-F238E27FC236}">
                <a16:creationId xmlns:a16="http://schemas.microsoft.com/office/drawing/2014/main" id="{2BF1088B-337D-D319-CEC8-E7B46C4D229A}"/>
              </a:ext>
            </a:extLst>
          </p:cNvPr>
          <p:cNvPicPr>
            <a:picLocks noGrp="1" noChangeAspect="1"/>
          </p:cNvPicPr>
          <p:nvPr>
            <p:ph sz="half" idx="2"/>
          </p:nvPr>
        </p:nvPicPr>
        <p:blipFill rotWithShape="1">
          <a:blip r:embed="rId2">
            <a:alphaModFix amt="35000"/>
          </a:blip>
          <a:srcRect t="35646" r="-1" b="14728"/>
          <a:stretch/>
        </p:blipFill>
        <p:spPr>
          <a:xfrm>
            <a:off x="20" y="1021"/>
            <a:ext cx="12191980" cy="6855958"/>
          </a:xfrm>
          <a:prstGeom prst="rect">
            <a:avLst/>
          </a:prstGeom>
        </p:spPr>
      </p:pic>
      <p:sp>
        <p:nvSpPr>
          <p:cNvPr id="2" name="Título 1">
            <a:extLst>
              <a:ext uri="{FF2B5EF4-FFF2-40B4-BE49-F238E27FC236}">
                <a16:creationId xmlns:a16="http://schemas.microsoft.com/office/drawing/2014/main" id="{6BDD4F0C-1481-AEBE-9BDC-7ED646FE58B7}"/>
              </a:ext>
            </a:extLst>
          </p:cNvPr>
          <p:cNvSpPr>
            <a:spLocks noGrp="1"/>
          </p:cNvSpPr>
          <p:nvPr>
            <p:ph type="title"/>
          </p:nvPr>
        </p:nvSpPr>
        <p:spPr>
          <a:xfrm>
            <a:off x="881471" y="4217868"/>
            <a:ext cx="4725797" cy="1817171"/>
          </a:xfrm>
        </p:spPr>
        <p:txBody>
          <a:bodyPr vert="horz" lIns="91440" tIns="45720" rIns="91440" bIns="45720" rtlCol="0" anchor="ctr">
            <a:normAutofit/>
          </a:bodyPr>
          <a:lstStyle/>
          <a:p>
            <a:pPr algn="r"/>
            <a:r>
              <a:rPr lang="en-US" sz="4100" kern="1200">
                <a:solidFill>
                  <a:schemeClr val="tx1"/>
                </a:solidFill>
                <a:latin typeface="+mj-lt"/>
                <a:ea typeface="+mj-ea"/>
                <a:cs typeface="+mj-cs"/>
              </a:rPr>
              <a:t>Station Data. International Datasets. ECA&amp;D</a:t>
            </a:r>
          </a:p>
        </p:txBody>
      </p:sp>
      <p:sp>
        <p:nvSpPr>
          <p:cNvPr id="2084" name="Freeform: Shape 2073">
            <a:extLst>
              <a:ext uri="{FF2B5EF4-FFF2-40B4-BE49-F238E27FC236}">
                <a16:creationId xmlns:a16="http://schemas.microsoft.com/office/drawing/2014/main" id="{08D97BCC-370B-4538-9D62-136AC6343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561316"/>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5" name="Oval 2075">
            <a:extLst>
              <a:ext uri="{FF2B5EF4-FFF2-40B4-BE49-F238E27FC236}">
                <a16:creationId xmlns:a16="http://schemas.microsoft.com/office/drawing/2014/main" id="{AC1BA173-64A6-4ACF-A849-F0194E82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11" descr="Gráfico, Gráfico de dispersión&#10;&#10;Descripción generada automáticamente">
            <a:extLst>
              <a:ext uri="{FF2B5EF4-FFF2-40B4-BE49-F238E27FC236}">
                <a16:creationId xmlns:a16="http://schemas.microsoft.com/office/drawing/2014/main" id="{31E43230-A626-D4F4-76B9-8435FCDF626F}"/>
              </a:ext>
            </a:extLst>
          </p:cNvPr>
          <p:cNvPicPr>
            <a:picLocks noChangeAspect="1"/>
          </p:cNvPicPr>
          <p:nvPr/>
        </p:nvPicPr>
        <p:blipFill rotWithShape="1">
          <a:blip r:embed="rId3"/>
          <a:srcRect r="12498" b="-3"/>
          <a:stretch/>
        </p:blipFill>
        <p:spPr>
          <a:xfrm>
            <a:off x="2142899" y="68298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86" name="Oval 2077">
            <a:extLst>
              <a:ext uri="{FF2B5EF4-FFF2-40B4-BE49-F238E27FC236}">
                <a16:creationId xmlns:a16="http://schemas.microsoft.com/office/drawing/2014/main" id="{5DA699A9-471A-451C-8D64-4BBFBB790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descr="Interfaz de usuario gráfica&#10;&#10;Descripción generada automáticamente con confianza media">
            <a:extLst>
              <a:ext uri="{FF2B5EF4-FFF2-40B4-BE49-F238E27FC236}">
                <a16:creationId xmlns:a16="http://schemas.microsoft.com/office/drawing/2014/main" id="{0F56E41B-F4EB-6F22-41C7-31979E9C1BF2}"/>
              </a:ext>
            </a:extLst>
          </p:cNvPr>
          <p:cNvPicPr>
            <a:picLocks noChangeAspect="1"/>
          </p:cNvPicPr>
          <p:nvPr/>
        </p:nvPicPr>
        <p:blipFill rotWithShape="1">
          <a:blip r:embed="rId4"/>
          <a:srcRect l="10878" r="12124" b="3"/>
          <a:stretch/>
        </p:blipFill>
        <p:spPr>
          <a:xfrm>
            <a:off x="554036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87" name="Oval 2079">
            <a:extLst>
              <a:ext uri="{FF2B5EF4-FFF2-40B4-BE49-F238E27FC236}">
                <a16:creationId xmlns:a16="http://schemas.microsoft.com/office/drawing/2014/main" id="{4FF79B19-2390-46F4-BD3F-E2F55F6E1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descr="Interfaz de usuario gráfica, Gráfico&#10;&#10;Descripción generada automáticamente">
            <a:extLst>
              <a:ext uri="{FF2B5EF4-FFF2-40B4-BE49-F238E27FC236}">
                <a16:creationId xmlns:a16="http://schemas.microsoft.com/office/drawing/2014/main" id="{A3CB56B1-BD15-75AC-E5C6-8E05F34975E2}"/>
              </a:ext>
            </a:extLst>
          </p:cNvPr>
          <p:cNvPicPr>
            <a:picLocks noChangeAspect="1"/>
          </p:cNvPicPr>
          <p:nvPr/>
        </p:nvPicPr>
        <p:blipFill rotWithShape="1">
          <a:blip r:embed="rId5"/>
          <a:srcRect t="14249" r="5" b="5"/>
          <a:stretch/>
        </p:blipFill>
        <p:spPr>
          <a:xfrm>
            <a:off x="893783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cxnSp>
        <p:nvCxnSpPr>
          <p:cNvPr id="2088" name="Straight Connector 2081">
            <a:extLst>
              <a:ext uri="{FF2B5EF4-FFF2-40B4-BE49-F238E27FC236}">
                <a16:creationId xmlns:a16="http://schemas.microsoft.com/office/drawing/2014/main" id="{92D7380E-05F8-4B98-9D58-B34C09FC66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0689" y="4303493"/>
            <a:ext cx="0" cy="164592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139C3F3-E590-EF99-3454-B6E8CC0F53F2}"/>
              </a:ext>
            </a:extLst>
          </p:cNvPr>
          <p:cNvSpPr txBox="1"/>
          <p:nvPr/>
        </p:nvSpPr>
        <p:spPr>
          <a:xfrm>
            <a:off x="5980386" y="4217868"/>
            <a:ext cx="5176345" cy="181717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a:t>Station Data</a:t>
            </a:r>
          </a:p>
          <a:p>
            <a:pPr marL="285750" indent="-228600">
              <a:lnSpc>
                <a:spcPct val="90000"/>
              </a:lnSpc>
              <a:spcAft>
                <a:spcPts val="600"/>
              </a:spcAft>
              <a:buFont typeface="Arial" panose="020B0604020202020204" pitchFamily="34" charset="0"/>
              <a:buChar char="•"/>
            </a:pPr>
            <a:r>
              <a:rPr lang="en-US"/>
              <a:t>Climate Indices</a:t>
            </a:r>
          </a:p>
        </p:txBody>
      </p:sp>
      <p:pic>
        <p:nvPicPr>
          <p:cNvPr id="2052" name="Picture 4">
            <a:extLst>
              <a:ext uri="{FF2B5EF4-FFF2-40B4-BE49-F238E27FC236}">
                <a16:creationId xmlns:a16="http://schemas.microsoft.com/office/drawing/2014/main" id="{5E936058-F107-DBD0-25F7-113E369F5F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88375" b="-15807"/>
          <a:stretch/>
        </p:blipFill>
        <p:spPr bwMode="auto">
          <a:xfrm>
            <a:off x="98087" y="1655826"/>
            <a:ext cx="962617" cy="136779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3AB82840-C36D-7886-5089-0F863A0DA70B}"/>
              </a:ext>
            </a:extLst>
          </p:cNvPr>
          <p:cNvSpPr txBox="1"/>
          <p:nvPr/>
        </p:nvSpPr>
        <p:spPr>
          <a:xfrm>
            <a:off x="9107424" y="4003714"/>
            <a:ext cx="308457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More than 100 Ukrainian stations, different variables, different lengths of record and more variables (wind, RH, pressure, radiation, etc.)</a:t>
            </a:r>
          </a:p>
          <a:p>
            <a:endParaRPr lang="en-US" dirty="0"/>
          </a:p>
        </p:txBody>
      </p:sp>
    </p:spTree>
    <p:extLst>
      <p:ext uri="{BB962C8B-B14F-4D97-AF65-F5344CB8AC3E}">
        <p14:creationId xmlns:p14="http://schemas.microsoft.com/office/powerpoint/2010/main" val="18416226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4345</TotalTime>
  <Words>1043</Words>
  <Application>Microsoft Macintosh PowerPoint</Application>
  <PresentationFormat>Panorámica</PresentationFormat>
  <Paragraphs>125</Paragraphs>
  <Slides>15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Arial</vt:lpstr>
      <vt:lpstr>Calibri</vt:lpstr>
      <vt:lpstr>Calibri Light</vt:lpstr>
      <vt:lpstr>Candara</vt:lpstr>
      <vt:lpstr>Times New Roman</vt:lpstr>
      <vt:lpstr>Tema de Office</vt:lpstr>
      <vt:lpstr>Climate Datasets.  An Overview</vt:lpstr>
      <vt:lpstr>Contents</vt:lpstr>
      <vt:lpstr>Competencies for the Provision of Climate Services </vt:lpstr>
      <vt:lpstr>Project 3 (URV’s Degree in Geography)</vt:lpstr>
      <vt:lpstr>Presentación de PowerPoint</vt:lpstr>
      <vt:lpstr>Yesterday vs. Today</vt:lpstr>
      <vt:lpstr>Presentación de PowerPoint</vt:lpstr>
      <vt:lpstr>Data quality control and homogenization of daily precipitation and air temperature (mean, max and min) time series of Ukraine </vt:lpstr>
      <vt:lpstr>Station Data. International Datasets. ECA&amp;D</vt:lpstr>
      <vt:lpstr>Station data, gridded products: EOBS</vt:lpstr>
      <vt:lpstr>Gridded Datasets</vt:lpstr>
      <vt:lpstr>Presentación de PowerPoint</vt:lpstr>
      <vt:lpstr>Presentación de PowerPoint</vt:lpstr>
      <vt:lpstr>CDS Examples</vt:lpstr>
      <vt:lpstr>Thanks for your attention.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WMO's Competencies for the Provision of Climate Services in Bachelor's Degree: The Experience of the URV's Bachelor in Geography, Territorial Analyis and Sustainabilty </dc:title>
  <dc:creator>Jon Xavier Olano Pozo</dc:creator>
  <cp:lastModifiedBy>Enric Aguilar</cp:lastModifiedBy>
  <cp:revision>17</cp:revision>
  <dcterms:created xsi:type="dcterms:W3CDTF">2024-04-09T07:07:04Z</dcterms:created>
  <dcterms:modified xsi:type="dcterms:W3CDTF">2024-05-06T09:11:33Z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3AC4407F-EE7C-4BB7-B0A0-BAD188F1B57C</vt:lpwstr>
  </property>
  <property fmtid="{D5CDD505-2E9C-101B-9397-08002B2CF9AE}" pid="3" name="ArticulatePath">
    <vt:lpwstr>Presentación1</vt:lpwstr>
  </property>
</Properties>
</file>