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8" r:id="rId4"/>
    <p:sldId id="266" r:id="rId5"/>
    <p:sldId id="267" r:id="rId6"/>
    <p:sldId id="273" r:id="rId7"/>
    <p:sldId id="269" r:id="rId8"/>
    <p:sldId id="270" r:id="rId9"/>
    <p:sldId id="271" r:id="rId10"/>
    <p:sldId id="272" r:id="rId11"/>
    <p:sldId id="2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7373"/>
    <a:srgbClr val="FFFF00"/>
    <a:srgbClr val="FFFF73"/>
    <a:srgbClr val="A1BA90"/>
    <a:srgbClr val="FFDC73"/>
    <a:srgbClr val="4472C4"/>
    <a:srgbClr val="D4B864"/>
    <a:srgbClr val="D4D464"/>
    <a:srgbClr val="89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293-B542-45B1-B8F6-D605897EFF7E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88CE-C6E1-46DB-8874-F6B2C131A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F1674C-5BBC-4152-B426-04CFC6943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57682-B532-47B8-A2C3-2DA786CCDA06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B6F72-4BBC-44EE-A061-61CF2FCD25C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FB7A4C-E135-4ACB-AE92-51BC44802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F15707-2EE7-4E4F-9812-D5A539D18D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ABAA-D2F4-4B69-AF85-7E800BFB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D7B8C-F300-4CE3-ACAD-59025F76B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2FAB1-DF82-451D-9A91-694EF61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751B2-B51D-4D3B-A3F8-A32BF98E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8925F3-20C2-43D0-9D66-1A3C4B0A277C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9F67-478A-4491-90BE-2160EB3F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1966C-DCA3-41BC-AB83-92C762C8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6680-DAD0-4D8D-9BB6-ACD40EB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75E33-7A4A-423E-8DF7-9167DF9FA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3ECA-CE4B-442E-B6D0-BE24EAD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BF615-B1F1-4712-8943-7513808E0E99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7D569-274A-4713-88AC-ABC5FC82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BC70-3E7F-4672-9480-483929BB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9C40B-11FE-4E03-A13D-0B3BE27B5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CD67-B67C-46C1-BAE2-CFDA7517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EF9F-F87B-4005-9B8F-9356B732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5504B-79C0-4E1C-8202-B9299CCB9CD0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765EB-066D-4CC3-B987-D6A9CEC2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258F-813F-42C0-BAE2-CCD1B47F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E2D352-D705-456A-A419-BA2F413286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7C29E-EAA1-45B0-AAB5-200A39788557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3966F4B-FB96-4653-8679-7F4052D35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F4EC88-7780-46F9-9464-23F36ADC3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0A238A-2641-4F67-8BFE-6F1BE1A741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A44F9-1BCC-4C4C-9433-8AEB305406D2}"/>
              </a:ext>
            </a:extLst>
          </p:cNvPr>
          <p:cNvSpPr/>
          <p:nvPr userDrawn="1"/>
        </p:nvSpPr>
        <p:spPr>
          <a:xfrm>
            <a:off x="0" y="1221971"/>
            <a:ext cx="12192000" cy="4607980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DA3C8-A987-4AD9-97C6-10F5D59E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56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F80A9-2FD1-4883-9AB5-F232EE59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3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08CA-34A3-4902-8509-4101781E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B646A-399C-4A19-9C06-3644FFA4F944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CAC29-38EC-4DB1-B907-C22DDD16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0D51D-2F4C-4A93-8444-2E332574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3218F8-C978-4F64-8A01-8253FC4B3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62" y="86744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91E4ADC-C7B2-4DB5-8FF4-E636A64DF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12" y="133372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7E62-05D3-4C16-8FD0-BA73744A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65E4-EA0F-4DF0-9719-7ED26262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311B-1732-401A-93B7-E14FED15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83C14-771A-48EE-8A80-F60CD852F446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62A0F-77F1-4B66-809F-BE42284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1CEA-9660-405B-AA71-C7D98AEA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27A1-0526-416A-8810-0FEF4C3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545B-0FB4-4AB9-A653-671695BD3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67BD0-D04D-4CD3-937D-51400923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6C3C-8432-4B4E-993C-F8D8B6CE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75537E-6B4B-4E2B-AC3D-671EB860DE74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31B1-5C53-4B43-B6BB-6A5E59B0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2A72-6C2A-4662-BD35-8DCCFE9B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F072-C2DA-45FF-B5BB-AD50248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EACF-1756-4C26-A7E7-A241FF7C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CA7AF-3DBB-4DDE-9A5D-A62CD190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6C8C4-348C-4489-9730-FAF858226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8F87D-EA3D-4835-895C-9ABC804F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020E8-7D9D-48CA-9DC8-113A99B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8A078-D391-4D03-95E0-5656A000F218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8296E-CB7C-4FFA-9416-BA86B7A2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FD326-8072-4559-9F74-0F31DE9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E8EE-D887-4823-8101-2A13DFF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A49B6-905D-451D-838B-8C0FB07E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CA740-2374-4B37-8959-7BA6EE07127C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D3310-62C8-45FE-A4A7-74643D65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3B9E2-CF31-4265-A00D-FDA6FDAC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49607-7104-434C-8144-CEE85F3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DCED84-E69A-411D-8263-71375C1D5BE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C143E-863C-4DEE-8881-25DEC2B7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5563-5CDD-44A7-9927-AD294FF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A967-C3C1-4D2D-86F3-DC88E47D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694A-88D6-43D0-B9ED-458872A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CC65-3B1A-47B6-A124-1F03E755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2497D-75B0-4676-8C64-AF3361B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BD6990-35AC-4DFB-8228-6E2D625CC309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F1CBA-1E83-4F61-949E-5BF8B49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5D513-0DAC-41B5-8A78-CD232203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0FD40-1625-476E-A9EC-D6D23F6B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1280-50CE-4FB9-8C86-DF6EF115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7254-5A99-45C5-B255-987E51EF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BE1DC4-40A8-4302-AEC6-5F32F1737232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8D6C-8861-4201-9179-2D16D53E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36779-7671-4D8A-B4F7-73841CD4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2F68B1E-4976-424D-929A-9EB21243A5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23927" y="28615"/>
            <a:ext cx="685555" cy="3202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35BF8D-3858-48D1-A07A-F283751B73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518" y="75243"/>
            <a:ext cx="1276019" cy="2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d.eu/dailydat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cds.climate.copernicus.eu/cdsapp#!/dataset/reanalysis-era5-land?tab=overview" TargetMode="External"/><Relationship Id="rId4" Type="http://schemas.openxmlformats.org/officeDocument/2006/relationships/hyperlink" Target="https://cds.climate.copernicus.eu/cdsapp#!/dataset/reanalysis-era5-single-levels?tab=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towardsdatascience.com/how-to-crack-open-netcdf-files-in-r-and-extract-data-as-time-series-24107b70d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22BC-0D2D-4D65-BF41-513E913F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953346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619285-EPP-1-2020-1-FI-EPPKA2-CBHE-JP</a:t>
            </a:r>
            <a:br>
              <a:rPr lang="en-US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dirty="0"/>
            </a:br>
            <a:r>
              <a:rPr lang="en-US" sz="3000" dirty="0"/>
              <a:t>Multilevel Local, Nation- and Regionwide Education and Training in Climate Services, Climate Change Adaptation and Mitigation</a:t>
            </a:r>
            <a:endParaRPr lang="en-US" sz="3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464EB-94F9-4097-BC56-8895A4A5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D6CDC-5728-48DC-AB06-73E377A8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389EE-0C0F-421D-8B8E-D4FFE633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01925" y="3616485"/>
            <a:ext cx="11645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</a:rPr>
              <a:t>“</a:t>
            </a:r>
            <a:r>
              <a:rPr lang="es-ES" sz="2400" b="1" i="1" dirty="0" err="1">
                <a:solidFill>
                  <a:schemeClr val="bg1"/>
                </a:solidFill>
              </a:rPr>
              <a:t>Introduction</a:t>
            </a:r>
            <a:r>
              <a:rPr lang="es-ES" sz="2400" b="1" i="1" dirty="0">
                <a:solidFill>
                  <a:schemeClr val="bg1"/>
                </a:solidFill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</a:rPr>
              <a:t>to</a:t>
            </a:r>
            <a:r>
              <a:rPr lang="es-ES" sz="2400" b="1" i="1" dirty="0">
                <a:solidFill>
                  <a:schemeClr val="bg1"/>
                </a:solidFill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</a:rPr>
              <a:t>work</a:t>
            </a:r>
            <a:r>
              <a:rPr lang="es-ES" sz="2400" b="1" i="1" dirty="0">
                <a:solidFill>
                  <a:schemeClr val="bg1"/>
                </a:solidFill>
              </a:rPr>
              <a:t> in </a:t>
            </a:r>
            <a:r>
              <a:rPr lang="es-ES" sz="2400" b="1" i="1" dirty="0" err="1">
                <a:solidFill>
                  <a:schemeClr val="bg1"/>
                </a:solidFill>
              </a:rPr>
              <a:t>groups</a:t>
            </a:r>
            <a:r>
              <a:rPr lang="es-ES" sz="2400" b="1" i="1" dirty="0">
                <a:solidFill>
                  <a:schemeClr val="bg1"/>
                </a:solidFill>
              </a:rPr>
              <a:t>”</a:t>
            </a:r>
          </a:p>
          <a:p>
            <a:pPr algn="ctr"/>
            <a:endParaRPr lang="es-ES" sz="2400" i="1" dirty="0">
              <a:solidFill>
                <a:schemeClr val="bg1"/>
              </a:solidFill>
            </a:endParaRPr>
          </a:p>
          <a:p>
            <a:pPr algn="ctr"/>
            <a:r>
              <a:rPr lang="es-ES" sz="2400" i="1" dirty="0" err="1">
                <a:solidFill>
                  <a:schemeClr val="bg1"/>
                </a:solidFill>
              </a:rPr>
              <a:t>Dr</a:t>
            </a:r>
            <a:r>
              <a:rPr lang="es-ES" sz="2400" i="1" dirty="0">
                <a:solidFill>
                  <a:schemeClr val="bg1"/>
                </a:solidFill>
              </a:rPr>
              <a:t> Jon Xavier Olano Pozo</a:t>
            </a:r>
            <a:br>
              <a:rPr lang="es-ES" sz="2400" i="1" dirty="0">
                <a:solidFill>
                  <a:schemeClr val="bg1"/>
                </a:solidFill>
              </a:rPr>
            </a:br>
            <a:r>
              <a:rPr lang="es-ES" i="1" dirty="0">
                <a:solidFill>
                  <a:schemeClr val="bg1"/>
                </a:solidFill>
              </a:rPr>
              <a:t>Institut Universitari de Recerca en </a:t>
            </a:r>
            <a:r>
              <a:rPr lang="es-ES" i="1" dirty="0" err="1">
                <a:solidFill>
                  <a:schemeClr val="bg1"/>
                </a:solidFill>
              </a:rPr>
              <a:t>Sostenibilitat</a:t>
            </a:r>
            <a:r>
              <a:rPr lang="es-ES" i="1" dirty="0">
                <a:solidFill>
                  <a:schemeClr val="bg1"/>
                </a:solidFill>
              </a:rPr>
              <a:t>, </a:t>
            </a:r>
            <a:r>
              <a:rPr lang="es-ES" i="1" dirty="0" err="1">
                <a:solidFill>
                  <a:schemeClr val="bg1"/>
                </a:solidFill>
              </a:rPr>
              <a:t>Canvi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Climàtic</a:t>
            </a:r>
            <a:r>
              <a:rPr lang="es-ES" i="1" dirty="0">
                <a:solidFill>
                  <a:schemeClr val="bg1"/>
                </a:solidFill>
              </a:rPr>
              <a:t> i </a:t>
            </a:r>
            <a:r>
              <a:rPr lang="es-ES" i="1" dirty="0" err="1">
                <a:solidFill>
                  <a:schemeClr val="bg1"/>
                </a:solidFill>
              </a:rPr>
              <a:t>Transició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Energètica</a:t>
            </a:r>
            <a:r>
              <a:rPr lang="es-ES" i="1" dirty="0">
                <a:solidFill>
                  <a:schemeClr val="bg1"/>
                </a:solidFill>
              </a:rPr>
              <a:t> (IU-RESCAT), </a:t>
            </a:r>
            <a:r>
              <a:rPr lang="es-ES" i="1" dirty="0" err="1">
                <a:solidFill>
                  <a:schemeClr val="bg1"/>
                </a:solidFill>
              </a:rPr>
              <a:t>Universitat</a:t>
            </a:r>
            <a:r>
              <a:rPr lang="es-ES" i="1" dirty="0">
                <a:solidFill>
                  <a:schemeClr val="bg1"/>
                </a:solidFill>
              </a:rPr>
              <a:t> Rovira i Virgili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2A22BC-0D2D-4D65-BF41-513E913FA7FA}"/>
              </a:ext>
            </a:extLst>
          </p:cNvPr>
          <p:cNvSpPr txBox="1">
            <a:spLocks/>
          </p:cNvSpPr>
          <p:nvPr/>
        </p:nvSpPr>
        <p:spPr>
          <a:xfrm>
            <a:off x="838200" y="5010738"/>
            <a:ext cx="10515600" cy="504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i="1" dirty="0"/>
            </a:br>
            <a:r>
              <a:rPr lang="en-US" sz="1800" b="1" i="1" dirty="0"/>
              <a:t>6 May 2024. </a:t>
            </a:r>
            <a:r>
              <a:rPr lang="en-US" sz="1800" b="1" i="1" dirty="0" err="1"/>
              <a:t>ClimED</a:t>
            </a:r>
            <a:r>
              <a:rPr lang="en-US" sz="1800" b="1" i="1" dirty="0"/>
              <a:t> 4th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/>
              <a:t>Day 1. Resources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88189" y="1834787"/>
            <a:ext cx="1106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Download data from Open </a:t>
            </a:r>
            <a:r>
              <a:rPr lang="en-US" sz="1600" dirty="0" err="1">
                <a:solidFill>
                  <a:schemeClr val="bg1"/>
                </a:solidFill>
              </a:rPr>
              <a:t>Meteo</a:t>
            </a:r>
            <a:r>
              <a:rPr lang="en-US" sz="1600" dirty="0">
                <a:solidFill>
                  <a:schemeClr val="bg1"/>
                </a:solidFill>
              </a:rPr>
              <a:t>. com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EDC157-FC44-2E25-845E-9FA3C40C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80" y="2127174"/>
            <a:ext cx="3960201" cy="17387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45043C-1239-E4AE-95CD-9396CDDA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81" y="3968495"/>
            <a:ext cx="3960201" cy="17387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BA2B4B-A0B3-8BB9-33B0-5209155D8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390" y="2127174"/>
            <a:ext cx="3477450" cy="17387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1F7195-ACDB-E1AB-B155-193574226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720" y="3871681"/>
            <a:ext cx="4035501" cy="1738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37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B420-2D1E-4EAF-BE1E-92C60864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84563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F196D-9596-43BC-9CD8-10B358F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4A0CA-8DD5-4A37-A8ED-1AEC9BCD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27E6-87B8-45D5-84F2-F2C825B9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Introducing lecturer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9538"/>
            <a:ext cx="1127858" cy="11705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88205" y="1765776"/>
            <a:ext cx="9364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Dr</a:t>
            </a:r>
            <a:r>
              <a:rPr lang="es-ES" sz="1600" dirty="0">
                <a:solidFill>
                  <a:schemeClr val="bg1"/>
                </a:solidFill>
              </a:rPr>
              <a:t> Jon Xavier Olano Pozo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Research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Technician</a:t>
            </a:r>
            <a:r>
              <a:rPr lang="es-ES" sz="1600" dirty="0">
                <a:solidFill>
                  <a:schemeClr val="bg1"/>
                </a:solidFill>
              </a:rPr>
              <a:t> in Institut Universitari de Recerca en </a:t>
            </a:r>
            <a:r>
              <a:rPr lang="es-ES" sz="1600" dirty="0" err="1">
                <a:solidFill>
                  <a:schemeClr val="bg1"/>
                </a:solidFill>
              </a:rPr>
              <a:t>Sostenibilitat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Canvi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Climàtic</a:t>
            </a:r>
            <a:r>
              <a:rPr lang="es-ES" sz="1600" dirty="0">
                <a:solidFill>
                  <a:schemeClr val="bg1"/>
                </a:solidFill>
              </a:rPr>
              <a:t> i </a:t>
            </a:r>
            <a:r>
              <a:rPr lang="es-ES" sz="1600" dirty="0" err="1">
                <a:solidFill>
                  <a:schemeClr val="bg1"/>
                </a:solidFill>
              </a:rPr>
              <a:t>Transició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Energètica</a:t>
            </a:r>
            <a:r>
              <a:rPr lang="es-ES" sz="1600" dirty="0">
                <a:solidFill>
                  <a:schemeClr val="bg1"/>
                </a:solidFill>
              </a:rPr>
              <a:t> (IU-RESCAT)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Centre </a:t>
            </a:r>
            <a:r>
              <a:rPr lang="es-ES" sz="1600" dirty="0" err="1">
                <a:solidFill>
                  <a:schemeClr val="bg1"/>
                </a:solidFill>
              </a:rPr>
              <a:t>for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Climate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Change</a:t>
            </a:r>
            <a:endParaRPr lang="es-ES" sz="16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Geography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Department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Faculty</a:t>
            </a:r>
            <a:r>
              <a:rPr lang="es-ES" sz="1600" dirty="0">
                <a:solidFill>
                  <a:schemeClr val="bg1"/>
                </a:solidFill>
              </a:rPr>
              <a:t> of </a:t>
            </a:r>
            <a:r>
              <a:rPr lang="es-ES" sz="1600" dirty="0" err="1">
                <a:solidFill>
                  <a:schemeClr val="bg1"/>
                </a:solidFill>
              </a:rPr>
              <a:t>Tourism</a:t>
            </a:r>
            <a:r>
              <a:rPr lang="es-ES" sz="1600" dirty="0">
                <a:solidFill>
                  <a:schemeClr val="bg1"/>
                </a:solidFill>
              </a:rPr>
              <a:t> and </a:t>
            </a:r>
            <a:r>
              <a:rPr lang="es-ES" sz="1600" dirty="0" err="1">
                <a:solidFill>
                  <a:schemeClr val="bg1"/>
                </a:solidFill>
              </a:rPr>
              <a:t>Geography</a:t>
            </a:r>
            <a:r>
              <a:rPr lang="es-ES" sz="1600" dirty="0">
                <a:solidFill>
                  <a:schemeClr val="bg1"/>
                </a:solidFill>
              </a:rPr>
              <a:t>, Rovira i </a:t>
            </a:r>
            <a:r>
              <a:rPr lang="es-ES" sz="1600" dirty="0" err="1">
                <a:solidFill>
                  <a:schemeClr val="bg1"/>
                </a:solidFill>
              </a:rPr>
              <a:t>Virgili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University</a:t>
            </a:r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Bachelor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Degree</a:t>
            </a:r>
            <a:r>
              <a:rPr lang="es-ES" sz="1600" dirty="0">
                <a:solidFill>
                  <a:schemeClr val="bg1"/>
                </a:solidFill>
              </a:rPr>
              <a:t> in </a:t>
            </a:r>
            <a:r>
              <a:rPr lang="es-ES" sz="1600" dirty="0" err="1">
                <a:solidFill>
                  <a:schemeClr val="bg1"/>
                </a:solidFill>
              </a:rPr>
              <a:t>Sociology</a:t>
            </a:r>
            <a:r>
              <a:rPr lang="es-ES" sz="1600" dirty="0">
                <a:solidFill>
                  <a:schemeClr val="bg1"/>
                </a:solidFill>
              </a:rPr>
              <a:t> (</a:t>
            </a:r>
            <a:r>
              <a:rPr lang="es-ES" sz="1600" dirty="0" err="1">
                <a:solidFill>
                  <a:schemeClr val="bg1"/>
                </a:solidFill>
              </a:rPr>
              <a:t>University</a:t>
            </a:r>
            <a:r>
              <a:rPr lang="es-ES" sz="1600" dirty="0">
                <a:solidFill>
                  <a:schemeClr val="bg1"/>
                </a:solidFill>
              </a:rPr>
              <a:t> of Barcelona)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Master </a:t>
            </a:r>
            <a:r>
              <a:rPr lang="es-ES" sz="1600" dirty="0" err="1">
                <a:solidFill>
                  <a:schemeClr val="bg1"/>
                </a:solidFill>
              </a:rPr>
              <a:t>Degree</a:t>
            </a:r>
            <a:r>
              <a:rPr lang="es-ES" sz="1600" dirty="0">
                <a:solidFill>
                  <a:schemeClr val="bg1"/>
                </a:solidFill>
              </a:rPr>
              <a:t> in Territorial </a:t>
            </a:r>
            <a:r>
              <a:rPr lang="es-ES" sz="1600" dirty="0" err="1">
                <a:solidFill>
                  <a:schemeClr val="bg1"/>
                </a:solidFill>
              </a:rPr>
              <a:t>Planning</a:t>
            </a:r>
            <a:r>
              <a:rPr lang="es-ES" sz="1600" dirty="0">
                <a:solidFill>
                  <a:schemeClr val="bg1"/>
                </a:solidFill>
              </a:rPr>
              <a:t> (Rovira i </a:t>
            </a:r>
            <a:r>
              <a:rPr lang="es-ES" sz="1600" dirty="0" err="1">
                <a:solidFill>
                  <a:schemeClr val="bg1"/>
                </a:solidFill>
              </a:rPr>
              <a:t>Virgili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University</a:t>
            </a:r>
            <a:r>
              <a:rPr lang="es-ES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bg1"/>
                </a:solidFill>
              </a:rPr>
              <a:t>PhD in </a:t>
            </a:r>
            <a:r>
              <a:rPr lang="es-ES" sz="1600" dirty="0" err="1">
                <a:solidFill>
                  <a:schemeClr val="bg1"/>
                </a:solidFill>
              </a:rPr>
              <a:t>Tourism</a:t>
            </a:r>
            <a:r>
              <a:rPr lang="es-ES" sz="1600" dirty="0">
                <a:solidFill>
                  <a:schemeClr val="bg1"/>
                </a:solidFill>
              </a:rPr>
              <a:t> and </a:t>
            </a:r>
            <a:r>
              <a:rPr lang="es-ES" sz="1600" dirty="0" err="1">
                <a:solidFill>
                  <a:schemeClr val="bg1"/>
                </a:solidFill>
              </a:rPr>
              <a:t>Leisure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Studies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Research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Focus</a:t>
            </a:r>
            <a:r>
              <a:rPr lang="es-ES" sz="1600" dirty="0">
                <a:solidFill>
                  <a:schemeClr val="bg1"/>
                </a:solidFill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Tourism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Destination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Evolution</a:t>
            </a:r>
            <a:r>
              <a:rPr lang="es-ES" sz="1600" dirty="0">
                <a:solidFill>
                  <a:schemeClr val="bg1"/>
                </a:solidFill>
              </a:rPr>
              <a:t> (Social, Regional and Ambiental)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bg1"/>
                </a:solidFill>
              </a:rPr>
              <a:t>Climate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Services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application</a:t>
            </a:r>
            <a:r>
              <a:rPr lang="es-ES" sz="1600" dirty="0">
                <a:solidFill>
                  <a:schemeClr val="bg1"/>
                </a:solidFill>
              </a:rPr>
              <a:t> (</a:t>
            </a:r>
            <a:r>
              <a:rPr lang="es-ES" sz="1600" dirty="0" err="1">
                <a:solidFill>
                  <a:schemeClr val="bg1"/>
                </a:solidFill>
              </a:rPr>
              <a:t>Tourism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Infrastructures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Agriculture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Leisure</a:t>
            </a:r>
            <a:r>
              <a:rPr lang="es-ES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Teaching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Co-Creation of Climate Services, to see in this lecture (</a:t>
            </a:r>
            <a:r>
              <a:rPr lang="en-US" sz="1600" dirty="0" err="1">
                <a:solidFill>
                  <a:schemeClr val="bg1"/>
                </a:solidFill>
              </a:rPr>
              <a:t>Rovira</a:t>
            </a:r>
            <a:r>
              <a:rPr lang="en-US" sz="1600" dirty="0">
                <a:solidFill>
                  <a:schemeClr val="bg1"/>
                </a:solidFill>
              </a:rPr>
              <a:t> I </a:t>
            </a:r>
            <a:r>
              <a:rPr lang="en-US" sz="1600" dirty="0" err="1">
                <a:solidFill>
                  <a:schemeClr val="bg1"/>
                </a:solidFill>
              </a:rPr>
              <a:t>Virgili</a:t>
            </a:r>
            <a:r>
              <a:rPr lang="en-US" sz="1600" dirty="0">
                <a:solidFill>
                  <a:schemeClr val="bg1"/>
                </a:solidFill>
              </a:rPr>
              <a:t>, University)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Introduction to Tourism Places (in Open University of Catalonia, UOC).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WMO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6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General Overview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E0C720C-6726-9B96-B545-82B4A5516E30}"/>
              </a:ext>
            </a:extLst>
          </p:cNvPr>
          <p:cNvSpPr/>
          <p:nvPr/>
        </p:nvSpPr>
        <p:spPr>
          <a:xfrm>
            <a:off x="877906" y="3045125"/>
            <a:ext cx="1643178" cy="1267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C1: </a:t>
            </a:r>
            <a:r>
              <a:rPr lang="es-ES" sz="1100" dirty="0" err="1"/>
              <a:t>Create</a:t>
            </a:r>
            <a:r>
              <a:rPr lang="es-ES" sz="1100" dirty="0"/>
              <a:t> and </a:t>
            </a:r>
            <a:r>
              <a:rPr lang="es-ES" sz="1100" dirty="0" err="1"/>
              <a:t>Manage</a:t>
            </a:r>
            <a:r>
              <a:rPr lang="es-ES" sz="1100" dirty="0"/>
              <a:t> </a:t>
            </a:r>
            <a:r>
              <a:rPr lang="es-ES" sz="1100" dirty="0" err="1"/>
              <a:t>Climate</a:t>
            </a:r>
            <a:r>
              <a:rPr lang="es-ES" sz="1100" dirty="0"/>
              <a:t> </a:t>
            </a:r>
            <a:r>
              <a:rPr lang="es-ES" sz="1100" dirty="0" err="1"/>
              <a:t>Datasets</a:t>
            </a:r>
            <a:endParaRPr lang="es-ES" sz="11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D6B1570-8E5A-D6F2-7D1A-591014510FFA}"/>
              </a:ext>
            </a:extLst>
          </p:cNvPr>
          <p:cNvSpPr/>
          <p:nvPr/>
        </p:nvSpPr>
        <p:spPr>
          <a:xfrm>
            <a:off x="3086085" y="3045125"/>
            <a:ext cx="1643178" cy="1267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C2: Derive </a:t>
            </a:r>
            <a:r>
              <a:rPr lang="es-ES" sz="1100" dirty="0" err="1"/>
              <a:t>products</a:t>
            </a:r>
            <a:r>
              <a:rPr lang="es-ES" sz="1100" dirty="0"/>
              <a:t> </a:t>
            </a:r>
            <a:r>
              <a:rPr lang="es-ES" sz="1100" dirty="0" err="1"/>
              <a:t>from</a:t>
            </a:r>
            <a:r>
              <a:rPr lang="es-ES" sz="1100" dirty="0"/>
              <a:t> </a:t>
            </a:r>
            <a:r>
              <a:rPr lang="es-ES" sz="1100" dirty="0" err="1"/>
              <a:t>climate</a:t>
            </a:r>
            <a:r>
              <a:rPr lang="es-ES" sz="1100" dirty="0"/>
              <a:t> data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CFC48AF-B3B6-02AF-F394-956FED21C730}"/>
              </a:ext>
            </a:extLst>
          </p:cNvPr>
          <p:cNvSpPr/>
          <p:nvPr/>
        </p:nvSpPr>
        <p:spPr>
          <a:xfrm>
            <a:off x="5294264" y="3045125"/>
            <a:ext cx="1643178" cy="12677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C3: </a:t>
            </a:r>
            <a:r>
              <a:rPr lang="es-ES" sz="1100" dirty="0" err="1"/>
              <a:t>Create</a:t>
            </a:r>
            <a:r>
              <a:rPr lang="es-ES" sz="1100" dirty="0"/>
              <a:t> and </a:t>
            </a:r>
            <a:r>
              <a:rPr lang="es-ES" sz="1100" dirty="0" err="1"/>
              <a:t>interpret</a:t>
            </a:r>
            <a:r>
              <a:rPr lang="es-ES" sz="1100" dirty="0"/>
              <a:t> </a:t>
            </a:r>
            <a:r>
              <a:rPr lang="es-ES" sz="1100" dirty="0" err="1"/>
              <a:t>climate</a:t>
            </a:r>
            <a:r>
              <a:rPr lang="es-ES" sz="1100" dirty="0"/>
              <a:t> </a:t>
            </a:r>
            <a:r>
              <a:rPr lang="es-ES" sz="1100" dirty="0" err="1"/>
              <a:t>forecasts</a:t>
            </a:r>
            <a:r>
              <a:rPr lang="es-ES" sz="1100" dirty="0"/>
              <a:t>, </a:t>
            </a:r>
            <a:r>
              <a:rPr lang="es-ES" sz="1100" dirty="0" err="1"/>
              <a:t>climate</a:t>
            </a:r>
            <a:r>
              <a:rPr lang="es-ES" sz="1100" dirty="0"/>
              <a:t> </a:t>
            </a:r>
            <a:r>
              <a:rPr lang="es-ES" sz="1100" dirty="0" err="1"/>
              <a:t>projections</a:t>
            </a:r>
            <a:r>
              <a:rPr lang="es-ES" sz="1100" dirty="0"/>
              <a:t> and </a:t>
            </a:r>
            <a:r>
              <a:rPr lang="es-ES" sz="1100" dirty="0" err="1"/>
              <a:t>model</a:t>
            </a:r>
            <a:r>
              <a:rPr lang="es-ES" sz="1100" dirty="0"/>
              <a:t> output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47FE142-80CE-EA85-3F3F-347AB165A58E}"/>
              </a:ext>
            </a:extLst>
          </p:cNvPr>
          <p:cNvSpPr/>
          <p:nvPr/>
        </p:nvSpPr>
        <p:spPr>
          <a:xfrm>
            <a:off x="7502443" y="2072669"/>
            <a:ext cx="1643178" cy="12677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C4: </a:t>
            </a:r>
            <a:r>
              <a:rPr lang="es-ES" sz="1100" dirty="0" err="1"/>
              <a:t>Ensure</a:t>
            </a:r>
            <a:r>
              <a:rPr lang="es-ES" sz="1100" dirty="0"/>
              <a:t> </a:t>
            </a:r>
            <a:r>
              <a:rPr lang="es-ES" sz="1100" dirty="0" err="1"/>
              <a:t>Quality</a:t>
            </a:r>
            <a:r>
              <a:rPr lang="es-ES" sz="1100" dirty="0"/>
              <a:t> of </a:t>
            </a:r>
            <a:r>
              <a:rPr lang="es-ES" sz="1100" dirty="0" err="1"/>
              <a:t>climate</a:t>
            </a:r>
            <a:r>
              <a:rPr lang="es-ES" sz="1100" dirty="0"/>
              <a:t> </a:t>
            </a:r>
            <a:r>
              <a:rPr lang="es-ES" sz="1100" dirty="0" err="1"/>
              <a:t>information</a:t>
            </a:r>
            <a:r>
              <a:rPr lang="es-ES" sz="1100" dirty="0"/>
              <a:t> and </a:t>
            </a:r>
            <a:r>
              <a:rPr lang="es-ES" sz="1100" dirty="0" err="1"/>
              <a:t>services</a:t>
            </a:r>
            <a:endParaRPr lang="es-ES" sz="11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DE1C03A-F1FE-3D3C-9B55-9E9DE2F82A20}"/>
              </a:ext>
            </a:extLst>
          </p:cNvPr>
          <p:cNvSpPr/>
          <p:nvPr/>
        </p:nvSpPr>
        <p:spPr>
          <a:xfrm>
            <a:off x="9710622" y="3045125"/>
            <a:ext cx="1643178" cy="1267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C5: </a:t>
            </a:r>
            <a:r>
              <a:rPr lang="es-ES" sz="1100" dirty="0" err="1"/>
              <a:t>Communicate</a:t>
            </a:r>
            <a:r>
              <a:rPr lang="es-ES" sz="1100" dirty="0"/>
              <a:t> </a:t>
            </a:r>
            <a:r>
              <a:rPr lang="es-ES" sz="1100" dirty="0" err="1"/>
              <a:t>climatological</a:t>
            </a:r>
            <a:r>
              <a:rPr lang="es-ES" sz="1100" dirty="0"/>
              <a:t> </a:t>
            </a:r>
            <a:r>
              <a:rPr lang="es-ES" sz="1100" dirty="0" err="1"/>
              <a:t>information</a:t>
            </a:r>
            <a:r>
              <a:rPr lang="es-ES" sz="1100" dirty="0"/>
              <a:t> to </a:t>
            </a:r>
            <a:r>
              <a:rPr lang="es-ES" sz="1100" dirty="0" err="1"/>
              <a:t>users</a:t>
            </a:r>
            <a:endParaRPr lang="es-ES" sz="1100" dirty="0"/>
          </a:p>
        </p:txBody>
      </p:sp>
      <p:sp>
        <p:nvSpPr>
          <p:cNvPr id="13" name="Flecha derecha 6">
            <a:extLst>
              <a:ext uri="{FF2B5EF4-FFF2-40B4-BE49-F238E27FC236}">
                <a16:creationId xmlns:a16="http://schemas.microsoft.com/office/drawing/2014/main" id="{A4A47A32-70C6-E86E-56DB-EFEBECBCE2BF}"/>
              </a:ext>
            </a:extLst>
          </p:cNvPr>
          <p:cNvSpPr/>
          <p:nvPr/>
        </p:nvSpPr>
        <p:spPr>
          <a:xfrm>
            <a:off x="2413226" y="3517586"/>
            <a:ext cx="672860" cy="2983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6">
            <a:extLst>
              <a:ext uri="{FF2B5EF4-FFF2-40B4-BE49-F238E27FC236}">
                <a16:creationId xmlns:a16="http://schemas.microsoft.com/office/drawing/2014/main" id="{2DDF3D02-0355-1435-4311-EA4865255381}"/>
              </a:ext>
            </a:extLst>
          </p:cNvPr>
          <p:cNvSpPr/>
          <p:nvPr/>
        </p:nvSpPr>
        <p:spPr>
          <a:xfrm>
            <a:off x="4607785" y="3517585"/>
            <a:ext cx="686479" cy="2983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8">
            <a:extLst>
              <a:ext uri="{FF2B5EF4-FFF2-40B4-BE49-F238E27FC236}">
                <a16:creationId xmlns:a16="http://schemas.microsoft.com/office/drawing/2014/main" id="{DA8E0C0E-BC46-4195-0401-EC490C937EE7}"/>
              </a:ext>
            </a:extLst>
          </p:cNvPr>
          <p:cNvSpPr/>
          <p:nvPr/>
        </p:nvSpPr>
        <p:spPr>
          <a:xfrm>
            <a:off x="6937442" y="3517583"/>
            <a:ext cx="2773180" cy="2983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18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Objectives of work in groups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29397" y="1801234"/>
            <a:ext cx="118785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Day 1. </a:t>
            </a:r>
            <a:r>
              <a:rPr lang="en-US" sz="1600" b="1" dirty="0">
                <a:solidFill>
                  <a:schemeClr val="bg1"/>
                </a:solidFill>
              </a:rPr>
              <a:t>Competency 1: Create and Manage climate datasets; Competency 2: Derive Products from Climate Data.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Identification and retrieval of Climate Data from different sources for point/city/region in Ukraine to develop further tasks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Tasks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1.1 Select the geographical scope of the project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1.2 Identify different climate databases (ECAD, Copernicus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r>
              <a:rPr lang="en-US" sz="1600" dirty="0">
                <a:solidFill>
                  <a:schemeClr val="bg1"/>
                </a:solidFill>
              </a:rPr>
              <a:t>…) and retrieve data for geographical selection 1.3 Try to calculate climate indices through </a:t>
            </a:r>
            <a:r>
              <a:rPr lang="en-US" sz="1600" dirty="0" err="1">
                <a:solidFill>
                  <a:schemeClr val="bg1"/>
                </a:solidFill>
              </a:rPr>
              <a:t>Climpact</a:t>
            </a:r>
            <a:r>
              <a:rPr lang="en-US" sz="1600" dirty="0">
                <a:solidFill>
                  <a:schemeClr val="bg1"/>
                </a:solidFill>
              </a:rPr>
              <a:t> or other tools for selected geographical feature.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1.4 (Complementary). Apply Quality Control or </a:t>
            </a:r>
            <a:r>
              <a:rPr lang="en-US" sz="1600" dirty="0" err="1">
                <a:solidFill>
                  <a:schemeClr val="bg1"/>
                </a:solidFill>
              </a:rPr>
              <a:t>Homogoneization</a:t>
            </a:r>
            <a:r>
              <a:rPr lang="en-US" sz="1600" dirty="0">
                <a:solidFill>
                  <a:schemeClr val="bg1"/>
                </a:solidFill>
              </a:rPr>
              <a:t> techniques with INQC, </a:t>
            </a:r>
            <a:r>
              <a:rPr lang="en-US" sz="1600" dirty="0" err="1">
                <a:solidFill>
                  <a:schemeClr val="bg1"/>
                </a:solidFill>
              </a:rPr>
              <a:t>Climatol</a:t>
            </a:r>
            <a:r>
              <a:rPr lang="en-US" sz="1600" dirty="0">
                <a:solidFill>
                  <a:schemeClr val="bg1"/>
                </a:solidFill>
              </a:rPr>
              <a:t> or other tools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Day 2. </a:t>
            </a:r>
            <a:r>
              <a:rPr lang="en-US" sz="1600" b="1" dirty="0">
                <a:solidFill>
                  <a:schemeClr val="bg1"/>
                </a:solidFill>
              </a:rPr>
              <a:t>Competency 5: Communicate Climate Information to Users; Competency 2: Derive Products from Climate Data.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Development of co-creation methodology for climate-dependent sectors considering the needs of different users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Tasks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2.1 Co-creation Workshop (during the day). Allows to know what the user needs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2.2 Analyze the workshop information through templates.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2.3 Theoretical definition of the climate indicator as a base of climate service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1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Objectives of work in groups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88189" y="1834787"/>
            <a:ext cx="11064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Day 3. </a:t>
            </a:r>
            <a:r>
              <a:rPr lang="en-US" sz="1600" b="1" dirty="0">
                <a:solidFill>
                  <a:schemeClr val="bg1"/>
                </a:solidFill>
              </a:rPr>
              <a:t>Competency 2: Derive Products from Climate Data. Competency 3: Create and interpret climate forecasts, climate projections and model output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Operationalization of climate indicator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Tasks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3.1 Mathematical definitions of climate indices for climate-dependent sectors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3.2 Computation of co-created indices for the dependent sector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3.2.1 Mandatory. Computation of basic indicators for past data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3.2.2 Complementary. Computation of indicator for basic future projections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3.3 (Complementary). Validation of the co-created indices with sectorial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Day 4. </a:t>
            </a:r>
            <a:r>
              <a:rPr lang="en-US" sz="1600" b="1" dirty="0">
                <a:solidFill>
                  <a:schemeClr val="bg1"/>
                </a:solidFill>
              </a:rPr>
              <a:t>Competency 5: Communicate Climate Information to Users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Prototyp</a:t>
            </a:r>
            <a:r>
              <a:rPr lang="en-US" sz="1600" dirty="0">
                <a:solidFill>
                  <a:schemeClr val="bg1"/>
                </a:solidFill>
              </a:rPr>
              <a:t> of Climate Service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Tasks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4.1 Communication channel of the information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4.2 Mockup of the tool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98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Structure of the final presentation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79563" y="1955557"/>
            <a:ext cx="11064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1. The rationale for the selection of the place and the field (1 ‘)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2. Description of the climate data used (1 ‘)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3. Analysis of basic climate indices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4. Co-creation workshop development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5. Indicator for climate dependent sector (1’)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6. Indicator </a:t>
            </a:r>
            <a:r>
              <a:rPr lang="en-US" sz="2000" dirty="0" err="1">
                <a:solidFill>
                  <a:schemeClr val="bg1"/>
                </a:solidFill>
              </a:rPr>
              <a:t>behaviour</a:t>
            </a:r>
            <a:r>
              <a:rPr lang="en-US" sz="2000" dirty="0">
                <a:solidFill>
                  <a:schemeClr val="bg1"/>
                </a:solidFill>
              </a:rPr>
              <a:t> on time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7. </a:t>
            </a:r>
            <a:r>
              <a:rPr lang="en-US" sz="2000" dirty="0" err="1">
                <a:solidFill>
                  <a:schemeClr val="bg1"/>
                </a:solidFill>
              </a:rPr>
              <a:t>Comunication</a:t>
            </a:r>
            <a:r>
              <a:rPr lang="en-US" sz="2000" dirty="0">
                <a:solidFill>
                  <a:schemeClr val="bg1"/>
                </a:solidFill>
              </a:rPr>
              <a:t> strategy (Channel + Mockup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8. Conclusions and general </a:t>
            </a:r>
            <a:r>
              <a:rPr lang="en-US" sz="2000" dirty="0" err="1">
                <a:solidFill>
                  <a:schemeClr val="bg1"/>
                </a:solidFill>
              </a:rPr>
              <a:t>valorisation</a:t>
            </a:r>
            <a:r>
              <a:rPr lang="en-US" sz="2000" dirty="0">
                <a:solidFill>
                  <a:schemeClr val="bg1"/>
                </a:solidFill>
              </a:rPr>
              <a:t> of the course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Attendants: Comments and Questions (2’)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9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/>
              <a:t>Day 1. Resources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88189" y="1834787"/>
            <a:ext cx="110645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Databases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European Climate Data Assessment (ECAD) and E-OBS: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https://www.ecad.eu/dailydata/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Station Daily Data on txt files (ECAD); grided daily data for E-</a:t>
            </a:r>
            <a:r>
              <a:rPr lang="en-US" sz="1600" dirty="0" err="1">
                <a:solidFill>
                  <a:schemeClr val="bg1"/>
                </a:solidFill>
              </a:rPr>
              <a:t>Obs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Copernicus Climate Change Service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Requires registration (free and easy)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Netcdf</a:t>
            </a:r>
            <a:r>
              <a:rPr lang="en-US" sz="1600" dirty="0">
                <a:solidFill>
                  <a:schemeClr val="bg1"/>
                </a:solidFill>
              </a:rPr>
              <a:t> files (requires R or Python) to work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ERA5 hourly database (25km x 25km </a:t>
            </a:r>
            <a:r>
              <a:rPr lang="en-US" sz="1600" dirty="0" err="1">
                <a:solidFill>
                  <a:schemeClr val="bg1"/>
                </a:solidFill>
              </a:rPr>
              <a:t>aprox</a:t>
            </a:r>
            <a:r>
              <a:rPr lang="en-US" sz="1600" dirty="0">
                <a:solidFill>
                  <a:schemeClr val="bg1"/>
                </a:solidFill>
              </a:rPr>
              <a:t>).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https://cds.climate.copernicus.eu/cdsapp#!/dataset/reanalysis-era5-single-levels?tab=form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ERA5-Land database (11km x 11km </a:t>
            </a:r>
            <a:r>
              <a:rPr lang="en-US" sz="1600" dirty="0" err="1">
                <a:solidFill>
                  <a:schemeClr val="bg1"/>
                </a:solidFill>
              </a:rPr>
              <a:t>aprox</a:t>
            </a:r>
            <a:r>
              <a:rPr lang="en-US" sz="1600" dirty="0">
                <a:solidFill>
                  <a:schemeClr val="bg1"/>
                </a:solidFill>
              </a:rPr>
              <a:t>, only land data). 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https://cds.climate.copernicus.eu/cdsapp#!/dataset/reanalysis-era5-land?tab=overview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Open – </a:t>
            </a:r>
            <a:r>
              <a:rPr lang="en-US" sz="1600" dirty="0" err="1">
                <a:solidFill>
                  <a:schemeClr val="bg1"/>
                </a:solidFill>
              </a:rPr>
              <a:t>Meteo</a:t>
            </a:r>
            <a:endParaRPr lang="en-US" sz="16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 “friendly” Copernicus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API Limitation for free version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69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/>
              <a:t>Day 1. Resources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88189" y="1834787"/>
            <a:ext cx="1106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Download data from ECAD or E-OBS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C7248B-B0A8-F172-82C6-12B6D74E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6" y="2316840"/>
            <a:ext cx="3626207" cy="28164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8D0238-8968-B522-9628-3E872159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0" y="2316501"/>
            <a:ext cx="4155103" cy="28165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0DC9F8A-3CE9-D87E-AB61-594C40EA6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920" y="2316501"/>
            <a:ext cx="3249986" cy="281640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F6FF46C-BD60-FFF7-D597-439BCCCB9B64}"/>
              </a:ext>
            </a:extLst>
          </p:cNvPr>
          <p:cNvSpPr/>
          <p:nvPr/>
        </p:nvSpPr>
        <p:spPr>
          <a:xfrm>
            <a:off x="941294" y="4438439"/>
            <a:ext cx="2922494" cy="1156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9928D5-1B9E-7E12-F4E8-EAE344D8FB08}"/>
              </a:ext>
            </a:extLst>
          </p:cNvPr>
          <p:cNvSpPr/>
          <p:nvPr/>
        </p:nvSpPr>
        <p:spPr>
          <a:xfrm>
            <a:off x="4725414" y="4214507"/>
            <a:ext cx="2922494" cy="7543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46698D3-D291-BDF1-09E3-C731D7DB0B3E}"/>
              </a:ext>
            </a:extLst>
          </p:cNvPr>
          <p:cNvSpPr/>
          <p:nvPr/>
        </p:nvSpPr>
        <p:spPr>
          <a:xfrm>
            <a:off x="11067703" y="4438439"/>
            <a:ext cx="554119" cy="5249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41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b="1" dirty="0"/>
              <a:t>Day 1. Resources</a:t>
            </a:r>
            <a:endParaRPr lang="en-US" sz="1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88189" y="1834787"/>
            <a:ext cx="1106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Download data from ERA5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52D9ED-AEEC-B216-7BFF-7591399B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1" y="2192038"/>
            <a:ext cx="4527176" cy="1811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E1C8D21-0EFB-3301-771E-3C74C7FB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72" y="4123392"/>
            <a:ext cx="3018400" cy="152174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4D2C726-F472-654E-6C34-3BFBF607A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496" y="4123391"/>
            <a:ext cx="2727963" cy="15272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F6A06C7-F148-C06B-4B5E-A639057EA7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466"/>
          <a:stretch/>
        </p:blipFill>
        <p:spPr>
          <a:xfrm>
            <a:off x="4941343" y="2192037"/>
            <a:ext cx="2559412" cy="1811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7C58A67-7938-E20C-0871-7563A5B348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565"/>
          <a:stretch/>
        </p:blipFill>
        <p:spPr>
          <a:xfrm>
            <a:off x="6212544" y="4123391"/>
            <a:ext cx="4025150" cy="15217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082FDBB-1625-6C90-965C-E88C7F48C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303" y="1618034"/>
            <a:ext cx="3397593" cy="20555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6821E77-F748-064F-2E48-EF02E982017F}"/>
              </a:ext>
            </a:extLst>
          </p:cNvPr>
          <p:cNvSpPr txBox="1"/>
          <p:nvPr/>
        </p:nvSpPr>
        <p:spPr>
          <a:xfrm>
            <a:off x="8013280" y="3673578"/>
            <a:ext cx="40495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 err="1"/>
              <a:t>Source</a:t>
            </a:r>
            <a:r>
              <a:rPr lang="es-ES" sz="600" dirty="0"/>
              <a:t>: </a:t>
            </a:r>
            <a:r>
              <a:rPr lang="es-ES" sz="600" dirty="0">
                <a:hlinkClick r:id="rId9"/>
              </a:rPr>
              <a:t>https://towardsdatascience.com/how-to-crack-open-netcdf-files-in-r-and-extract-data-as-time-series-24107b70dcd</a:t>
            </a:r>
            <a:r>
              <a:rPr lang="es-ES" sz="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95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48421</TotalTime>
  <Words>1323</Words>
  <Application>Microsoft Office PowerPoint</Application>
  <PresentationFormat>Panorámica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619285-EPP-1-2020-1-FI-EPPKA2-CBHE-JP  Multilevel Local, Nation- and Regionwide Education and Training in Climate Services, Climate Change Adaptation and Mitigation</vt:lpstr>
      <vt:lpstr>Introducing lecturer</vt:lpstr>
      <vt:lpstr>General Overview</vt:lpstr>
      <vt:lpstr>Objectives of work in groups</vt:lpstr>
      <vt:lpstr>Objectives of work in groups</vt:lpstr>
      <vt:lpstr>Structure of the final presentation</vt:lpstr>
      <vt:lpstr>Day 1. Resources</vt:lpstr>
      <vt:lpstr>Day 1. Resources</vt:lpstr>
      <vt:lpstr>Day 1. Resources</vt:lpstr>
      <vt:lpstr>Day 1.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Jon Xavier Olano Pozo</cp:lastModifiedBy>
  <cp:revision>175</cp:revision>
  <dcterms:created xsi:type="dcterms:W3CDTF">2021-01-10T23:29:00Z</dcterms:created>
  <dcterms:modified xsi:type="dcterms:W3CDTF">2024-05-04T09:02:22Z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04C37632-664B-40BC-A0B2-0AB8281DAD42</vt:lpwstr>
  </property>
  <property fmtid="{D5CDD505-2E9C-101B-9397-08002B2CF9AE}" pid="3" name="ArticulatePath">
    <vt:lpwstr>ConfrontingWMOFramework_jon_30062021</vt:lpwstr>
  </property>
</Properties>
</file>