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Lst>
  <p:notesMasterIdLst>
    <p:notesMasterId r:id="rId15"/>
  </p:notesMasterIdLst>
  <p:sldIdLst>
    <p:sldId id="256" r:id="rId2"/>
    <p:sldId id="257" r:id="rId3"/>
    <p:sldId id="295" r:id="rId4"/>
    <p:sldId id="297" r:id="rId5"/>
    <p:sldId id="298" r:id="rId6"/>
    <p:sldId id="299" r:id="rId7"/>
    <p:sldId id="300" r:id="rId8"/>
    <p:sldId id="289" r:id="rId9"/>
    <p:sldId id="287" r:id="rId10"/>
    <p:sldId id="288" r:id="rId11"/>
    <p:sldId id="293" r:id="rId12"/>
    <p:sldId id="294" r:id="rId13"/>
    <p:sldId id="301"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B239E-FA47-6848-ADD4-06716801345F}" v="66" dt="2024-05-03T07:26:41.803"/>
    <p1510:client id="{FAE92DE0-F63D-0A4D-8912-595D2E48FBE0}" v="9" dt="2024-05-03T17:17:49.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85"/>
    <p:restoredTop sz="94694"/>
  </p:normalViewPr>
  <p:slideViewPr>
    <p:cSldViewPr snapToGrid="0">
      <p:cViewPr varScale="1">
        <p:scale>
          <a:sx n="116" d="100"/>
          <a:sy n="116" d="100"/>
        </p:scale>
        <p:origin x="224"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48CDA-7701-BA47-9DC7-0279A9C63E1C}" type="doc">
      <dgm:prSet loTypeId="urn:microsoft.com/office/officeart/2005/8/layout/radial3" loCatId="" qsTypeId="urn:microsoft.com/office/officeart/2005/8/quickstyle/simple4" qsCatId="simple" csTypeId="urn:microsoft.com/office/officeart/2005/8/colors/colorful5" csCatId="colorful" phldr="1"/>
      <dgm:spPr/>
      <dgm:t>
        <a:bodyPr/>
        <a:lstStyle/>
        <a:p>
          <a:endParaRPr lang="es-ES"/>
        </a:p>
      </dgm:t>
    </dgm:pt>
    <dgm:pt modelId="{3C264640-2BF0-7F4C-BFD5-664C7F771764}">
      <dgm:prSet phldrT="[Texto]"/>
      <dgm:spPr/>
      <dgm:t>
        <a:bodyPr/>
        <a:lstStyle/>
        <a:p>
          <a:r>
            <a:rPr lang="en-US" noProof="0" dirty="0"/>
            <a:t>Detected</a:t>
          </a:r>
          <a:br>
            <a:rPr lang="en-US" noProof="0" dirty="0"/>
          </a:br>
          <a:r>
            <a:rPr lang="en-US" noProof="0" dirty="0"/>
            <a:t>Problem</a:t>
          </a:r>
        </a:p>
      </dgm:t>
    </dgm:pt>
    <dgm:pt modelId="{1C3CA0B1-E437-EF4D-B330-E0D14903498A}" type="parTrans" cxnId="{78FB39F7-BE7D-294F-AD93-8FA7117B27C6}">
      <dgm:prSet/>
      <dgm:spPr/>
      <dgm:t>
        <a:bodyPr/>
        <a:lstStyle/>
        <a:p>
          <a:endParaRPr lang="en-US" noProof="0" dirty="0"/>
        </a:p>
      </dgm:t>
    </dgm:pt>
    <dgm:pt modelId="{7553C62E-3C5D-4146-8B88-3A526165392E}" type="sibTrans" cxnId="{78FB39F7-BE7D-294F-AD93-8FA7117B27C6}">
      <dgm:prSet/>
      <dgm:spPr/>
      <dgm:t>
        <a:bodyPr/>
        <a:lstStyle/>
        <a:p>
          <a:endParaRPr lang="en-US" noProof="0" dirty="0"/>
        </a:p>
      </dgm:t>
    </dgm:pt>
    <dgm:pt modelId="{E19CFA43-23B8-1540-A14A-DDD784B343AA}">
      <dgm:prSet phldrT="[Texto]"/>
      <dgm:spPr/>
      <dgm:t>
        <a:bodyPr/>
        <a:lstStyle/>
        <a:p>
          <a:r>
            <a:rPr lang="en-US" noProof="0" dirty="0"/>
            <a:t>Correct</a:t>
          </a:r>
        </a:p>
      </dgm:t>
    </dgm:pt>
    <dgm:pt modelId="{980FD668-3E2E-1C40-879C-02708E470891}" type="parTrans" cxnId="{8C0936CC-A40B-C349-9AEA-DAC1A1168320}">
      <dgm:prSet/>
      <dgm:spPr/>
      <dgm:t>
        <a:bodyPr/>
        <a:lstStyle/>
        <a:p>
          <a:endParaRPr lang="en-US" noProof="0" dirty="0"/>
        </a:p>
      </dgm:t>
    </dgm:pt>
    <dgm:pt modelId="{0FF19095-17DA-124E-A692-B5AA43378F19}" type="sibTrans" cxnId="{8C0936CC-A40B-C349-9AEA-DAC1A1168320}">
      <dgm:prSet/>
      <dgm:spPr/>
      <dgm:t>
        <a:bodyPr/>
        <a:lstStyle/>
        <a:p>
          <a:endParaRPr lang="en-US" noProof="0" dirty="0"/>
        </a:p>
      </dgm:t>
    </dgm:pt>
    <dgm:pt modelId="{79BDBFAB-484B-C341-A568-7F80DA2A5A54}">
      <dgm:prSet phldrT="[Texto]"/>
      <dgm:spPr/>
      <dgm:t>
        <a:bodyPr/>
        <a:lstStyle/>
        <a:p>
          <a:r>
            <a:rPr lang="en-US" noProof="0" dirty="0"/>
            <a:t>Validate</a:t>
          </a:r>
        </a:p>
      </dgm:t>
    </dgm:pt>
    <dgm:pt modelId="{FD5339ED-1969-754B-B142-F88F2E68188F}" type="parTrans" cxnId="{02E92888-C80F-1C4F-A3B2-B6B3BA963C75}">
      <dgm:prSet/>
      <dgm:spPr/>
      <dgm:t>
        <a:bodyPr/>
        <a:lstStyle/>
        <a:p>
          <a:endParaRPr lang="en-US" noProof="0" dirty="0"/>
        </a:p>
      </dgm:t>
    </dgm:pt>
    <dgm:pt modelId="{317AAB47-BEC9-C34F-ACBB-8084760CD75D}" type="sibTrans" cxnId="{02E92888-C80F-1C4F-A3B2-B6B3BA963C75}">
      <dgm:prSet/>
      <dgm:spPr/>
      <dgm:t>
        <a:bodyPr/>
        <a:lstStyle/>
        <a:p>
          <a:endParaRPr lang="en-US" noProof="0" dirty="0"/>
        </a:p>
      </dgm:t>
    </dgm:pt>
    <dgm:pt modelId="{9DB759BB-7043-6548-8BBB-E49FE4B15F4E}">
      <dgm:prSet phldrT="[Texto]"/>
      <dgm:spPr/>
      <dgm:t>
        <a:bodyPr/>
        <a:lstStyle/>
        <a:p>
          <a:r>
            <a:rPr lang="en-US" noProof="0" dirty="0"/>
            <a:t>Set to missing</a:t>
          </a:r>
        </a:p>
      </dgm:t>
    </dgm:pt>
    <dgm:pt modelId="{EDE6882C-9A45-2547-8B9E-C4249C7C6449}" type="parTrans" cxnId="{86B9A743-3F19-6A42-8AB4-F2F445C09961}">
      <dgm:prSet/>
      <dgm:spPr/>
      <dgm:t>
        <a:bodyPr/>
        <a:lstStyle/>
        <a:p>
          <a:endParaRPr lang="en-US" noProof="0" dirty="0"/>
        </a:p>
      </dgm:t>
    </dgm:pt>
    <dgm:pt modelId="{DAAB7B3F-4AF9-F545-97EA-EED93D5372E4}" type="sibTrans" cxnId="{86B9A743-3F19-6A42-8AB4-F2F445C09961}">
      <dgm:prSet/>
      <dgm:spPr/>
      <dgm:t>
        <a:bodyPr/>
        <a:lstStyle/>
        <a:p>
          <a:endParaRPr lang="en-US" noProof="0" dirty="0"/>
        </a:p>
      </dgm:t>
    </dgm:pt>
    <dgm:pt modelId="{4B2ECA73-8B5E-744E-A724-5392433E6992}">
      <dgm:prSet phldrT="[Texto]"/>
      <dgm:spPr/>
      <dgm:t>
        <a:bodyPr/>
        <a:lstStyle/>
        <a:p>
          <a:endParaRPr lang="en-US" noProof="0" dirty="0"/>
        </a:p>
      </dgm:t>
    </dgm:pt>
    <dgm:pt modelId="{8D9A109F-54D1-9542-9C9F-7763B2E52D34}" type="parTrans" cxnId="{8F73DBAF-15A6-1C4A-92A8-524603F4743E}">
      <dgm:prSet/>
      <dgm:spPr/>
      <dgm:t>
        <a:bodyPr/>
        <a:lstStyle/>
        <a:p>
          <a:endParaRPr lang="en-US" noProof="0" dirty="0"/>
        </a:p>
      </dgm:t>
    </dgm:pt>
    <dgm:pt modelId="{A7EDF329-82BC-7A45-B7A0-74C2AFFD77E2}" type="sibTrans" cxnId="{8F73DBAF-15A6-1C4A-92A8-524603F4743E}">
      <dgm:prSet/>
      <dgm:spPr/>
      <dgm:t>
        <a:bodyPr/>
        <a:lstStyle/>
        <a:p>
          <a:endParaRPr lang="en-US" noProof="0" dirty="0"/>
        </a:p>
      </dgm:t>
    </dgm:pt>
    <dgm:pt modelId="{5629CA4D-CFF5-4A4A-B815-5A8564FD7315}">
      <dgm:prSet phldrT="[Texto]"/>
      <dgm:spPr/>
      <dgm:t>
        <a:bodyPr/>
        <a:lstStyle/>
        <a:p>
          <a:r>
            <a:rPr lang="en-US" noProof="0" dirty="0"/>
            <a:t>Tolerate</a:t>
          </a:r>
        </a:p>
      </dgm:t>
    </dgm:pt>
    <dgm:pt modelId="{C940ECD0-253F-7B4D-9C19-F30168D57479}" type="parTrans" cxnId="{3D669591-CFCC-D145-BD11-F13433535B8D}">
      <dgm:prSet/>
      <dgm:spPr/>
      <dgm:t>
        <a:bodyPr/>
        <a:lstStyle/>
        <a:p>
          <a:endParaRPr lang="en-US" noProof="0" dirty="0"/>
        </a:p>
      </dgm:t>
    </dgm:pt>
    <dgm:pt modelId="{9FB97259-5E44-314A-A0A8-EAB3019D2C6E}" type="sibTrans" cxnId="{3D669591-CFCC-D145-BD11-F13433535B8D}">
      <dgm:prSet/>
      <dgm:spPr/>
      <dgm:t>
        <a:bodyPr/>
        <a:lstStyle/>
        <a:p>
          <a:endParaRPr lang="en-US" noProof="0" dirty="0"/>
        </a:p>
      </dgm:t>
    </dgm:pt>
    <dgm:pt modelId="{AFA608F4-EFF4-2B4A-8A1F-08FAF580454F}" type="pres">
      <dgm:prSet presAssocID="{3E548CDA-7701-BA47-9DC7-0279A9C63E1C}" presName="composite" presStyleCnt="0">
        <dgm:presLayoutVars>
          <dgm:chMax val="1"/>
          <dgm:dir/>
          <dgm:resizeHandles val="exact"/>
        </dgm:presLayoutVars>
      </dgm:prSet>
      <dgm:spPr/>
    </dgm:pt>
    <dgm:pt modelId="{941C4038-80AE-7344-9D42-A310170BFB68}" type="pres">
      <dgm:prSet presAssocID="{3E548CDA-7701-BA47-9DC7-0279A9C63E1C}" presName="radial" presStyleCnt="0">
        <dgm:presLayoutVars>
          <dgm:animLvl val="ctr"/>
        </dgm:presLayoutVars>
      </dgm:prSet>
      <dgm:spPr/>
    </dgm:pt>
    <dgm:pt modelId="{88247F95-CCDA-3245-B5C6-0F24AD0F66E9}" type="pres">
      <dgm:prSet presAssocID="{3C264640-2BF0-7F4C-BFD5-664C7F771764}" presName="centerShape" presStyleLbl="vennNode1" presStyleIdx="0" presStyleCnt="5"/>
      <dgm:spPr/>
    </dgm:pt>
    <dgm:pt modelId="{6B25CC6B-E55E-0941-932B-9DF4A27DCF58}" type="pres">
      <dgm:prSet presAssocID="{E19CFA43-23B8-1540-A14A-DDD784B343AA}" presName="node" presStyleLbl="vennNode1" presStyleIdx="1" presStyleCnt="5">
        <dgm:presLayoutVars>
          <dgm:bulletEnabled val="1"/>
        </dgm:presLayoutVars>
      </dgm:prSet>
      <dgm:spPr/>
    </dgm:pt>
    <dgm:pt modelId="{FC20955C-5F82-8345-932E-BECE4A54BC1B}" type="pres">
      <dgm:prSet presAssocID="{79BDBFAB-484B-C341-A568-7F80DA2A5A54}" presName="node" presStyleLbl="vennNode1" presStyleIdx="2" presStyleCnt="5">
        <dgm:presLayoutVars>
          <dgm:bulletEnabled val="1"/>
        </dgm:presLayoutVars>
      </dgm:prSet>
      <dgm:spPr/>
    </dgm:pt>
    <dgm:pt modelId="{E885980F-AD75-6F44-A534-271C746CB004}" type="pres">
      <dgm:prSet presAssocID="{9DB759BB-7043-6548-8BBB-E49FE4B15F4E}" presName="node" presStyleLbl="vennNode1" presStyleIdx="3" presStyleCnt="5">
        <dgm:presLayoutVars>
          <dgm:bulletEnabled val="1"/>
        </dgm:presLayoutVars>
      </dgm:prSet>
      <dgm:spPr/>
    </dgm:pt>
    <dgm:pt modelId="{D6568F8C-7FCF-5345-BE00-91CF3FF23E0B}" type="pres">
      <dgm:prSet presAssocID="{5629CA4D-CFF5-4A4A-B815-5A8564FD7315}" presName="node" presStyleLbl="vennNode1" presStyleIdx="4" presStyleCnt="5">
        <dgm:presLayoutVars>
          <dgm:bulletEnabled val="1"/>
        </dgm:presLayoutVars>
      </dgm:prSet>
      <dgm:spPr/>
    </dgm:pt>
  </dgm:ptLst>
  <dgm:cxnLst>
    <dgm:cxn modelId="{60FD4740-F76F-E044-A137-50C28AE2C744}" type="presOf" srcId="{5629CA4D-CFF5-4A4A-B815-5A8564FD7315}" destId="{D6568F8C-7FCF-5345-BE00-91CF3FF23E0B}" srcOrd="0" destOrd="0" presId="urn:microsoft.com/office/officeart/2005/8/layout/radial3"/>
    <dgm:cxn modelId="{86B9A743-3F19-6A42-8AB4-F2F445C09961}" srcId="{3C264640-2BF0-7F4C-BFD5-664C7F771764}" destId="{9DB759BB-7043-6548-8BBB-E49FE4B15F4E}" srcOrd="2" destOrd="0" parTransId="{EDE6882C-9A45-2547-8B9E-C4249C7C6449}" sibTransId="{DAAB7B3F-4AF9-F545-97EA-EED93D5372E4}"/>
    <dgm:cxn modelId="{3259FA4A-04D3-A04A-BED8-62F2E001BBA9}" type="presOf" srcId="{79BDBFAB-484B-C341-A568-7F80DA2A5A54}" destId="{FC20955C-5F82-8345-932E-BECE4A54BC1B}" srcOrd="0" destOrd="0" presId="urn:microsoft.com/office/officeart/2005/8/layout/radial3"/>
    <dgm:cxn modelId="{C142ED4D-09E7-C546-9C17-A9CD90474193}" type="presOf" srcId="{3E548CDA-7701-BA47-9DC7-0279A9C63E1C}" destId="{AFA608F4-EFF4-2B4A-8A1F-08FAF580454F}" srcOrd="0" destOrd="0" presId="urn:microsoft.com/office/officeart/2005/8/layout/radial3"/>
    <dgm:cxn modelId="{6172366D-2935-404E-97B7-DFD703EAA9B3}" type="presOf" srcId="{9DB759BB-7043-6548-8BBB-E49FE4B15F4E}" destId="{E885980F-AD75-6F44-A534-271C746CB004}" srcOrd="0" destOrd="0" presId="urn:microsoft.com/office/officeart/2005/8/layout/radial3"/>
    <dgm:cxn modelId="{F39D7E77-3C36-B340-A4B3-858ECD50296B}" type="presOf" srcId="{E19CFA43-23B8-1540-A14A-DDD784B343AA}" destId="{6B25CC6B-E55E-0941-932B-9DF4A27DCF58}" srcOrd="0" destOrd="0" presId="urn:microsoft.com/office/officeart/2005/8/layout/radial3"/>
    <dgm:cxn modelId="{02E92888-C80F-1C4F-A3B2-B6B3BA963C75}" srcId="{3C264640-2BF0-7F4C-BFD5-664C7F771764}" destId="{79BDBFAB-484B-C341-A568-7F80DA2A5A54}" srcOrd="1" destOrd="0" parTransId="{FD5339ED-1969-754B-B142-F88F2E68188F}" sibTransId="{317AAB47-BEC9-C34F-ACBB-8084760CD75D}"/>
    <dgm:cxn modelId="{3D669591-CFCC-D145-BD11-F13433535B8D}" srcId="{3C264640-2BF0-7F4C-BFD5-664C7F771764}" destId="{5629CA4D-CFF5-4A4A-B815-5A8564FD7315}" srcOrd="3" destOrd="0" parTransId="{C940ECD0-253F-7B4D-9C19-F30168D57479}" sibTransId="{9FB97259-5E44-314A-A0A8-EAB3019D2C6E}"/>
    <dgm:cxn modelId="{8F73DBAF-15A6-1C4A-92A8-524603F4743E}" srcId="{3E548CDA-7701-BA47-9DC7-0279A9C63E1C}" destId="{4B2ECA73-8B5E-744E-A724-5392433E6992}" srcOrd="1" destOrd="0" parTransId="{8D9A109F-54D1-9542-9C9F-7763B2E52D34}" sibTransId="{A7EDF329-82BC-7A45-B7A0-74C2AFFD77E2}"/>
    <dgm:cxn modelId="{8C0936CC-A40B-C349-9AEA-DAC1A1168320}" srcId="{3C264640-2BF0-7F4C-BFD5-664C7F771764}" destId="{E19CFA43-23B8-1540-A14A-DDD784B343AA}" srcOrd="0" destOrd="0" parTransId="{980FD668-3E2E-1C40-879C-02708E470891}" sibTransId="{0FF19095-17DA-124E-A692-B5AA43378F19}"/>
    <dgm:cxn modelId="{78FB39F7-BE7D-294F-AD93-8FA7117B27C6}" srcId="{3E548CDA-7701-BA47-9DC7-0279A9C63E1C}" destId="{3C264640-2BF0-7F4C-BFD5-664C7F771764}" srcOrd="0" destOrd="0" parTransId="{1C3CA0B1-E437-EF4D-B330-E0D14903498A}" sibTransId="{7553C62E-3C5D-4146-8B88-3A526165392E}"/>
    <dgm:cxn modelId="{C43BC5FE-8034-6C40-942D-EAEEA29196B4}" type="presOf" srcId="{3C264640-2BF0-7F4C-BFD5-664C7F771764}" destId="{88247F95-CCDA-3245-B5C6-0F24AD0F66E9}" srcOrd="0" destOrd="0" presId="urn:microsoft.com/office/officeart/2005/8/layout/radial3"/>
    <dgm:cxn modelId="{493EA214-E380-AC47-9CFD-BC259F07580B}" type="presParOf" srcId="{AFA608F4-EFF4-2B4A-8A1F-08FAF580454F}" destId="{941C4038-80AE-7344-9D42-A310170BFB68}" srcOrd="0" destOrd="0" presId="urn:microsoft.com/office/officeart/2005/8/layout/radial3"/>
    <dgm:cxn modelId="{695D1AB4-82AE-8E4C-8B59-7D1CA500201F}" type="presParOf" srcId="{941C4038-80AE-7344-9D42-A310170BFB68}" destId="{88247F95-CCDA-3245-B5C6-0F24AD0F66E9}" srcOrd="0" destOrd="0" presId="urn:microsoft.com/office/officeart/2005/8/layout/radial3"/>
    <dgm:cxn modelId="{C6981E53-6A74-8348-8D23-F92CBDCF9F93}" type="presParOf" srcId="{941C4038-80AE-7344-9D42-A310170BFB68}" destId="{6B25CC6B-E55E-0941-932B-9DF4A27DCF58}" srcOrd="1" destOrd="0" presId="urn:microsoft.com/office/officeart/2005/8/layout/radial3"/>
    <dgm:cxn modelId="{9D111F7D-D2B1-E743-B965-FC7D0342A9AB}" type="presParOf" srcId="{941C4038-80AE-7344-9D42-A310170BFB68}" destId="{FC20955C-5F82-8345-932E-BECE4A54BC1B}" srcOrd="2" destOrd="0" presId="urn:microsoft.com/office/officeart/2005/8/layout/radial3"/>
    <dgm:cxn modelId="{EE6695BC-2EF2-E44A-9674-B23FCEB29BCA}" type="presParOf" srcId="{941C4038-80AE-7344-9D42-A310170BFB68}" destId="{E885980F-AD75-6F44-A534-271C746CB004}" srcOrd="3" destOrd="0" presId="urn:microsoft.com/office/officeart/2005/8/layout/radial3"/>
    <dgm:cxn modelId="{0E2B5095-CAF5-444B-9188-ED8CD06FD88F}" type="presParOf" srcId="{941C4038-80AE-7344-9D42-A310170BFB68}" destId="{D6568F8C-7FCF-5345-BE00-91CF3FF23E0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B519BE-05FC-2F4D-8273-7B3897BBDE0F}"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s-ES"/>
        </a:p>
      </dgm:t>
    </dgm:pt>
    <dgm:pt modelId="{323B5D68-4BB5-5A4C-B21E-108C222DA21B}">
      <dgm:prSet/>
      <dgm:spPr/>
      <dgm:t>
        <a:bodyPr/>
        <a:lstStyle/>
        <a:p>
          <a:r>
            <a:rPr lang="en-US" b="1" baseline="0" dirty="0"/>
            <a:t>1: Wrong. Correct or set to missing value. Negative precipitation</a:t>
          </a:r>
          <a:endParaRPr lang="es-ES" dirty="0"/>
        </a:p>
      </dgm:t>
    </dgm:pt>
    <dgm:pt modelId="{738E16D5-58A8-3E46-B55F-1DE2F33E02AB}" type="parTrans" cxnId="{21FBD377-CD6B-484F-99B8-29F36E1B84CE}">
      <dgm:prSet/>
      <dgm:spPr/>
      <dgm:t>
        <a:bodyPr/>
        <a:lstStyle/>
        <a:p>
          <a:endParaRPr lang="es-ES"/>
        </a:p>
      </dgm:t>
    </dgm:pt>
    <dgm:pt modelId="{A5C3238F-9457-5B4A-B2C1-CFAADD3E57B0}" type="sibTrans" cxnId="{21FBD377-CD6B-484F-99B8-29F36E1B84CE}">
      <dgm:prSet/>
      <dgm:spPr/>
      <dgm:t>
        <a:bodyPr/>
        <a:lstStyle/>
        <a:p>
          <a:endParaRPr lang="es-ES"/>
        </a:p>
      </dgm:t>
    </dgm:pt>
    <dgm:pt modelId="{88CF07D7-B027-0D43-A7AE-5C89DDE09862}">
      <dgm:prSet/>
      <dgm:spPr/>
      <dgm:t>
        <a:bodyPr/>
        <a:lstStyle/>
        <a:p>
          <a:r>
            <a:rPr lang="en-US" b="1" baseline="0" dirty="0"/>
            <a:t>3: Suspect: a statistical outlier. Validate, correct, set to missing with great caution. 70 mm, representing </a:t>
          </a:r>
          <a:br>
            <a:rPr lang="en-US" b="1" baseline="0" dirty="0"/>
          </a:br>
          <a:r>
            <a:rPr lang="en-US" b="1" baseline="0" dirty="0"/>
            <a:t> P75+4 IQR</a:t>
          </a:r>
          <a:endParaRPr lang="es-ES" dirty="0"/>
        </a:p>
      </dgm:t>
    </dgm:pt>
    <dgm:pt modelId="{D39C6676-F3FA-CE43-ABDB-CADEB7CF1956}" type="parTrans" cxnId="{33C002F0-B541-7049-BDD9-6C2557DB1BD5}">
      <dgm:prSet/>
      <dgm:spPr/>
      <dgm:t>
        <a:bodyPr/>
        <a:lstStyle/>
        <a:p>
          <a:endParaRPr lang="es-ES"/>
        </a:p>
      </dgm:t>
    </dgm:pt>
    <dgm:pt modelId="{4DB0364B-5C33-424F-9127-A95797951C35}" type="sibTrans" cxnId="{33C002F0-B541-7049-BDD9-6C2557DB1BD5}">
      <dgm:prSet/>
      <dgm:spPr/>
      <dgm:t>
        <a:bodyPr/>
        <a:lstStyle/>
        <a:p>
          <a:endParaRPr lang="es-ES"/>
        </a:p>
      </dgm:t>
    </dgm:pt>
    <dgm:pt modelId="{C81984B3-7826-DD42-86A1-D39198039B65}">
      <dgm:prSet/>
      <dgm:spPr/>
      <dgm:t>
        <a:bodyPr/>
        <a:lstStyle/>
        <a:p>
          <a:endParaRPr lang="es-ES"/>
        </a:p>
      </dgm:t>
    </dgm:pt>
    <dgm:pt modelId="{51F6D444-BD0F-F747-8D55-63A960F55D7F}" type="parTrans" cxnId="{509FDA33-E4E8-274E-8F04-1DD2C69E300D}">
      <dgm:prSet/>
      <dgm:spPr/>
      <dgm:t>
        <a:bodyPr/>
        <a:lstStyle/>
        <a:p>
          <a:endParaRPr lang="es-ES"/>
        </a:p>
      </dgm:t>
    </dgm:pt>
    <dgm:pt modelId="{C41E9945-D746-5A45-845B-BFB94E4976A3}" type="sibTrans" cxnId="{509FDA33-E4E8-274E-8F04-1DD2C69E300D}">
      <dgm:prSet/>
      <dgm:spPr/>
      <dgm:t>
        <a:bodyPr/>
        <a:lstStyle/>
        <a:p>
          <a:endParaRPr lang="es-ES"/>
        </a:p>
      </dgm:t>
    </dgm:pt>
    <dgm:pt modelId="{F08EDF5E-8A41-284E-A918-938FA6A9A7A1}">
      <dgm:prSet/>
      <dgm:spPr/>
      <dgm:t>
        <a:bodyPr/>
        <a:lstStyle/>
        <a:p>
          <a:r>
            <a:rPr lang="en-US" b="1" baseline="0" dirty="0"/>
            <a:t>2: Most likely wrong. Verify, correct, validate, set to missing. 300 mm precipitation.</a:t>
          </a:r>
          <a:endParaRPr lang="es-ES" dirty="0"/>
        </a:p>
      </dgm:t>
    </dgm:pt>
    <dgm:pt modelId="{EE8F7366-9B18-874F-8B38-73548D6BA784}" type="parTrans" cxnId="{274DC37F-0982-3546-B1D0-5F9AB614A462}">
      <dgm:prSet/>
      <dgm:spPr/>
      <dgm:t>
        <a:bodyPr/>
        <a:lstStyle/>
        <a:p>
          <a:endParaRPr lang="es-ES"/>
        </a:p>
      </dgm:t>
    </dgm:pt>
    <dgm:pt modelId="{139DF338-4807-A84A-B5B5-036A6D7BEE37}" type="sibTrans" cxnId="{274DC37F-0982-3546-B1D0-5F9AB614A462}">
      <dgm:prSet/>
      <dgm:spPr/>
      <dgm:t>
        <a:bodyPr/>
        <a:lstStyle/>
        <a:p>
          <a:endParaRPr lang="es-ES"/>
        </a:p>
      </dgm:t>
    </dgm:pt>
    <dgm:pt modelId="{26FE381B-D351-3A47-A23B-5F399B7C064E}">
      <dgm:prSet/>
      <dgm:spPr/>
      <dgm:t>
        <a:bodyPr/>
        <a:lstStyle/>
        <a:p>
          <a:r>
            <a:rPr lang="en-US" b="1" baseline="0" dirty="0"/>
            <a:t>4: Correct value but collectively suspect. Only act if it is very clear. (For example, 20 consecutive values with 0.5 mm)</a:t>
          </a:r>
          <a:endParaRPr lang="es-ES" dirty="0"/>
        </a:p>
      </dgm:t>
    </dgm:pt>
    <dgm:pt modelId="{6C929798-1481-8247-A4BE-DBFC97353BE1}" type="parTrans" cxnId="{5DCF1CDC-927D-494C-8CDC-5B046E6923DB}">
      <dgm:prSet/>
      <dgm:spPr/>
      <dgm:t>
        <a:bodyPr/>
        <a:lstStyle/>
        <a:p>
          <a:endParaRPr lang="es-ES"/>
        </a:p>
      </dgm:t>
    </dgm:pt>
    <dgm:pt modelId="{297D614F-A989-364E-9203-BC9E1FB29E09}" type="sibTrans" cxnId="{5DCF1CDC-927D-494C-8CDC-5B046E6923DB}">
      <dgm:prSet/>
      <dgm:spPr/>
      <dgm:t>
        <a:bodyPr/>
        <a:lstStyle/>
        <a:p>
          <a:endParaRPr lang="es-ES"/>
        </a:p>
      </dgm:t>
    </dgm:pt>
    <dgm:pt modelId="{F647DF04-8EA5-CF46-B651-89D7798107D3}" type="pres">
      <dgm:prSet presAssocID="{30B519BE-05FC-2F4D-8273-7B3897BBDE0F}" presName="matrix" presStyleCnt="0">
        <dgm:presLayoutVars>
          <dgm:chMax val="1"/>
          <dgm:dir/>
          <dgm:resizeHandles val="exact"/>
        </dgm:presLayoutVars>
      </dgm:prSet>
      <dgm:spPr/>
    </dgm:pt>
    <dgm:pt modelId="{54AE2D02-7C19-C145-B609-9569F0C9CD0A}" type="pres">
      <dgm:prSet presAssocID="{30B519BE-05FC-2F4D-8273-7B3897BBDE0F}" presName="diamond" presStyleLbl="bgShp" presStyleIdx="0" presStyleCnt="1"/>
      <dgm:spPr/>
    </dgm:pt>
    <dgm:pt modelId="{0B58FD3F-3089-384E-9691-841180571B87}" type="pres">
      <dgm:prSet presAssocID="{30B519BE-05FC-2F4D-8273-7B3897BBDE0F}" presName="quad1" presStyleLbl="node1" presStyleIdx="0" presStyleCnt="4">
        <dgm:presLayoutVars>
          <dgm:chMax val="0"/>
          <dgm:chPref val="0"/>
          <dgm:bulletEnabled val="1"/>
        </dgm:presLayoutVars>
      </dgm:prSet>
      <dgm:spPr/>
    </dgm:pt>
    <dgm:pt modelId="{CE72054B-C38D-E341-898B-CCAC2A7BA9A7}" type="pres">
      <dgm:prSet presAssocID="{30B519BE-05FC-2F4D-8273-7B3897BBDE0F}" presName="quad2" presStyleLbl="node1" presStyleIdx="1" presStyleCnt="4">
        <dgm:presLayoutVars>
          <dgm:chMax val="0"/>
          <dgm:chPref val="0"/>
          <dgm:bulletEnabled val="1"/>
        </dgm:presLayoutVars>
      </dgm:prSet>
      <dgm:spPr/>
    </dgm:pt>
    <dgm:pt modelId="{692B18CD-53E7-854B-B14F-68DCC3F3D1F5}" type="pres">
      <dgm:prSet presAssocID="{30B519BE-05FC-2F4D-8273-7B3897BBDE0F}" presName="quad3" presStyleLbl="node1" presStyleIdx="2" presStyleCnt="4">
        <dgm:presLayoutVars>
          <dgm:chMax val="0"/>
          <dgm:chPref val="0"/>
          <dgm:bulletEnabled val="1"/>
        </dgm:presLayoutVars>
      </dgm:prSet>
      <dgm:spPr/>
    </dgm:pt>
    <dgm:pt modelId="{FC6F8DFF-EBA3-CB40-A842-AB2DA42D4DFD}" type="pres">
      <dgm:prSet presAssocID="{30B519BE-05FC-2F4D-8273-7B3897BBDE0F}" presName="quad4" presStyleLbl="node1" presStyleIdx="3" presStyleCnt="4">
        <dgm:presLayoutVars>
          <dgm:chMax val="0"/>
          <dgm:chPref val="0"/>
          <dgm:bulletEnabled val="1"/>
        </dgm:presLayoutVars>
      </dgm:prSet>
      <dgm:spPr/>
    </dgm:pt>
  </dgm:ptLst>
  <dgm:cxnLst>
    <dgm:cxn modelId="{715B4B27-7F74-064D-909C-86346CD5CFF1}" type="presOf" srcId="{26FE381B-D351-3A47-A23B-5F399B7C064E}" destId="{FC6F8DFF-EBA3-CB40-A842-AB2DA42D4DFD}" srcOrd="0" destOrd="0" presId="urn:microsoft.com/office/officeart/2005/8/layout/matrix3"/>
    <dgm:cxn modelId="{509FDA33-E4E8-274E-8F04-1DD2C69E300D}" srcId="{30B519BE-05FC-2F4D-8273-7B3897BBDE0F}" destId="{C81984B3-7826-DD42-86A1-D39198039B65}" srcOrd="4" destOrd="0" parTransId="{51F6D444-BD0F-F747-8D55-63A960F55D7F}" sibTransId="{C41E9945-D746-5A45-845B-BFB94E4976A3}"/>
    <dgm:cxn modelId="{59818137-2BD7-1640-842C-D7013D299676}" type="presOf" srcId="{323B5D68-4BB5-5A4C-B21E-108C222DA21B}" destId="{0B58FD3F-3089-384E-9691-841180571B87}" srcOrd="0" destOrd="0" presId="urn:microsoft.com/office/officeart/2005/8/layout/matrix3"/>
    <dgm:cxn modelId="{21FBD377-CD6B-484F-99B8-29F36E1B84CE}" srcId="{30B519BE-05FC-2F4D-8273-7B3897BBDE0F}" destId="{323B5D68-4BB5-5A4C-B21E-108C222DA21B}" srcOrd="0" destOrd="0" parTransId="{738E16D5-58A8-3E46-B55F-1DE2F33E02AB}" sibTransId="{A5C3238F-9457-5B4A-B2C1-CFAADD3E57B0}"/>
    <dgm:cxn modelId="{274DC37F-0982-3546-B1D0-5F9AB614A462}" srcId="{30B519BE-05FC-2F4D-8273-7B3897BBDE0F}" destId="{F08EDF5E-8A41-284E-A918-938FA6A9A7A1}" srcOrd="1" destOrd="0" parTransId="{EE8F7366-9B18-874F-8B38-73548D6BA784}" sibTransId="{139DF338-4807-A84A-B5B5-036A6D7BEE37}"/>
    <dgm:cxn modelId="{F0F83180-2AF6-0C41-9DA9-E9CA8B0AD68F}" type="presOf" srcId="{88CF07D7-B027-0D43-A7AE-5C89DDE09862}" destId="{692B18CD-53E7-854B-B14F-68DCC3F3D1F5}" srcOrd="0" destOrd="0" presId="urn:microsoft.com/office/officeart/2005/8/layout/matrix3"/>
    <dgm:cxn modelId="{47C74B8A-930C-F847-882F-EE9AB23A42AC}" type="presOf" srcId="{F08EDF5E-8A41-284E-A918-938FA6A9A7A1}" destId="{CE72054B-C38D-E341-898B-CCAC2A7BA9A7}" srcOrd="0" destOrd="0" presId="urn:microsoft.com/office/officeart/2005/8/layout/matrix3"/>
    <dgm:cxn modelId="{5DCF1CDC-927D-494C-8CDC-5B046E6923DB}" srcId="{30B519BE-05FC-2F4D-8273-7B3897BBDE0F}" destId="{26FE381B-D351-3A47-A23B-5F399B7C064E}" srcOrd="3" destOrd="0" parTransId="{6C929798-1481-8247-A4BE-DBFC97353BE1}" sibTransId="{297D614F-A989-364E-9203-BC9E1FB29E09}"/>
    <dgm:cxn modelId="{90B5B5DF-6301-444C-B024-A1F3939B5E91}" type="presOf" srcId="{30B519BE-05FC-2F4D-8273-7B3897BBDE0F}" destId="{F647DF04-8EA5-CF46-B651-89D7798107D3}" srcOrd="0" destOrd="0" presId="urn:microsoft.com/office/officeart/2005/8/layout/matrix3"/>
    <dgm:cxn modelId="{33C002F0-B541-7049-BDD9-6C2557DB1BD5}" srcId="{30B519BE-05FC-2F4D-8273-7B3897BBDE0F}" destId="{88CF07D7-B027-0D43-A7AE-5C89DDE09862}" srcOrd="2" destOrd="0" parTransId="{D39C6676-F3FA-CE43-ABDB-CADEB7CF1956}" sibTransId="{4DB0364B-5C33-424F-9127-A95797951C35}"/>
    <dgm:cxn modelId="{3FF29022-DE45-E649-9076-3563B4CBE54B}" type="presParOf" srcId="{F647DF04-8EA5-CF46-B651-89D7798107D3}" destId="{54AE2D02-7C19-C145-B609-9569F0C9CD0A}" srcOrd="0" destOrd="0" presId="urn:microsoft.com/office/officeart/2005/8/layout/matrix3"/>
    <dgm:cxn modelId="{ABA0FBEE-D3CE-CC47-8BA5-C9301CFE1501}" type="presParOf" srcId="{F647DF04-8EA5-CF46-B651-89D7798107D3}" destId="{0B58FD3F-3089-384E-9691-841180571B87}" srcOrd="1" destOrd="0" presId="urn:microsoft.com/office/officeart/2005/8/layout/matrix3"/>
    <dgm:cxn modelId="{ADF81D43-E49F-6F44-8B1B-11E2D4EF4530}" type="presParOf" srcId="{F647DF04-8EA5-CF46-B651-89D7798107D3}" destId="{CE72054B-C38D-E341-898B-CCAC2A7BA9A7}" srcOrd="2" destOrd="0" presId="urn:microsoft.com/office/officeart/2005/8/layout/matrix3"/>
    <dgm:cxn modelId="{007FD12B-942A-EE4A-BFF6-962B4D43D020}" type="presParOf" srcId="{F647DF04-8EA5-CF46-B651-89D7798107D3}" destId="{692B18CD-53E7-854B-B14F-68DCC3F3D1F5}" srcOrd="3" destOrd="0" presId="urn:microsoft.com/office/officeart/2005/8/layout/matrix3"/>
    <dgm:cxn modelId="{98952B2A-1300-3142-A682-8F1B361D4E73}" type="presParOf" srcId="{F647DF04-8EA5-CF46-B651-89D7798107D3}" destId="{FC6F8DFF-EBA3-CB40-A842-AB2DA42D4DF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47F95-CCDA-3245-B5C6-0F24AD0F66E9}">
      <dsp:nvSpPr>
        <dsp:cNvPr id="0" name=""/>
        <dsp:cNvSpPr/>
      </dsp:nvSpPr>
      <dsp:spPr>
        <a:xfrm>
          <a:off x="1242185" y="1291815"/>
          <a:ext cx="3094567" cy="3094567"/>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noProof="0" dirty="0"/>
            <a:t>Detected</a:t>
          </a:r>
          <a:br>
            <a:rPr lang="en-US" sz="3800" kern="1200" noProof="0" dirty="0"/>
          </a:br>
          <a:r>
            <a:rPr lang="en-US" sz="3800" kern="1200" noProof="0" dirty="0"/>
            <a:t>Problem</a:t>
          </a:r>
        </a:p>
      </dsp:txBody>
      <dsp:txXfrm>
        <a:off x="1695374" y="1745004"/>
        <a:ext cx="2188189" cy="2188189"/>
      </dsp:txXfrm>
    </dsp:sp>
    <dsp:sp modelId="{6B25CC6B-E55E-0941-932B-9DF4A27DCF58}">
      <dsp:nvSpPr>
        <dsp:cNvPr id="0" name=""/>
        <dsp:cNvSpPr/>
      </dsp:nvSpPr>
      <dsp:spPr>
        <a:xfrm>
          <a:off x="2015827" y="50182"/>
          <a:ext cx="1547283" cy="1547283"/>
        </a:xfrm>
        <a:prstGeom prst="ellipse">
          <a:avLst/>
        </a:prstGeom>
        <a:gradFill rotWithShape="0">
          <a:gsLst>
            <a:gs pos="0">
              <a:schemeClr val="accent5">
                <a:alpha val="50000"/>
                <a:hueOff val="547920"/>
                <a:satOff val="-3650"/>
                <a:lumOff val="-5784"/>
                <a:alphaOff val="0"/>
                <a:satMod val="103000"/>
                <a:lumMod val="102000"/>
                <a:tint val="94000"/>
              </a:schemeClr>
            </a:gs>
            <a:gs pos="50000">
              <a:schemeClr val="accent5">
                <a:alpha val="50000"/>
                <a:hueOff val="547920"/>
                <a:satOff val="-3650"/>
                <a:lumOff val="-5784"/>
                <a:alphaOff val="0"/>
                <a:satMod val="110000"/>
                <a:lumMod val="100000"/>
                <a:shade val="100000"/>
              </a:schemeClr>
            </a:gs>
            <a:gs pos="100000">
              <a:schemeClr val="accent5">
                <a:alpha val="50000"/>
                <a:hueOff val="547920"/>
                <a:satOff val="-3650"/>
                <a:lumOff val="-578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noProof="0" dirty="0"/>
            <a:t>Correct</a:t>
          </a:r>
        </a:p>
      </dsp:txBody>
      <dsp:txXfrm>
        <a:off x="2242421" y="276776"/>
        <a:ext cx="1094095" cy="1094095"/>
      </dsp:txXfrm>
    </dsp:sp>
    <dsp:sp modelId="{FC20955C-5F82-8345-932E-BECE4A54BC1B}">
      <dsp:nvSpPr>
        <dsp:cNvPr id="0" name=""/>
        <dsp:cNvSpPr/>
      </dsp:nvSpPr>
      <dsp:spPr>
        <a:xfrm>
          <a:off x="4031102" y="2065457"/>
          <a:ext cx="1547283" cy="1547283"/>
        </a:xfrm>
        <a:prstGeom prst="ellipse">
          <a:avLst/>
        </a:prstGeom>
        <a:gradFill rotWithShape="0">
          <a:gsLst>
            <a:gs pos="0">
              <a:schemeClr val="accent5">
                <a:alpha val="50000"/>
                <a:hueOff val="1095839"/>
                <a:satOff val="-7299"/>
                <a:lumOff val="-11568"/>
                <a:alphaOff val="0"/>
                <a:satMod val="103000"/>
                <a:lumMod val="102000"/>
                <a:tint val="94000"/>
              </a:schemeClr>
            </a:gs>
            <a:gs pos="50000">
              <a:schemeClr val="accent5">
                <a:alpha val="50000"/>
                <a:hueOff val="1095839"/>
                <a:satOff val="-7299"/>
                <a:lumOff val="-11568"/>
                <a:alphaOff val="0"/>
                <a:satMod val="110000"/>
                <a:lumMod val="100000"/>
                <a:shade val="100000"/>
              </a:schemeClr>
            </a:gs>
            <a:gs pos="100000">
              <a:schemeClr val="accent5">
                <a:alpha val="50000"/>
                <a:hueOff val="1095839"/>
                <a:satOff val="-7299"/>
                <a:lumOff val="-1156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noProof="0" dirty="0"/>
            <a:t>Validate</a:t>
          </a:r>
        </a:p>
      </dsp:txBody>
      <dsp:txXfrm>
        <a:off x="4257696" y="2292051"/>
        <a:ext cx="1094095" cy="1094095"/>
      </dsp:txXfrm>
    </dsp:sp>
    <dsp:sp modelId="{E885980F-AD75-6F44-A534-271C746CB004}">
      <dsp:nvSpPr>
        <dsp:cNvPr id="0" name=""/>
        <dsp:cNvSpPr/>
      </dsp:nvSpPr>
      <dsp:spPr>
        <a:xfrm>
          <a:off x="2015827" y="4080732"/>
          <a:ext cx="1547283" cy="1547283"/>
        </a:xfrm>
        <a:prstGeom prst="ellipse">
          <a:avLst/>
        </a:prstGeom>
        <a:gradFill rotWithShape="0">
          <a:gsLst>
            <a:gs pos="0">
              <a:schemeClr val="accent5">
                <a:alpha val="50000"/>
                <a:hueOff val="1643759"/>
                <a:satOff val="-10949"/>
                <a:lumOff val="-17353"/>
                <a:alphaOff val="0"/>
                <a:satMod val="103000"/>
                <a:lumMod val="102000"/>
                <a:tint val="94000"/>
              </a:schemeClr>
            </a:gs>
            <a:gs pos="50000">
              <a:schemeClr val="accent5">
                <a:alpha val="50000"/>
                <a:hueOff val="1643759"/>
                <a:satOff val="-10949"/>
                <a:lumOff val="-17353"/>
                <a:alphaOff val="0"/>
                <a:satMod val="110000"/>
                <a:lumMod val="100000"/>
                <a:shade val="100000"/>
              </a:schemeClr>
            </a:gs>
            <a:gs pos="100000">
              <a:schemeClr val="accent5">
                <a:alpha val="50000"/>
                <a:hueOff val="1643759"/>
                <a:satOff val="-10949"/>
                <a:lumOff val="-1735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noProof="0" dirty="0"/>
            <a:t>Set to missing</a:t>
          </a:r>
        </a:p>
      </dsp:txBody>
      <dsp:txXfrm>
        <a:off x="2242421" y="4307326"/>
        <a:ext cx="1094095" cy="1094095"/>
      </dsp:txXfrm>
    </dsp:sp>
    <dsp:sp modelId="{D6568F8C-7FCF-5345-BE00-91CF3FF23E0B}">
      <dsp:nvSpPr>
        <dsp:cNvPr id="0" name=""/>
        <dsp:cNvSpPr/>
      </dsp:nvSpPr>
      <dsp:spPr>
        <a:xfrm>
          <a:off x="552" y="2065457"/>
          <a:ext cx="1547283" cy="1547283"/>
        </a:xfrm>
        <a:prstGeom prst="ellipse">
          <a:avLst/>
        </a:prstGeom>
        <a:gradFill rotWithShape="0">
          <a:gsLst>
            <a:gs pos="0">
              <a:schemeClr val="accent5">
                <a:alpha val="50000"/>
                <a:hueOff val="2191678"/>
                <a:satOff val="-14598"/>
                <a:lumOff val="-23137"/>
                <a:alphaOff val="0"/>
                <a:satMod val="103000"/>
                <a:lumMod val="102000"/>
                <a:tint val="94000"/>
              </a:schemeClr>
            </a:gs>
            <a:gs pos="50000">
              <a:schemeClr val="accent5">
                <a:alpha val="50000"/>
                <a:hueOff val="2191678"/>
                <a:satOff val="-14598"/>
                <a:lumOff val="-23137"/>
                <a:alphaOff val="0"/>
                <a:satMod val="110000"/>
                <a:lumMod val="100000"/>
                <a:shade val="100000"/>
              </a:schemeClr>
            </a:gs>
            <a:gs pos="100000">
              <a:schemeClr val="accent5">
                <a:alpha val="50000"/>
                <a:hueOff val="2191678"/>
                <a:satOff val="-14598"/>
                <a:lumOff val="-23137"/>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noProof="0" dirty="0"/>
            <a:t>Tolerate</a:t>
          </a:r>
        </a:p>
      </dsp:txBody>
      <dsp:txXfrm>
        <a:off x="227146" y="2292051"/>
        <a:ext cx="1094095" cy="1094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E2D02-7C19-C145-B609-9569F0C9CD0A}">
      <dsp:nvSpPr>
        <dsp:cNvPr id="0" name=""/>
        <dsp:cNvSpPr/>
      </dsp:nvSpPr>
      <dsp:spPr>
        <a:xfrm>
          <a:off x="865051" y="0"/>
          <a:ext cx="4538252" cy="453825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8FD3F-3089-384E-9691-841180571B87}">
      <dsp:nvSpPr>
        <dsp:cNvPr id="0" name=""/>
        <dsp:cNvSpPr/>
      </dsp:nvSpPr>
      <dsp:spPr>
        <a:xfrm>
          <a:off x="1296185" y="431133"/>
          <a:ext cx="1769918" cy="17699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baseline="0" dirty="0"/>
            <a:t>1: Wrong. Correct or set to missing value. Negative precipitation</a:t>
          </a:r>
          <a:endParaRPr lang="es-ES" sz="1300" kern="1200" dirty="0"/>
        </a:p>
      </dsp:txBody>
      <dsp:txXfrm>
        <a:off x="1382585" y="517533"/>
        <a:ext cx="1597118" cy="1597118"/>
      </dsp:txXfrm>
    </dsp:sp>
    <dsp:sp modelId="{CE72054B-C38D-E341-898B-CCAC2A7BA9A7}">
      <dsp:nvSpPr>
        <dsp:cNvPr id="0" name=""/>
        <dsp:cNvSpPr/>
      </dsp:nvSpPr>
      <dsp:spPr>
        <a:xfrm>
          <a:off x="3202251" y="431133"/>
          <a:ext cx="1769918" cy="17699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baseline="0" dirty="0"/>
            <a:t>2: Most likely wrong. Verify, correct, validate, set to missing. 300 mm precipitation.</a:t>
          </a:r>
          <a:endParaRPr lang="es-ES" sz="1300" kern="1200" dirty="0"/>
        </a:p>
      </dsp:txBody>
      <dsp:txXfrm>
        <a:off x="3288651" y="517533"/>
        <a:ext cx="1597118" cy="1597118"/>
      </dsp:txXfrm>
    </dsp:sp>
    <dsp:sp modelId="{692B18CD-53E7-854B-B14F-68DCC3F3D1F5}">
      <dsp:nvSpPr>
        <dsp:cNvPr id="0" name=""/>
        <dsp:cNvSpPr/>
      </dsp:nvSpPr>
      <dsp:spPr>
        <a:xfrm>
          <a:off x="1296185" y="2337199"/>
          <a:ext cx="1769918" cy="176991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baseline="0" dirty="0"/>
            <a:t>3: Suspect: a statistical outlier. Validate, correct, set to missing with great caution. 70 mm, representing </a:t>
          </a:r>
          <a:br>
            <a:rPr lang="en-US" sz="1300" b="1" kern="1200" baseline="0" dirty="0"/>
          </a:br>
          <a:r>
            <a:rPr lang="en-US" sz="1300" b="1" kern="1200" baseline="0" dirty="0"/>
            <a:t> P75+4 IQR</a:t>
          </a:r>
          <a:endParaRPr lang="es-ES" sz="1300" kern="1200" dirty="0"/>
        </a:p>
      </dsp:txBody>
      <dsp:txXfrm>
        <a:off x="1382585" y="2423599"/>
        <a:ext cx="1597118" cy="1597118"/>
      </dsp:txXfrm>
    </dsp:sp>
    <dsp:sp modelId="{FC6F8DFF-EBA3-CB40-A842-AB2DA42D4DFD}">
      <dsp:nvSpPr>
        <dsp:cNvPr id="0" name=""/>
        <dsp:cNvSpPr/>
      </dsp:nvSpPr>
      <dsp:spPr>
        <a:xfrm>
          <a:off x="3202251" y="2337199"/>
          <a:ext cx="1769918" cy="17699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baseline="0" dirty="0"/>
            <a:t>4: Correct value but collectively suspect. Only act if it is very clear. (For example, 20 consecutive values with 0.5 mm)</a:t>
          </a:r>
          <a:endParaRPr lang="es-ES" sz="1300" kern="1200" dirty="0"/>
        </a:p>
      </dsp:txBody>
      <dsp:txXfrm>
        <a:off x="3288651" y="2423599"/>
        <a:ext cx="1597118" cy="159711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49C3F-357B-C44D-AAE5-2FB40C321336}" type="datetimeFigureOut">
              <a:rPr lang="en-US" smtClean="0"/>
              <a:t>5/3/24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3EE9F-44D0-E94D-A3FD-CD9E1A56A6C5}" type="slidenum">
              <a:rPr lang="en-US" smtClean="0"/>
              <a:t>‹Nº›</a:t>
            </a:fld>
            <a:endParaRPr lang="en-US"/>
          </a:p>
        </p:txBody>
      </p:sp>
    </p:spTree>
    <p:extLst>
      <p:ext uri="{BB962C8B-B14F-4D97-AF65-F5344CB8AC3E}">
        <p14:creationId xmlns:p14="http://schemas.microsoft.com/office/powerpoint/2010/main" val="107432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823913" y="1006475"/>
            <a:ext cx="6124575" cy="3446463"/>
          </a:xfrm>
          <a:prstGeom prst="rect">
            <a:avLst/>
          </a:prstGeom>
        </p:spPr>
      </p:sp>
      <p:sp>
        <p:nvSpPr>
          <p:cNvPr id="48" name="PlaceHolder 2"/>
          <p:cNvSpPr>
            <a:spLocks noGrp="1"/>
          </p:cNvSpPr>
          <p:nvPr>
            <p:ph type="body"/>
          </p:nvPr>
        </p:nvSpPr>
        <p:spPr>
          <a:xfrm>
            <a:off x="1185120" y="4787640"/>
            <a:ext cx="5407560" cy="9066600"/>
          </a:xfrm>
          <a:prstGeom prst="rect">
            <a:avLst/>
          </a:prstGeom>
        </p:spPr>
        <p:txBody>
          <a:bodyPr lIns="0" tIns="0" rIns="0" bIns="0"/>
          <a:lstStyle/>
          <a:p>
            <a:r>
              <a:rPr lang="en-US" sz="2000" b="0" strike="noStrike" spc="-1">
                <a:latin typeface="Arial"/>
              </a:rPr>
              <a:t>(a) Minimum temperature (TN) time series of Progreso (Peru). Since 2003, a missing temperature interval between approximately −2 and +2 °C is observed. (b) Liquid‐in‐glass minimum thermometer at the station Progreso. Values to the right of the zero point are positive, to the left negative. The temperature must be read on the right side of the rod (slightly above +2 °C for the case shown). However, if the centre of the rod was below 0 °C, the observer erroneously read the temperature on the rod's left side. Hence, the length of the rod (corresponding to about 4.2 °C) determines the missing temperature range. [Colour figure can be viewed at wileyonlinelibrary.com].</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823913" y="1006475"/>
            <a:ext cx="6124575" cy="3446463"/>
          </a:xfrm>
          <a:prstGeom prst="rect">
            <a:avLst/>
          </a:prstGeom>
        </p:spPr>
      </p:sp>
      <p:sp>
        <p:nvSpPr>
          <p:cNvPr id="48" name="PlaceHolder 2"/>
          <p:cNvSpPr>
            <a:spLocks noGrp="1"/>
          </p:cNvSpPr>
          <p:nvPr>
            <p:ph type="body"/>
          </p:nvPr>
        </p:nvSpPr>
        <p:spPr>
          <a:xfrm>
            <a:off x="1185120" y="4787640"/>
            <a:ext cx="5407560" cy="9066600"/>
          </a:xfrm>
          <a:prstGeom prst="rect">
            <a:avLst/>
          </a:prstGeom>
        </p:spPr>
        <p:txBody>
          <a:bodyPr lIns="0" tIns="0" rIns="0" bIns="0"/>
          <a:lstStyle/>
          <a:p>
            <a:r>
              <a:rPr lang="en-US" sz="2000" b="0" strike="noStrike" spc="-1">
                <a:latin typeface="Arial"/>
              </a:rPr>
              <a:t>(a) Minimum temperature (TN) time series of Progreso (Peru). Since 2003, a missing temperature interval between approximately −2 and +2 °C is observed. (b) Liquid‐in‐glass minimum thermometer at the station Progreso. Values to the right of the zero point are positive, to the left negative. The temperature must be read on the right side of the rod (slightly above +2 °C for the case shown). However, if the centre of the rod was below 0 °C, the observer erroneously read the temperature on the rod's left side. Hence, the length of the rod (corresponding to about 4.2 °C) determines the missing temperature range. [Colour figure can be viewed at wileyonlinelibrary.com].</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49576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823913" y="1006475"/>
            <a:ext cx="6124575" cy="3446463"/>
          </a:xfrm>
          <a:prstGeom prst="rect">
            <a:avLst/>
          </a:prstGeom>
        </p:spPr>
      </p:sp>
      <p:sp>
        <p:nvSpPr>
          <p:cNvPr id="48" name="PlaceHolder 2"/>
          <p:cNvSpPr>
            <a:spLocks noGrp="1"/>
          </p:cNvSpPr>
          <p:nvPr>
            <p:ph type="body"/>
          </p:nvPr>
        </p:nvSpPr>
        <p:spPr>
          <a:xfrm>
            <a:off x="1185120" y="4787640"/>
            <a:ext cx="5407560" cy="9066600"/>
          </a:xfrm>
          <a:prstGeom prst="rect">
            <a:avLst/>
          </a:prstGeom>
        </p:spPr>
        <p:txBody>
          <a:bodyPr lIns="0" tIns="0" rIns="0" bIns="0"/>
          <a:lstStyle/>
          <a:p>
            <a:r>
              <a:rPr lang="en-US" sz="2000" b="0" strike="noStrike" spc="-1">
                <a:latin typeface="Arial"/>
              </a:rPr>
              <a:t>(a) Minimum temperature (TN) time series of Progreso (Peru). Since 2003, a missing temperature interval between approximately −2 and +2 °C is observed. (b) Liquid‐in‐glass minimum thermometer at the station Progreso. Values to the right of the zero point are positive, to the left negative. The temperature must be read on the right side of the rod (slightly above +2 °C for the case shown). However, if the centre of the rod was below 0 °C, the observer erroneously read the temperature on the rod's left side. Hence, the length of the rod (corresponding to about 4.2 °C) determines the missing temperature range. [Colour figure can be viewed at wileyonlinelibrary.com].</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212328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823913" y="1006475"/>
            <a:ext cx="6124575" cy="3446463"/>
          </a:xfrm>
          <a:prstGeom prst="rect">
            <a:avLst/>
          </a:prstGeom>
        </p:spPr>
      </p:sp>
      <p:sp>
        <p:nvSpPr>
          <p:cNvPr id="48" name="PlaceHolder 2"/>
          <p:cNvSpPr>
            <a:spLocks noGrp="1"/>
          </p:cNvSpPr>
          <p:nvPr>
            <p:ph type="body"/>
          </p:nvPr>
        </p:nvSpPr>
        <p:spPr>
          <a:xfrm>
            <a:off x="1185120" y="4787640"/>
            <a:ext cx="5407560" cy="9066600"/>
          </a:xfrm>
          <a:prstGeom prst="rect">
            <a:avLst/>
          </a:prstGeom>
        </p:spPr>
        <p:txBody>
          <a:bodyPr lIns="0" tIns="0" rIns="0" bIns="0"/>
          <a:lstStyle/>
          <a:p>
            <a:r>
              <a:rPr lang="en-US" sz="2000" b="0" strike="noStrike" spc="-1">
                <a:latin typeface="Arial"/>
              </a:rPr>
              <a:t>(a) Minimum temperature (TN) time series of Progreso (Peru). Since 2003, a missing temperature interval between approximately −2 and +2 °C is observed. (b) Liquid‐in‐glass minimum thermometer at the station Progreso. Values to the right of the zero point are positive, to the left negative. The temperature must be read on the right side of the rod (slightly above +2 °C for the case shown). However, if the centre of the rod was below 0 °C, the observer erroneously read the temperature on the rod's left side. Hence, the length of the rod (corresponding to about 4.2 °C) determines the missing temperature range. [Colour figure can be viewed at wileyonlinelibrary.com].</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120637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5/3/24</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08336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5/3/24</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2420191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5/3/24</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‹Nº›</a:t>
            </a:fld>
            <a:endParaRPr lang="en-US" dirty="0"/>
          </a:p>
        </p:txBody>
      </p:sp>
    </p:spTree>
    <p:extLst>
      <p:ext uri="{BB962C8B-B14F-4D97-AF65-F5344CB8AC3E}">
        <p14:creationId xmlns:p14="http://schemas.microsoft.com/office/powerpoint/2010/main" val="1720123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6426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5/3/24</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258189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5/3/24</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01501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5/3/24</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4486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5/3/24</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955541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5/3/24</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8253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5/3/24</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65174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5/3/24</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66790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5/3/24</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5573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5/3/24</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‹Nº›</a:t>
            </a:fld>
            <a:endParaRPr lang="en-US" dirty="0"/>
          </a:p>
        </p:txBody>
      </p:sp>
    </p:spTree>
    <p:extLst>
      <p:ext uri="{BB962C8B-B14F-4D97-AF65-F5344CB8AC3E}">
        <p14:creationId xmlns:p14="http://schemas.microsoft.com/office/powerpoint/2010/main" val="140741485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5" r:id="rId6"/>
    <p:sldLayoutId id="2147483830" r:id="rId7"/>
    <p:sldLayoutId id="2147483831" r:id="rId8"/>
    <p:sldLayoutId id="2147483832" r:id="rId9"/>
    <p:sldLayoutId id="2147483834" r:id="rId10"/>
    <p:sldLayoutId id="2147483833" r:id="rId11"/>
    <p:sldLayoutId id="2147483837" r:id="rId12"/>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F15AE7-ABE0-9176-100F-B7EA1E459848}"/>
              </a:ext>
            </a:extLst>
          </p:cNvPr>
          <p:cNvSpPr>
            <a:spLocks noGrp="1"/>
          </p:cNvSpPr>
          <p:nvPr>
            <p:ph type="ctrTitle"/>
          </p:nvPr>
        </p:nvSpPr>
        <p:spPr>
          <a:xfrm>
            <a:off x="95792" y="434345"/>
            <a:ext cx="2628785" cy="3761257"/>
          </a:xfrm>
        </p:spPr>
        <p:txBody>
          <a:bodyPr anchor="ctr">
            <a:normAutofit/>
          </a:bodyPr>
          <a:lstStyle/>
          <a:p>
            <a:r>
              <a:rPr lang="fr-FR" sz="6000" dirty="0" err="1">
                <a:latin typeface="Aptos Display" panose="020B0004020202020204" pitchFamily="34" charset="0"/>
              </a:rPr>
              <a:t>Quality</a:t>
            </a:r>
            <a:r>
              <a:rPr lang="fr-FR" sz="6000" dirty="0">
                <a:latin typeface="Aptos Display" panose="020B0004020202020204" pitchFamily="34" charset="0"/>
              </a:rPr>
              <a:t> Control</a:t>
            </a:r>
          </a:p>
        </p:txBody>
      </p:sp>
      <p:sp>
        <p:nvSpPr>
          <p:cNvPr id="3" name="Subtítulo 2">
            <a:extLst>
              <a:ext uri="{FF2B5EF4-FFF2-40B4-BE49-F238E27FC236}">
                <a16:creationId xmlns:a16="http://schemas.microsoft.com/office/drawing/2014/main" id="{1F84A7E9-3260-9AF4-BBFD-2AE52CFA7BD1}"/>
              </a:ext>
            </a:extLst>
          </p:cNvPr>
          <p:cNvSpPr>
            <a:spLocks noGrp="1"/>
          </p:cNvSpPr>
          <p:nvPr>
            <p:ph type="subTitle" idx="1"/>
          </p:nvPr>
        </p:nvSpPr>
        <p:spPr>
          <a:xfrm>
            <a:off x="146221" y="4846029"/>
            <a:ext cx="2550597" cy="1478402"/>
          </a:xfrm>
        </p:spPr>
        <p:txBody>
          <a:bodyPr anchor="ctr">
            <a:normAutofit/>
          </a:bodyPr>
          <a:lstStyle/>
          <a:p>
            <a:r>
              <a:rPr lang="fr-FR" sz="1800" dirty="0"/>
              <a:t>Dr. </a:t>
            </a:r>
            <a:r>
              <a:rPr lang="fr-FR" sz="1800" dirty="0" err="1"/>
              <a:t>Enric</a:t>
            </a:r>
            <a:r>
              <a:rPr lang="fr-FR" sz="1800" dirty="0"/>
              <a:t> Aguilar</a:t>
            </a:r>
            <a:br>
              <a:rPr lang="fr-FR" sz="1800" dirty="0"/>
            </a:br>
            <a:r>
              <a:rPr lang="fr-FR" sz="1800" dirty="0"/>
              <a:t>Center for </a:t>
            </a:r>
            <a:r>
              <a:rPr lang="fr-FR" sz="1800" dirty="0" err="1"/>
              <a:t>Climate</a:t>
            </a:r>
            <a:r>
              <a:rPr lang="fr-FR" sz="1800" dirty="0"/>
              <a:t> Change (C3)/IU-RESCAT/URV</a:t>
            </a:r>
          </a:p>
        </p:txBody>
      </p:sp>
      <p:pic>
        <p:nvPicPr>
          <p:cNvPr id="4" name="Picture 3" descr="Green building in a cornfield">
            <a:extLst>
              <a:ext uri="{FF2B5EF4-FFF2-40B4-BE49-F238E27FC236}">
                <a16:creationId xmlns:a16="http://schemas.microsoft.com/office/drawing/2014/main" id="{EB451755-BAB4-E9C2-3E54-B9EC0C697DC6}"/>
              </a:ext>
            </a:extLst>
          </p:cNvPr>
          <p:cNvPicPr>
            <a:picLocks noChangeAspect="1"/>
          </p:cNvPicPr>
          <p:nvPr/>
        </p:nvPicPr>
        <p:blipFill rotWithShape="1">
          <a:blip r:embed="rId2"/>
          <a:srcRect r="10999" b="-1"/>
          <a:stretch/>
        </p:blipFill>
        <p:spPr>
          <a:xfrm>
            <a:off x="3047998" y="10"/>
            <a:ext cx="9144002" cy="6857990"/>
          </a:xfrm>
          <a:prstGeom prst="rect">
            <a:avLst/>
          </a:prstGeom>
        </p:spPr>
      </p:pic>
    </p:spTree>
    <p:extLst>
      <p:ext uri="{BB962C8B-B14F-4D97-AF65-F5344CB8AC3E}">
        <p14:creationId xmlns:p14="http://schemas.microsoft.com/office/powerpoint/2010/main" val="218164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8FB068-D0FF-AD1B-D7E4-07E2D5322BC5}"/>
              </a:ext>
            </a:extLst>
          </p:cNvPr>
          <p:cNvSpPr>
            <a:spLocks noGrp="1"/>
          </p:cNvSpPr>
          <p:nvPr>
            <p:ph type="title"/>
          </p:nvPr>
        </p:nvSpPr>
        <p:spPr>
          <a:xfrm>
            <a:off x="6530973" y="442220"/>
            <a:ext cx="5008497" cy="1345269"/>
          </a:xfrm>
        </p:spPr>
        <p:txBody>
          <a:bodyPr>
            <a:noAutofit/>
          </a:bodyPr>
          <a:lstStyle/>
          <a:p>
            <a:r>
              <a:rPr lang="en-US" sz="4000" dirty="0">
                <a:latin typeface="Aptos Display" panose="020B0004020202020204" pitchFamily="34" charset="0"/>
              </a:rPr>
              <a:t>QC tests for </a:t>
            </a:r>
            <a:r>
              <a:rPr lang="en-US" sz="4000" dirty="0" err="1">
                <a:latin typeface="Aptos Display" panose="020B0004020202020204" pitchFamily="34" charset="0"/>
              </a:rPr>
              <a:t>precipitacion</a:t>
            </a:r>
            <a:r>
              <a:rPr lang="en-US" sz="4000" dirty="0">
                <a:latin typeface="Aptos Display" panose="020B0004020202020204" pitchFamily="34" charset="0"/>
              </a:rPr>
              <a:t> data (II)</a:t>
            </a:r>
          </a:p>
        </p:txBody>
      </p:sp>
      <p:graphicFrame>
        <p:nvGraphicFramePr>
          <p:cNvPr id="8" name="Marcador de contenido 7">
            <a:extLst>
              <a:ext uri="{FF2B5EF4-FFF2-40B4-BE49-F238E27FC236}">
                <a16:creationId xmlns:a16="http://schemas.microsoft.com/office/drawing/2014/main" id="{C41DF7CC-0AEC-7105-E5A4-1028680EE646}"/>
              </a:ext>
            </a:extLst>
          </p:cNvPr>
          <p:cNvGraphicFramePr>
            <a:graphicFrameLocks noGrp="1"/>
          </p:cNvGraphicFramePr>
          <p:nvPr>
            <p:ph sz="half" idx="1"/>
            <p:extLst>
              <p:ext uri="{D42A27DB-BD31-4B8C-83A1-F6EECF244321}">
                <p14:modId xmlns:p14="http://schemas.microsoft.com/office/powerpoint/2010/main" val="2126546874"/>
              </p:ext>
            </p:extLst>
          </p:nvPr>
        </p:nvGraphicFramePr>
        <p:xfrm>
          <a:off x="509286" y="487680"/>
          <a:ext cx="5586714" cy="5882640"/>
        </p:xfrm>
        <a:graphic>
          <a:graphicData uri="http://schemas.openxmlformats.org/drawingml/2006/table">
            <a:tbl>
              <a:tblPr firstRow="1" bandRow="1">
                <a:tableStyleId>{5C22544A-7EE6-4342-B048-85BDC9FD1C3A}</a:tableStyleId>
              </a:tblPr>
              <a:tblGrid>
                <a:gridCol w="1099595">
                  <a:extLst>
                    <a:ext uri="{9D8B030D-6E8A-4147-A177-3AD203B41FA5}">
                      <a16:colId xmlns:a16="http://schemas.microsoft.com/office/drawing/2014/main" val="3653156159"/>
                    </a:ext>
                  </a:extLst>
                </a:gridCol>
                <a:gridCol w="1469985">
                  <a:extLst>
                    <a:ext uri="{9D8B030D-6E8A-4147-A177-3AD203B41FA5}">
                      <a16:colId xmlns:a16="http://schemas.microsoft.com/office/drawing/2014/main" val="3815016626"/>
                    </a:ext>
                  </a:extLst>
                </a:gridCol>
                <a:gridCol w="3017134">
                  <a:extLst>
                    <a:ext uri="{9D8B030D-6E8A-4147-A177-3AD203B41FA5}">
                      <a16:colId xmlns:a16="http://schemas.microsoft.com/office/drawing/2014/main" val="1277481020"/>
                    </a:ext>
                  </a:extLst>
                </a:gridCol>
              </a:tblGrid>
              <a:tr h="418929">
                <a:tc>
                  <a:txBody>
                    <a:bodyPr/>
                    <a:lstStyle/>
                    <a:p>
                      <a:r>
                        <a:rPr lang="en-US" sz="2000" noProof="0">
                          <a:latin typeface="Aptos Display" panose="020B0004020202020204" pitchFamily="34" charset="0"/>
                        </a:rPr>
                        <a:t>Label</a:t>
                      </a:r>
                    </a:p>
                  </a:txBody>
                  <a:tcPr/>
                </a:tc>
                <a:tc>
                  <a:txBody>
                    <a:bodyPr/>
                    <a:lstStyle/>
                    <a:p>
                      <a:r>
                        <a:rPr lang="en-US" sz="2000" noProof="0" dirty="0">
                          <a:latin typeface="Aptos Display" panose="020B0004020202020204" pitchFamily="34" charset="0"/>
                        </a:rPr>
                        <a:t>Parameters (default)</a:t>
                      </a:r>
                    </a:p>
                  </a:txBody>
                  <a:tcPr/>
                </a:tc>
                <a:tc>
                  <a:txBody>
                    <a:bodyPr/>
                    <a:lstStyle/>
                    <a:p>
                      <a:r>
                        <a:rPr lang="en-US" sz="2000" noProof="0" dirty="0">
                          <a:latin typeface="Aptos Display" panose="020B0004020202020204" pitchFamily="34" charset="0"/>
                        </a:rPr>
                        <a:t>Meaning (Category)</a:t>
                      </a:r>
                    </a:p>
                  </a:txBody>
                  <a:tcPr/>
                </a:tc>
                <a:extLst>
                  <a:ext uri="{0D108BD9-81ED-4DB2-BD59-A6C34878D82A}">
                    <a16:rowId xmlns:a16="http://schemas.microsoft.com/office/drawing/2014/main" val="3396122328"/>
                  </a:ext>
                </a:extLst>
              </a:tr>
              <a:tr h="418929">
                <a:tc>
                  <a:txBody>
                    <a:bodyPr/>
                    <a:lstStyle/>
                    <a:p>
                      <a:r>
                        <a:rPr lang="en-US" sz="1600" noProof="0">
                          <a:latin typeface="Aptos Display" panose="020B0004020202020204" pitchFamily="34" charset="0"/>
                        </a:rPr>
                        <a:t>flat</a:t>
                      </a:r>
                    </a:p>
                  </a:txBody>
                  <a:tcPr/>
                </a:tc>
                <a:tc>
                  <a:txBody>
                    <a:bodyPr/>
                    <a:lstStyle/>
                    <a:p>
                      <a:r>
                        <a:rPr lang="en-US" sz="1600" noProof="0" dirty="0">
                          <a:latin typeface="Aptos Display" panose="020B0004020202020204" pitchFamily="34" charset="0"/>
                        </a:rPr>
                        <a:t>Flat Sequence (4)</a:t>
                      </a:r>
                    </a:p>
                  </a:txBody>
                  <a:tcPr/>
                </a:tc>
                <a:tc>
                  <a:txBody>
                    <a:bodyPr/>
                    <a:lstStyle/>
                    <a:p>
                      <a:pPr algn="just"/>
                      <a:r>
                        <a:rPr lang="en-US" sz="1600" noProof="0">
                          <a:latin typeface="Aptos Display" panose="020B0004020202020204" pitchFamily="34" charset="0"/>
                        </a:rPr>
                        <a:t>If a number of consecutive days is located with identical precipitation value (excluding 0.0) greater than that determined by the parameter, the entire sequence is labeled(4)</a:t>
                      </a:r>
                    </a:p>
                  </a:txBody>
                  <a:tcPr/>
                </a:tc>
                <a:extLst>
                  <a:ext uri="{0D108BD9-81ED-4DB2-BD59-A6C34878D82A}">
                    <a16:rowId xmlns:a16="http://schemas.microsoft.com/office/drawing/2014/main" val="650099427"/>
                  </a:ext>
                </a:extLst>
              </a:tr>
              <a:tr h="418929">
                <a:tc>
                  <a:txBody>
                    <a:bodyPr/>
                    <a:lstStyle/>
                    <a:p>
                      <a:r>
                        <a:rPr lang="en-US" sz="1600" noProof="0">
                          <a:latin typeface="Aptos Display" panose="020B0004020202020204" pitchFamily="34" charset="0"/>
                        </a:rPr>
                        <a:t>flatfloat</a:t>
                      </a:r>
                    </a:p>
                  </a:txBody>
                  <a:tcPr/>
                </a:tc>
                <a:tc>
                  <a:txBody>
                    <a:bodyPr/>
                    <a:lstStyle/>
                    <a:p>
                      <a:r>
                        <a:rPr lang="en-US" sz="1600" noProof="0">
                          <a:latin typeface="Aptos Display" panose="020B0004020202020204" pitchFamily="34" charset="0"/>
                        </a:rPr>
                        <a:t>Flat Seq. Decimal (10)</a:t>
                      </a:r>
                    </a:p>
                  </a:txBody>
                  <a:tcPr/>
                </a:tc>
                <a:tc>
                  <a:txBody>
                    <a:bodyPr/>
                    <a:lstStyle/>
                    <a:p>
                      <a:r>
                        <a:rPr lang="en-US" sz="1600" noProof="0" dirty="0">
                          <a:latin typeface="Aptos Display" panose="020B0004020202020204" pitchFamily="34" charset="0"/>
                        </a:rPr>
                        <a:t>Same as above, but only for the decimal part:  5.4 and 4.4 share sequence(4)</a:t>
                      </a:r>
                    </a:p>
                  </a:txBody>
                  <a:tcPr/>
                </a:tc>
                <a:extLst>
                  <a:ext uri="{0D108BD9-81ED-4DB2-BD59-A6C34878D82A}">
                    <a16:rowId xmlns:a16="http://schemas.microsoft.com/office/drawing/2014/main" val="3086179433"/>
                  </a:ext>
                </a:extLst>
              </a:tr>
              <a:tr h="418929">
                <a:tc>
                  <a:txBody>
                    <a:bodyPr/>
                    <a:lstStyle/>
                    <a:p>
                      <a:r>
                        <a:rPr lang="en-US" sz="1600" noProof="0">
                          <a:latin typeface="Aptos Display" panose="020B0004020202020204" pitchFamily="34" charset="0"/>
                        </a:rPr>
                        <a:t>toomonth</a:t>
                      </a:r>
                    </a:p>
                  </a:txBody>
                  <a:tcPr/>
                </a:tc>
                <a:tc>
                  <a:txBody>
                    <a:bodyPr/>
                    <a:lstStyle/>
                    <a:p>
                      <a:r>
                        <a:rPr lang="en-US" sz="1600" noProof="0">
                          <a:latin typeface="Aptos Display" panose="020B0004020202020204" pitchFamily="34" charset="0"/>
                        </a:rPr>
                        <a:t>Repeated Month (15)</a:t>
                      </a:r>
                    </a:p>
                  </a:txBody>
                  <a:tcPr/>
                </a:tc>
                <a:tc>
                  <a:txBody>
                    <a:bodyPr/>
                    <a:lstStyle/>
                    <a:p>
                      <a:r>
                        <a:rPr lang="en-US" sz="1600" noProof="0">
                          <a:latin typeface="Aptos Display" panose="020B0004020202020204" pitchFamily="34" charset="0"/>
                        </a:rPr>
                        <a:t>If a value repeated the times indicated by the parameter is detected, excluding 0.0, the sequence is labeled(4)</a:t>
                      </a:r>
                    </a:p>
                  </a:txBody>
                  <a:tcPr/>
                </a:tc>
                <a:extLst>
                  <a:ext uri="{0D108BD9-81ED-4DB2-BD59-A6C34878D82A}">
                    <a16:rowId xmlns:a16="http://schemas.microsoft.com/office/drawing/2014/main" val="847499922"/>
                  </a:ext>
                </a:extLst>
              </a:tr>
              <a:tr h="418929">
                <a:tc>
                  <a:txBody>
                    <a:bodyPr/>
                    <a:lstStyle/>
                    <a:p>
                      <a:r>
                        <a:rPr lang="en-US" sz="1600" noProof="0">
                          <a:latin typeface="Aptos Display" panose="020B0004020202020204" pitchFamily="34" charset="0"/>
                        </a:rPr>
                        <a:t>tooyear</a:t>
                      </a:r>
                    </a:p>
                  </a:txBody>
                  <a:tcPr/>
                </a:tc>
                <a:tc>
                  <a:txBody>
                    <a:bodyPr/>
                    <a:lstStyle/>
                    <a:p>
                      <a:r>
                        <a:rPr lang="en-US" sz="1600" noProof="0">
                          <a:latin typeface="Aptos Display" panose="020B0004020202020204" pitchFamily="34" charset="0"/>
                        </a:rPr>
                        <a:t>Repeated Year (30)</a:t>
                      </a:r>
                    </a:p>
                  </a:txBody>
                  <a:tcPr/>
                </a:tc>
                <a:tc>
                  <a:txBody>
                    <a:bodyPr/>
                    <a:lstStyle/>
                    <a:p>
                      <a:r>
                        <a:rPr lang="en-US" sz="1600" noProof="0">
                          <a:latin typeface="Aptos Display" panose="020B0004020202020204" pitchFamily="34" charset="0"/>
                        </a:rPr>
                        <a:t>Same, for a whole year (4)</a:t>
                      </a:r>
                    </a:p>
                  </a:txBody>
                  <a:tcPr/>
                </a:tc>
                <a:extLst>
                  <a:ext uri="{0D108BD9-81ED-4DB2-BD59-A6C34878D82A}">
                    <a16:rowId xmlns:a16="http://schemas.microsoft.com/office/drawing/2014/main" val="4143651878"/>
                  </a:ext>
                </a:extLst>
              </a:tr>
              <a:tr h="418929">
                <a:tc>
                  <a:txBody>
                    <a:bodyPr/>
                    <a:lstStyle/>
                    <a:p>
                      <a:r>
                        <a:rPr lang="en-US" sz="1600" noProof="0">
                          <a:latin typeface="Aptos Display" panose="020B0004020202020204" pitchFamily="34" charset="0"/>
                        </a:rPr>
                        <a:t>pareto</a:t>
                      </a:r>
                    </a:p>
                  </a:txBody>
                  <a:tcPr/>
                </a:tc>
                <a:tc>
                  <a:txBody>
                    <a:bodyPr/>
                    <a:lstStyle/>
                    <a:p>
                      <a:r>
                        <a:rPr lang="en-US" sz="1600" noProof="0">
                          <a:latin typeface="Aptos Display" panose="020B0004020202020204" pitchFamily="34" charset="0"/>
                        </a:rPr>
                        <a:t>Return Period (100)</a:t>
                      </a:r>
                    </a:p>
                  </a:txBody>
                  <a:tcPr/>
                </a:tc>
                <a:tc>
                  <a:txBody>
                    <a:bodyPr/>
                    <a:lstStyle/>
                    <a:p>
                      <a:r>
                        <a:rPr lang="en-US" sz="1600" noProof="0">
                          <a:latin typeface="Aptos Display" panose="020B0004020202020204" pitchFamily="34" charset="0"/>
                        </a:rPr>
                        <a:t>Outliers to a fitted Pareto distribution (3)</a:t>
                      </a:r>
                    </a:p>
                  </a:txBody>
                  <a:tcPr/>
                </a:tc>
                <a:extLst>
                  <a:ext uri="{0D108BD9-81ED-4DB2-BD59-A6C34878D82A}">
                    <a16:rowId xmlns:a16="http://schemas.microsoft.com/office/drawing/2014/main" val="646862466"/>
                  </a:ext>
                </a:extLst>
              </a:tr>
              <a:tr h="418929">
                <a:tc>
                  <a:txBody>
                    <a:bodyPr/>
                    <a:lstStyle/>
                    <a:p>
                      <a:r>
                        <a:rPr lang="en-US" sz="1600" noProof="0">
                          <a:latin typeface="Aptos Display" panose="020B0004020202020204" pitchFamily="34" charset="0"/>
                        </a:rPr>
                        <a:t>roundprec</a:t>
                      </a:r>
                    </a:p>
                  </a:txBody>
                  <a:tcPr/>
                </a:tc>
                <a:tc>
                  <a:txBody>
                    <a:bodyPr/>
                    <a:lstStyle/>
                    <a:p>
                      <a:r>
                        <a:rPr lang="en-US" sz="1600" noProof="0">
                          <a:latin typeface="Aptos Display" panose="020B0004020202020204" pitchFamily="34" charset="0"/>
                        </a:rPr>
                        <a:t>Non-parameterizable(10)</a:t>
                      </a:r>
                    </a:p>
                  </a:txBody>
                  <a:tcPr/>
                </a:tc>
                <a:tc>
                  <a:txBody>
                    <a:bodyPr/>
                    <a:lstStyle/>
                    <a:p>
                      <a:r>
                        <a:rPr lang="en-US" sz="1600" noProof="0" dirty="0">
                          <a:latin typeface="Aptos Display" panose="020B0004020202020204" pitchFamily="34" charset="0"/>
                        </a:rPr>
                        <a:t>If 10 values are found in a row with the same decimal, the sequence is labeled(4)</a:t>
                      </a:r>
                    </a:p>
                  </a:txBody>
                  <a:tcPr/>
                </a:tc>
                <a:extLst>
                  <a:ext uri="{0D108BD9-81ED-4DB2-BD59-A6C34878D82A}">
                    <a16:rowId xmlns:a16="http://schemas.microsoft.com/office/drawing/2014/main" val="530342806"/>
                  </a:ext>
                </a:extLst>
              </a:tr>
            </a:tbl>
          </a:graphicData>
        </a:graphic>
      </p:graphicFrame>
      <p:pic>
        <p:nvPicPr>
          <p:cNvPr id="7" name="Marcador de contenido 6">
            <a:extLst>
              <a:ext uri="{FF2B5EF4-FFF2-40B4-BE49-F238E27FC236}">
                <a16:creationId xmlns:a16="http://schemas.microsoft.com/office/drawing/2014/main" id="{CE6C67E8-66DD-2177-3F9D-646DA18208B1}"/>
              </a:ext>
            </a:extLst>
          </p:cNvPr>
          <p:cNvPicPr>
            <a:picLocks noGrp="1" noChangeAspect="1"/>
          </p:cNvPicPr>
          <p:nvPr>
            <p:ph sz="half" idx="2"/>
          </p:nvPr>
        </p:nvPicPr>
        <p:blipFill>
          <a:blip r:embed="rId2"/>
          <a:stretch>
            <a:fillRect/>
          </a:stretch>
        </p:blipFill>
        <p:spPr>
          <a:xfrm>
            <a:off x="6701847" y="2257063"/>
            <a:ext cx="5184909" cy="2164466"/>
          </a:xfrm>
          <a:prstGeom prst="rect">
            <a:avLst/>
          </a:prstGeom>
        </p:spPr>
      </p:pic>
      <p:sp>
        <p:nvSpPr>
          <p:cNvPr id="5" name="Marcador de número de diapositiva 4">
            <a:extLst>
              <a:ext uri="{FF2B5EF4-FFF2-40B4-BE49-F238E27FC236}">
                <a16:creationId xmlns:a16="http://schemas.microsoft.com/office/drawing/2014/main" id="{446EF955-A1A3-ACED-D551-254424F576BE}"/>
              </a:ext>
            </a:extLst>
          </p:cNvPr>
          <p:cNvSpPr>
            <a:spLocks noGrp="1"/>
          </p:cNvSpPr>
          <p:nvPr>
            <p:ph type="sldNum" sz="quarter" idx="12"/>
          </p:nvPr>
        </p:nvSpPr>
        <p:spPr/>
        <p:txBody>
          <a:bodyPr/>
          <a:lstStyle/>
          <a:p>
            <a:pPr algn="l"/>
            <a:fld id="{FAEF9944-A4F6-4C59-AEBD-678D6480B8EA}" type="slidenum">
              <a:rPr lang="en-US" smtClean="0"/>
              <a:pPr algn="l"/>
              <a:t>10</a:t>
            </a:fld>
            <a:endParaRPr lang="en-US" dirty="0"/>
          </a:p>
        </p:txBody>
      </p:sp>
    </p:spTree>
    <p:extLst>
      <p:ext uri="{BB962C8B-B14F-4D97-AF65-F5344CB8AC3E}">
        <p14:creationId xmlns:p14="http://schemas.microsoft.com/office/powerpoint/2010/main" val="144650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8FB068-D0FF-AD1B-D7E4-07E2D5322BC5}"/>
              </a:ext>
            </a:extLst>
          </p:cNvPr>
          <p:cNvSpPr>
            <a:spLocks noGrp="1"/>
          </p:cNvSpPr>
          <p:nvPr>
            <p:ph type="title"/>
          </p:nvPr>
        </p:nvSpPr>
        <p:spPr>
          <a:xfrm>
            <a:off x="6530973" y="442220"/>
            <a:ext cx="5240730" cy="1345269"/>
          </a:xfrm>
        </p:spPr>
        <p:txBody>
          <a:bodyPr>
            <a:normAutofit/>
          </a:bodyPr>
          <a:lstStyle/>
          <a:p>
            <a:r>
              <a:rPr lang="en-US" sz="4000" dirty="0">
                <a:latin typeface="Aptos Display" panose="020B0004020202020204" pitchFamily="34" charset="0"/>
              </a:rPr>
              <a:t>QC tests for temperature data</a:t>
            </a:r>
            <a:endParaRPr lang="fr-FR" sz="4000" dirty="0">
              <a:latin typeface="Aptos Display" panose="020B0004020202020204" pitchFamily="34" charset="0"/>
            </a:endParaRPr>
          </a:p>
        </p:txBody>
      </p:sp>
      <p:graphicFrame>
        <p:nvGraphicFramePr>
          <p:cNvPr id="8" name="Marcador de contenido 7">
            <a:extLst>
              <a:ext uri="{FF2B5EF4-FFF2-40B4-BE49-F238E27FC236}">
                <a16:creationId xmlns:a16="http://schemas.microsoft.com/office/drawing/2014/main" id="{C41DF7CC-0AEC-7105-E5A4-1028680EE646}"/>
              </a:ext>
            </a:extLst>
          </p:cNvPr>
          <p:cNvGraphicFramePr>
            <a:graphicFrameLocks noGrp="1"/>
          </p:cNvGraphicFramePr>
          <p:nvPr>
            <p:ph sz="half" idx="1"/>
            <p:extLst>
              <p:ext uri="{D42A27DB-BD31-4B8C-83A1-F6EECF244321}">
                <p14:modId xmlns:p14="http://schemas.microsoft.com/office/powerpoint/2010/main" val="2374021411"/>
              </p:ext>
            </p:extLst>
          </p:nvPr>
        </p:nvGraphicFramePr>
        <p:xfrm>
          <a:off x="115746" y="428332"/>
          <a:ext cx="5980254" cy="5928018"/>
        </p:xfrm>
        <a:graphic>
          <a:graphicData uri="http://schemas.openxmlformats.org/drawingml/2006/table">
            <a:tbl>
              <a:tblPr firstRow="1" bandRow="1">
                <a:tableStyleId>{5C22544A-7EE6-4342-B048-85BDC9FD1C3A}</a:tableStyleId>
              </a:tblPr>
              <a:tblGrid>
                <a:gridCol w="1250066">
                  <a:extLst>
                    <a:ext uri="{9D8B030D-6E8A-4147-A177-3AD203B41FA5}">
                      <a16:colId xmlns:a16="http://schemas.microsoft.com/office/drawing/2014/main" val="3653156159"/>
                    </a:ext>
                  </a:extLst>
                </a:gridCol>
                <a:gridCol w="1500521">
                  <a:extLst>
                    <a:ext uri="{9D8B030D-6E8A-4147-A177-3AD203B41FA5}">
                      <a16:colId xmlns:a16="http://schemas.microsoft.com/office/drawing/2014/main" val="3815016626"/>
                    </a:ext>
                  </a:extLst>
                </a:gridCol>
                <a:gridCol w="3229667">
                  <a:extLst>
                    <a:ext uri="{9D8B030D-6E8A-4147-A177-3AD203B41FA5}">
                      <a16:colId xmlns:a16="http://schemas.microsoft.com/office/drawing/2014/main" val="1277481020"/>
                    </a:ext>
                  </a:extLst>
                </a:gridCol>
              </a:tblGrid>
              <a:tr h="418929">
                <a:tc>
                  <a:txBody>
                    <a:bodyPr/>
                    <a:lstStyle/>
                    <a:p>
                      <a:r>
                        <a:rPr lang="en-US" sz="1800" noProof="0">
                          <a:latin typeface="Aptos Display" panose="020B0004020202020204" pitchFamily="34" charset="0"/>
                        </a:rPr>
                        <a:t>Label</a:t>
                      </a:r>
                    </a:p>
                  </a:txBody>
                  <a:tcPr/>
                </a:tc>
                <a:tc>
                  <a:txBody>
                    <a:bodyPr/>
                    <a:lstStyle/>
                    <a:p>
                      <a:r>
                        <a:rPr lang="en-US" sz="1800" noProof="0">
                          <a:latin typeface="Aptos Display" panose="020B0004020202020204" pitchFamily="34" charset="0"/>
                        </a:rPr>
                        <a:t>Parameters (default TX/TN) *</a:t>
                      </a:r>
                    </a:p>
                  </a:txBody>
                  <a:tcPr/>
                </a:tc>
                <a:tc>
                  <a:txBody>
                    <a:bodyPr/>
                    <a:lstStyle/>
                    <a:p>
                      <a:r>
                        <a:rPr lang="en-US" sz="1800" noProof="0">
                          <a:latin typeface="Aptos Display" panose="020B0004020202020204" pitchFamily="34" charset="0"/>
                        </a:rPr>
                        <a:t>Meaning (Category)</a:t>
                      </a:r>
                    </a:p>
                  </a:txBody>
                  <a:tcPr/>
                </a:tc>
                <a:extLst>
                  <a:ext uri="{0D108BD9-81ED-4DB2-BD59-A6C34878D82A}">
                    <a16:rowId xmlns:a16="http://schemas.microsoft.com/office/drawing/2014/main" val="3396122328"/>
                  </a:ext>
                </a:extLst>
              </a:tr>
              <a:tr h="418929">
                <a:tc>
                  <a:txBody>
                    <a:bodyPr/>
                    <a:lstStyle/>
                    <a:p>
                      <a:r>
                        <a:rPr lang="en-US" sz="1400" noProof="0">
                          <a:latin typeface="Aptos Display" panose="020B0004020202020204" pitchFamily="34" charset="0"/>
                        </a:rPr>
                        <a:t>large</a:t>
                      </a:r>
                    </a:p>
                  </a:txBody>
                  <a:tcPr/>
                </a:tc>
                <a:tc>
                  <a:txBody>
                    <a:bodyPr/>
                    <a:lstStyle/>
                    <a:p>
                      <a:r>
                        <a:rPr lang="en-US" sz="1400" noProof="0">
                          <a:latin typeface="Aptos Display" panose="020B0004020202020204" pitchFamily="34" charset="0"/>
                        </a:rPr>
                        <a:t>Max Val (60/40)</a:t>
                      </a:r>
                    </a:p>
                  </a:txBody>
                  <a:tcPr/>
                </a:tc>
                <a:tc>
                  <a:txBody>
                    <a:bodyPr/>
                    <a:lstStyle/>
                    <a:p>
                      <a:r>
                        <a:rPr lang="en-US" sz="1400" noProof="0">
                          <a:latin typeface="Aptos Display" panose="020B0004020202020204" pitchFamily="34" charset="0"/>
                        </a:rPr>
                        <a:t>If a temperature value exceeds the specified value, it is labeled as wrong (1)</a:t>
                      </a:r>
                    </a:p>
                  </a:txBody>
                  <a:tcPr/>
                </a:tc>
                <a:extLst>
                  <a:ext uri="{0D108BD9-81ED-4DB2-BD59-A6C34878D82A}">
                    <a16:rowId xmlns:a16="http://schemas.microsoft.com/office/drawing/2014/main" val="650099427"/>
                  </a:ext>
                </a:extLst>
              </a:tr>
              <a:tr h="418929">
                <a:tc>
                  <a:txBody>
                    <a:bodyPr/>
                    <a:lstStyle/>
                    <a:p>
                      <a:r>
                        <a:rPr lang="en-US" sz="1400" noProof="0">
                          <a:latin typeface="Aptos Display" panose="020B0004020202020204" pitchFamily="34" charset="0"/>
                        </a:rPr>
                        <a:t>small</a:t>
                      </a:r>
                    </a:p>
                  </a:txBody>
                  <a:tcPr/>
                </a:tc>
                <a:tc>
                  <a:txBody>
                    <a:bodyPr/>
                    <a:lstStyle/>
                    <a:p>
                      <a:r>
                        <a:rPr lang="en-US" sz="1400" noProof="0">
                          <a:latin typeface="Aptos Display" panose="020B0004020202020204" pitchFamily="34" charset="0"/>
                        </a:rPr>
                        <a:t>Min Val (-10/-20)*</a:t>
                      </a:r>
                    </a:p>
                  </a:txBody>
                  <a:tcPr/>
                </a:tc>
                <a:tc>
                  <a:txBody>
                    <a:bodyPr/>
                    <a:lstStyle/>
                    <a:p>
                      <a:r>
                        <a:rPr lang="en-US" sz="1400" noProof="0">
                          <a:latin typeface="Aptos Display" panose="020B0004020202020204" pitchFamily="34" charset="0"/>
                        </a:rPr>
                        <a:t>If a temperature value does not reach this value, it is labeled as wrong (1)</a:t>
                      </a:r>
                    </a:p>
                  </a:txBody>
                  <a:tcPr/>
                </a:tc>
                <a:extLst>
                  <a:ext uri="{0D108BD9-81ED-4DB2-BD59-A6C34878D82A}">
                    <a16:rowId xmlns:a16="http://schemas.microsoft.com/office/drawing/2014/main" val="3086179433"/>
                  </a:ext>
                </a:extLst>
              </a:tr>
              <a:tr h="418929">
                <a:tc>
                  <a:txBody>
                    <a:bodyPr/>
                    <a:lstStyle/>
                    <a:p>
                      <a:r>
                        <a:rPr lang="en-US" sz="1400" noProof="0">
                          <a:latin typeface="Aptos Display" panose="020B0004020202020204" pitchFamily="34" charset="0"/>
                        </a:rPr>
                        <a:t>jumpsABS</a:t>
                      </a:r>
                    </a:p>
                  </a:txBody>
                  <a:tcPr/>
                </a:tc>
                <a:tc>
                  <a:txBody>
                    <a:bodyPr/>
                    <a:lstStyle/>
                    <a:p>
                      <a:r>
                        <a:rPr lang="en-US" sz="1400" noProof="0">
                          <a:latin typeface="Aptos Display" panose="020B0004020202020204" pitchFamily="34" charset="0"/>
                        </a:rPr>
                        <a:t>ABS jump (15)</a:t>
                      </a:r>
                    </a:p>
                  </a:txBody>
                  <a:tcPr/>
                </a:tc>
                <a:tc>
                  <a:txBody>
                    <a:bodyPr/>
                    <a:lstStyle/>
                    <a:p>
                      <a:r>
                        <a:rPr lang="en-US" sz="1400" noProof="0">
                          <a:latin typeface="Aptos Display" panose="020B0004020202020204" pitchFamily="34" charset="0"/>
                        </a:rPr>
                        <a:t>Maximum interday difference allowed (2)</a:t>
                      </a:r>
                    </a:p>
                  </a:txBody>
                  <a:tcPr/>
                </a:tc>
                <a:extLst>
                  <a:ext uri="{0D108BD9-81ED-4DB2-BD59-A6C34878D82A}">
                    <a16:rowId xmlns:a16="http://schemas.microsoft.com/office/drawing/2014/main" val="847499922"/>
                  </a:ext>
                </a:extLst>
              </a:tr>
              <a:tr h="418929">
                <a:tc>
                  <a:txBody>
                    <a:bodyPr/>
                    <a:lstStyle/>
                    <a:p>
                      <a:r>
                        <a:rPr lang="en-US" sz="1400" noProof="0">
                          <a:latin typeface="Aptos Display" panose="020B0004020202020204" pitchFamily="34" charset="0"/>
                        </a:rPr>
                        <a:t>jumpsQUANT</a:t>
                      </a:r>
                    </a:p>
                  </a:txBody>
                  <a:tcPr/>
                </a:tc>
                <a:tc>
                  <a:txBody>
                    <a:bodyPr/>
                    <a:lstStyle/>
                    <a:p>
                      <a:r>
                        <a:rPr lang="en-US" sz="1400" noProof="0">
                          <a:latin typeface="Aptos Display" panose="020B0004020202020204" pitchFamily="34" charset="0"/>
                        </a:rPr>
                        <a:t>QUANT jump (0.999) /Quant Multiplier (2)</a:t>
                      </a:r>
                    </a:p>
                  </a:txBody>
                  <a:tcPr/>
                </a:tc>
                <a:tc>
                  <a:txBody>
                    <a:bodyPr/>
                    <a:lstStyle/>
                    <a:p>
                      <a:r>
                        <a:rPr lang="en-US" sz="1400" noProof="0">
                          <a:latin typeface="Aptos Display" panose="020B0004020202020204" pitchFamily="34" charset="0"/>
                        </a:rPr>
                        <a:t>After computing al interdiurnal diffs., it calculates the quanile specified by the frist paremeter times the second parameter and labels all exeeding differences (2)</a:t>
                      </a:r>
                    </a:p>
                  </a:txBody>
                  <a:tcPr/>
                </a:tc>
                <a:extLst>
                  <a:ext uri="{0D108BD9-81ED-4DB2-BD59-A6C34878D82A}">
                    <a16:rowId xmlns:a16="http://schemas.microsoft.com/office/drawing/2014/main" val="4143651878"/>
                  </a:ext>
                </a:extLst>
              </a:tr>
              <a:tr h="418929">
                <a:tc>
                  <a:txBody>
                    <a:bodyPr/>
                    <a:lstStyle/>
                    <a:p>
                      <a:r>
                        <a:rPr lang="en-US" sz="1400" noProof="0">
                          <a:latin typeface="Aptos Display" panose="020B0004020202020204" pitchFamily="34" charset="0"/>
                        </a:rPr>
                        <a:t>newfriki</a:t>
                      </a:r>
                    </a:p>
                  </a:txBody>
                  <a:tcPr/>
                </a:tc>
                <a:tc>
                  <a:txBody>
                    <a:bodyPr/>
                    <a:lstStyle/>
                    <a:p>
                      <a:r>
                        <a:rPr lang="en-US" sz="1400" noProof="0">
                          <a:latin typeface="Aptos Display" panose="020B0004020202020204" pitchFamily="34" charset="0"/>
                        </a:rPr>
                        <a:t>No parametritzable</a:t>
                      </a:r>
                    </a:p>
                  </a:txBody>
                  <a:tcPr/>
                </a:tc>
                <a:tc>
                  <a:txBody>
                    <a:bodyPr/>
                    <a:lstStyle/>
                    <a:p>
                      <a:r>
                        <a:rPr lang="en-US" sz="1400" noProof="0">
                          <a:latin typeface="Aptos Display" panose="020B0004020202020204" pitchFamily="34" charset="0"/>
                        </a:rPr>
                        <a:t>Calculates the differences between consecutive extreme values of the empirical distribution. If they exceed q .999, label them. (2)</a:t>
                      </a:r>
                    </a:p>
                  </a:txBody>
                  <a:tcPr/>
                </a:tc>
                <a:extLst>
                  <a:ext uri="{0D108BD9-81ED-4DB2-BD59-A6C34878D82A}">
                    <a16:rowId xmlns:a16="http://schemas.microsoft.com/office/drawing/2014/main" val="646862466"/>
                  </a:ext>
                </a:extLst>
              </a:tr>
              <a:tr h="418929">
                <a:tc>
                  <a:txBody>
                    <a:bodyPr/>
                    <a:lstStyle/>
                    <a:p>
                      <a:r>
                        <a:rPr lang="en-US" sz="1400" noProof="0">
                          <a:latin typeface="Aptos Display" panose="020B0004020202020204" pitchFamily="34" charset="0"/>
                        </a:rPr>
                        <a:t>txtn</a:t>
                      </a:r>
                    </a:p>
                  </a:txBody>
                  <a:tcPr/>
                </a:tc>
                <a:tc>
                  <a:txBody>
                    <a:bodyPr/>
                    <a:lstStyle/>
                    <a:p>
                      <a:r>
                        <a:rPr lang="en-US" sz="1400" noProof="0">
                          <a:latin typeface="Aptos Display" panose="020B0004020202020204" pitchFamily="34" charset="0"/>
                        </a:rPr>
                        <a:t>No parametritzable</a:t>
                      </a:r>
                    </a:p>
                  </a:txBody>
                  <a:tcPr/>
                </a:tc>
                <a:tc>
                  <a:txBody>
                    <a:bodyPr/>
                    <a:lstStyle/>
                    <a:p>
                      <a:r>
                        <a:rPr lang="en-US" sz="1400" noProof="0">
                          <a:latin typeface="Aptos Display" panose="020B0004020202020204" pitchFamily="34" charset="0"/>
                        </a:rPr>
                        <a:t>Label cases where tx &lt; = tn(1)</a:t>
                      </a:r>
                    </a:p>
                  </a:txBody>
                  <a:tcPr/>
                </a:tc>
                <a:extLst>
                  <a:ext uri="{0D108BD9-81ED-4DB2-BD59-A6C34878D82A}">
                    <a16:rowId xmlns:a16="http://schemas.microsoft.com/office/drawing/2014/main" val="594994249"/>
                  </a:ext>
                </a:extLst>
              </a:tr>
              <a:tr h="418929">
                <a:tc gridSpan="3">
                  <a:txBody>
                    <a:bodyPr/>
                    <a:lstStyle/>
                    <a:p>
                      <a:r>
                        <a:rPr lang="en-US" sz="1400" noProof="0">
                          <a:latin typeface="Aptos Display" panose="020B0004020202020204" pitchFamily="34" charset="0"/>
                        </a:rPr>
                        <a:t>Tests flat, flatfloat, toomonth, tooyear, rounding are present with the same meaning as described in precipitation. In temperature, 0.0 is not excluded</a:t>
                      </a:r>
                    </a:p>
                  </a:txBody>
                  <a:tcPr/>
                </a:tc>
                <a:tc hMerge="1">
                  <a:txBody>
                    <a:bodyPr/>
                    <a:lstStyle/>
                    <a:p>
                      <a:endParaRPr lang="ca-ES" sz="1200" noProof="0" dirty="0"/>
                    </a:p>
                  </a:txBody>
                  <a:tcPr/>
                </a:tc>
                <a:tc hMerge="1">
                  <a:txBody>
                    <a:bodyPr/>
                    <a:lstStyle/>
                    <a:p>
                      <a:endParaRPr lang="ca-ES" sz="1200" noProof="0" dirty="0"/>
                    </a:p>
                  </a:txBody>
                  <a:tcPr/>
                </a:tc>
                <a:extLst>
                  <a:ext uri="{0D108BD9-81ED-4DB2-BD59-A6C34878D82A}">
                    <a16:rowId xmlns:a16="http://schemas.microsoft.com/office/drawing/2014/main" val="634892590"/>
                  </a:ext>
                </a:extLst>
              </a:tr>
              <a:tr h="418929">
                <a:tc gridSpan="3">
                  <a:txBody>
                    <a:bodyPr/>
                    <a:lstStyle/>
                    <a:p>
                      <a:r>
                        <a:rPr lang="en-US" sz="1400" noProof="0" dirty="0">
                          <a:latin typeface="Aptos Display" panose="020B0004020202020204" pitchFamily="34" charset="0"/>
                        </a:rPr>
                        <a:t>* Defaults might be changed in the code according to different world regions</a:t>
                      </a:r>
                    </a:p>
                  </a:txBody>
                  <a:tcPr/>
                </a:tc>
                <a:tc hMerge="1">
                  <a:txBody>
                    <a:bodyPr/>
                    <a:lstStyle/>
                    <a:p>
                      <a:endParaRPr lang="ca-ES" sz="1200" noProof="0" dirty="0"/>
                    </a:p>
                  </a:txBody>
                  <a:tcPr/>
                </a:tc>
                <a:tc hMerge="1">
                  <a:txBody>
                    <a:bodyPr/>
                    <a:lstStyle/>
                    <a:p>
                      <a:endParaRPr lang="ca-ES" sz="1200" noProof="0" dirty="0"/>
                    </a:p>
                  </a:txBody>
                  <a:tcPr/>
                </a:tc>
                <a:extLst>
                  <a:ext uri="{0D108BD9-81ED-4DB2-BD59-A6C34878D82A}">
                    <a16:rowId xmlns:a16="http://schemas.microsoft.com/office/drawing/2014/main" val="530342806"/>
                  </a:ext>
                </a:extLst>
              </a:tr>
            </a:tbl>
          </a:graphicData>
        </a:graphic>
      </p:graphicFrame>
      <p:sp>
        <p:nvSpPr>
          <p:cNvPr id="5" name="Marcador de número de diapositiva 4">
            <a:extLst>
              <a:ext uri="{FF2B5EF4-FFF2-40B4-BE49-F238E27FC236}">
                <a16:creationId xmlns:a16="http://schemas.microsoft.com/office/drawing/2014/main" id="{446EF955-A1A3-ACED-D551-254424F576BE}"/>
              </a:ext>
            </a:extLst>
          </p:cNvPr>
          <p:cNvSpPr>
            <a:spLocks noGrp="1"/>
          </p:cNvSpPr>
          <p:nvPr>
            <p:ph type="sldNum" sz="quarter" idx="12"/>
          </p:nvPr>
        </p:nvSpPr>
        <p:spPr/>
        <p:txBody>
          <a:bodyPr/>
          <a:lstStyle/>
          <a:p>
            <a:pPr algn="l"/>
            <a:fld id="{FAEF9944-A4F6-4C59-AEBD-678D6480B8EA}" type="slidenum">
              <a:rPr lang="en-US" smtClean="0"/>
              <a:pPr algn="l"/>
              <a:t>11</a:t>
            </a:fld>
            <a:endParaRPr lang="en-US" dirty="0"/>
          </a:p>
        </p:txBody>
      </p:sp>
      <p:pic>
        <p:nvPicPr>
          <p:cNvPr id="6" name="Marcador de contenido 5">
            <a:extLst>
              <a:ext uri="{FF2B5EF4-FFF2-40B4-BE49-F238E27FC236}">
                <a16:creationId xmlns:a16="http://schemas.microsoft.com/office/drawing/2014/main" id="{0C1294F8-DD7A-E5C3-0EA2-023D0994C9D0}"/>
              </a:ext>
            </a:extLst>
          </p:cNvPr>
          <p:cNvPicPr>
            <a:picLocks noGrp="1" noChangeAspect="1"/>
          </p:cNvPicPr>
          <p:nvPr>
            <p:ph sz="half" idx="2"/>
          </p:nvPr>
        </p:nvPicPr>
        <p:blipFill>
          <a:blip r:embed="rId2"/>
          <a:stretch>
            <a:fillRect/>
          </a:stretch>
        </p:blipFill>
        <p:spPr>
          <a:xfrm>
            <a:off x="6164506" y="2926286"/>
            <a:ext cx="5911748" cy="2114134"/>
          </a:xfrm>
          <a:prstGeom prst="rect">
            <a:avLst/>
          </a:prstGeom>
        </p:spPr>
      </p:pic>
      <p:sp>
        <p:nvSpPr>
          <p:cNvPr id="9" name="CuadroTexto 8">
            <a:extLst>
              <a:ext uri="{FF2B5EF4-FFF2-40B4-BE49-F238E27FC236}">
                <a16:creationId xmlns:a16="http://schemas.microsoft.com/office/drawing/2014/main" id="{78666DE2-1372-08B2-FC3C-243426A07B44}"/>
              </a:ext>
            </a:extLst>
          </p:cNvPr>
          <p:cNvSpPr txBox="1"/>
          <p:nvPr/>
        </p:nvSpPr>
        <p:spPr>
          <a:xfrm>
            <a:off x="219920" y="6704111"/>
            <a:ext cx="5586713" cy="307777"/>
          </a:xfrm>
          <a:prstGeom prst="rect">
            <a:avLst/>
          </a:prstGeom>
          <a:noFill/>
        </p:spPr>
        <p:txBody>
          <a:bodyPr wrap="square" rtlCol="0">
            <a:spAutoFit/>
          </a:bodyPr>
          <a:lstStyle/>
          <a:p>
            <a:r>
              <a:rPr lang="fr-FR" sz="1400" dirty="0"/>
              <a:t>.</a:t>
            </a:r>
          </a:p>
        </p:txBody>
      </p:sp>
    </p:spTree>
    <p:extLst>
      <p:ext uri="{BB962C8B-B14F-4D97-AF65-F5344CB8AC3E}">
        <p14:creationId xmlns:p14="http://schemas.microsoft.com/office/powerpoint/2010/main" val="1858595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A60678A-2390-03DB-2EB7-D0D48964A0EE}"/>
              </a:ext>
            </a:extLst>
          </p:cNvPr>
          <p:cNvPicPr>
            <a:picLocks noChangeAspect="1"/>
          </p:cNvPicPr>
          <p:nvPr/>
        </p:nvPicPr>
        <p:blipFill>
          <a:blip r:embed="rId2"/>
          <a:stretch>
            <a:fillRect/>
          </a:stretch>
        </p:blipFill>
        <p:spPr>
          <a:xfrm>
            <a:off x="7928019" y="277253"/>
            <a:ext cx="3743325" cy="1670050"/>
          </a:xfrm>
          <a:prstGeom prst="rect">
            <a:avLst/>
          </a:prstGeom>
        </p:spPr>
      </p:pic>
      <p:sp>
        <p:nvSpPr>
          <p:cNvPr id="2" name="Título 1">
            <a:extLst>
              <a:ext uri="{FF2B5EF4-FFF2-40B4-BE49-F238E27FC236}">
                <a16:creationId xmlns:a16="http://schemas.microsoft.com/office/drawing/2014/main" id="{FE901299-9941-E86D-6FF6-AB65B2F2B470}"/>
              </a:ext>
            </a:extLst>
          </p:cNvPr>
          <p:cNvSpPr>
            <a:spLocks noGrp="1"/>
          </p:cNvSpPr>
          <p:nvPr>
            <p:ph type="title"/>
          </p:nvPr>
        </p:nvSpPr>
        <p:spPr>
          <a:xfrm>
            <a:off x="484552" y="365760"/>
            <a:ext cx="5324111" cy="1687513"/>
          </a:xfrm>
        </p:spPr>
        <p:txBody>
          <a:bodyPr>
            <a:normAutofit fontScale="90000"/>
          </a:bodyPr>
          <a:lstStyle/>
          <a:p>
            <a:r>
              <a:rPr lang="en-US"/>
              <a:t>Aplication to Ukranian Stations</a:t>
            </a:r>
          </a:p>
        </p:txBody>
      </p:sp>
      <p:pic>
        <p:nvPicPr>
          <p:cNvPr id="5" name="Marcador de contenido 4">
            <a:extLst>
              <a:ext uri="{FF2B5EF4-FFF2-40B4-BE49-F238E27FC236}">
                <a16:creationId xmlns:a16="http://schemas.microsoft.com/office/drawing/2014/main" id="{3C72E1CD-25DC-6D4C-00B1-7AB3DABC239D}"/>
              </a:ext>
            </a:extLst>
          </p:cNvPr>
          <p:cNvPicPr>
            <a:picLocks noGrp="1" noChangeAspect="1"/>
          </p:cNvPicPr>
          <p:nvPr>
            <p:ph sz="half" idx="1"/>
          </p:nvPr>
        </p:nvPicPr>
        <p:blipFill>
          <a:blip r:embed="rId3"/>
          <a:stretch>
            <a:fillRect/>
          </a:stretch>
        </p:blipFill>
        <p:spPr>
          <a:xfrm>
            <a:off x="484188" y="2495006"/>
            <a:ext cx="7916222" cy="4114800"/>
          </a:xfrm>
          <a:prstGeom prst="rect">
            <a:avLst/>
          </a:prstGeom>
        </p:spPr>
      </p:pic>
      <p:pic>
        <p:nvPicPr>
          <p:cNvPr id="6" name="Marcador de contenido 5">
            <a:extLst>
              <a:ext uri="{FF2B5EF4-FFF2-40B4-BE49-F238E27FC236}">
                <a16:creationId xmlns:a16="http://schemas.microsoft.com/office/drawing/2014/main" id="{C22BB4BB-F664-0D98-E146-9AA92A5C7E76}"/>
              </a:ext>
            </a:extLst>
          </p:cNvPr>
          <p:cNvPicPr>
            <a:picLocks noGrp="1" noChangeAspect="1"/>
          </p:cNvPicPr>
          <p:nvPr>
            <p:ph sz="half" idx="2"/>
          </p:nvPr>
        </p:nvPicPr>
        <p:blipFill>
          <a:blip r:embed="rId4"/>
          <a:stretch>
            <a:fillRect/>
          </a:stretch>
        </p:blipFill>
        <p:spPr>
          <a:xfrm>
            <a:off x="8524565" y="3429000"/>
            <a:ext cx="3356329" cy="2073240"/>
          </a:xfrm>
          <a:prstGeom prst="rect">
            <a:avLst/>
          </a:prstGeom>
        </p:spPr>
      </p:pic>
    </p:spTree>
    <p:extLst>
      <p:ext uri="{BB962C8B-B14F-4D97-AF65-F5344CB8AC3E}">
        <p14:creationId xmlns:p14="http://schemas.microsoft.com/office/powerpoint/2010/main" val="3947266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Slide Background">
            <a:extLst>
              <a:ext uri="{FF2B5EF4-FFF2-40B4-BE49-F238E27FC236}">
                <a16:creationId xmlns:a16="http://schemas.microsoft.com/office/drawing/2014/main" id="{B874FC77-B1AD-4469-830E-1F1D54FBB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517A80E1-FC8B-804A-5BCA-81E1204B8F8D}"/>
              </a:ext>
            </a:extLst>
          </p:cNvPr>
          <p:cNvPicPr>
            <a:picLocks noChangeAspect="1"/>
          </p:cNvPicPr>
          <p:nvPr/>
        </p:nvPicPr>
        <p:blipFill rotWithShape="1">
          <a:blip r:embed="rId2"/>
          <a:srcRect b="15730"/>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
        <p:nvSpPr>
          <p:cNvPr id="13" name="Rectangle 12">
            <a:extLst>
              <a:ext uri="{FF2B5EF4-FFF2-40B4-BE49-F238E27FC236}">
                <a16:creationId xmlns:a16="http://schemas.microsoft.com/office/drawing/2014/main" id="{A6834A66-723F-4B47-BF01-F6D4B2A1B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6027"/>
            <a:ext cx="12192000" cy="22819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ítulo 2">
            <a:extLst>
              <a:ext uri="{FF2B5EF4-FFF2-40B4-BE49-F238E27FC236}">
                <a16:creationId xmlns:a16="http://schemas.microsoft.com/office/drawing/2014/main" id="{870E5C28-2C64-E31C-3E11-9C9B2C0B5BB7}"/>
              </a:ext>
            </a:extLst>
          </p:cNvPr>
          <p:cNvSpPr>
            <a:spLocks noGrp="1"/>
          </p:cNvSpPr>
          <p:nvPr>
            <p:ph type="title"/>
          </p:nvPr>
        </p:nvSpPr>
        <p:spPr>
          <a:xfrm>
            <a:off x="322730" y="4850597"/>
            <a:ext cx="5741086" cy="1374756"/>
          </a:xfrm>
        </p:spPr>
        <p:txBody>
          <a:bodyPr vert="horz" lIns="91440" tIns="45720" rIns="91440" bIns="45720" rtlCol="0" anchor="ctr">
            <a:normAutofit/>
          </a:bodyPr>
          <a:lstStyle/>
          <a:p>
            <a:r>
              <a:rPr lang="en-US" sz="3600"/>
              <a:t>Thanks for your attention. Any questions?</a:t>
            </a:r>
          </a:p>
        </p:txBody>
      </p:sp>
    </p:spTree>
    <p:extLst>
      <p:ext uri="{BB962C8B-B14F-4D97-AF65-F5344CB8AC3E}">
        <p14:creationId xmlns:p14="http://schemas.microsoft.com/office/powerpoint/2010/main" val="172702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BBB1736-F800-AC93-B433-EEECED4B9EC8}"/>
              </a:ext>
            </a:extLst>
          </p:cNvPr>
          <p:cNvSpPr>
            <a:spLocks noGrp="1"/>
          </p:cNvSpPr>
          <p:nvPr>
            <p:ph type="title"/>
          </p:nvPr>
        </p:nvSpPr>
        <p:spPr>
          <a:xfrm>
            <a:off x="484552" y="365125"/>
            <a:ext cx="5022630" cy="2430030"/>
          </a:xfrm>
        </p:spPr>
        <p:txBody>
          <a:bodyPr>
            <a:normAutofit/>
          </a:bodyPr>
          <a:lstStyle/>
          <a:p>
            <a:pPr>
              <a:lnSpc>
                <a:spcPct val="90000"/>
              </a:lnSpc>
            </a:pPr>
            <a:r>
              <a:rPr lang="en-US">
                <a:latin typeface="Aptos Display" panose="020B0004020202020204" pitchFamily="34" charset="0"/>
              </a:rPr>
              <a:t>What is Quality Control (QC)?</a:t>
            </a:r>
          </a:p>
        </p:txBody>
      </p:sp>
      <p:sp>
        <p:nvSpPr>
          <p:cNvPr id="4" name="Marcador de contenido 2">
            <a:extLst>
              <a:ext uri="{FF2B5EF4-FFF2-40B4-BE49-F238E27FC236}">
                <a16:creationId xmlns:a16="http://schemas.microsoft.com/office/drawing/2014/main" id="{3FA0F513-5088-82E6-8ACC-0B8A77F64832}"/>
              </a:ext>
            </a:extLst>
          </p:cNvPr>
          <p:cNvSpPr>
            <a:spLocks noGrp="1"/>
          </p:cNvSpPr>
          <p:nvPr>
            <p:ph idx="1"/>
          </p:nvPr>
        </p:nvSpPr>
        <p:spPr>
          <a:xfrm>
            <a:off x="484552" y="3870613"/>
            <a:ext cx="5022630" cy="2306349"/>
          </a:xfrm>
        </p:spPr>
        <p:txBody>
          <a:bodyPr>
            <a:normAutofit fontScale="92500" lnSpcReduction="20000"/>
          </a:bodyPr>
          <a:lstStyle/>
          <a:p>
            <a:pPr marL="285750" indent="-285750">
              <a:lnSpc>
                <a:spcPct val="110000"/>
              </a:lnSpc>
              <a:buFont typeface="Arial" panose="020B0604020202020204" pitchFamily="34" charset="0"/>
              <a:buChar char="•"/>
            </a:pPr>
            <a:r>
              <a:rPr lang="en-US" sz="2400" dirty="0"/>
              <a:t>Quality Control consists in the examination of climate records to detect and, if necessary, correct errors such as those related to digitization issues, database manipulation and extraction, recording practices, etc. </a:t>
            </a:r>
          </a:p>
        </p:txBody>
      </p:sp>
      <p:pic>
        <p:nvPicPr>
          <p:cNvPr id="6" name="Picture 5" descr="Point d’exclamation sur un arrière-plan jaune">
            <a:extLst>
              <a:ext uri="{FF2B5EF4-FFF2-40B4-BE49-F238E27FC236}">
                <a16:creationId xmlns:a16="http://schemas.microsoft.com/office/drawing/2014/main" id="{A0889FD9-E034-AE21-0EA1-C69D0ACD8593}"/>
              </a:ext>
            </a:extLst>
          </p:cNvPr>
          <p:cNvPicPr>
            <a:picLocks noChangeAspect="1"/>
          </p:cNvPicPr>
          <p:nvPr/>
        </p:nvPicPr>
        <p:blipFill rotWithShape="1">
          <a:blip r:embed="rId2"/>
          <a:srcRect l="23058" r="10141"/>
          <a:stretch/>
        </p:blipFill>
        <p:spPr>
          <a:xfrm>
            <a:off x="6083644" y="10"/>
            <a:ext cx="6108356" cy="6857990"/>
          </a:xfrm>
          <a:prstGeom prst="rect">
            <a:avLst/>
          </a:prstGeom>
        </p:spPr>
      </p:pic>
      <p:pic>
        <p:nvPicPr>
          <p:cNvPr id="5" name="Imagen 4">
            <a:extLst>
              <a:ext uri="{FF2B5EF4-FFF2-40B4-BE49-F238E27FC236}">
                <a16:creationId xmlns:a16="http://schemas.microsoft.com/office/drawing/2014/main" id="{9779D8E2-006B-E3DE-BC22-53C62416E534}"/>
              </a:ext>
            </a:extLst>
          </p:cNvPr>
          <p:cNvPicPr>
            <a:picLocks noChangeAspect="1"/>
          </p:cNvPicPr>
          <p:nvPr/>
        </p:nvPicPr>
        <p:blipFill>
          <a:blip r:embed="rId3"/>
          <a:stretch>
            <a:fillRect/>
          </a:stretch>
        </p:blipFill>
        <p:spPr>
          <a:xfrm>
            <a:off x="6286617" y="172585"/>
            <a:ext cx="3823297" cy="5148827"/>
          </a:xfrm>
          <a:prstGeom prst="rect">
            <a:avLst/>
          </a:prstGeom>
        </p:spPr>
        <p:style>
          <a:lnRef idx="2">
            <a:schemeClr val="dk1"/>
          </a:lnRef>
          <a:fillRef idx="1">
            <a:schemeClr val="lt1"/>
          </a:fillRef>
          <a:effectRef idx="0">
            <a:schemeClr val="dk1"/>
          </a:effectRef>
          <a:fontRef idx="minor">
            <a:schemeClr val="dk1"/>
          </a:fontRef>
        </p:style>
      </p:pic>
      <p:sp>
        <p:nvSpPr>
          <p:cNvPr id="7" name="CuadroTexto 6">
            <a:extLst>
              <a:ext uri="{FF2B5EF4-FFF2-40B4-BE49-F238E27FC236}">
                <a16:creationId xmlns:a16="http://schemas.microsoft.com/office/drawing/2014/main" id="{42420DDE-2E60-12A1-16DF-16FB662B006C}"/>
              </a:ext>
            </a:extLst>
          </p:cNvPr>
          <p:cNvSpPr txBox="1"/>
          <p:nvPr/>
        </p:nvSpPr>
        <p:spPr>
          <a:xfrm>
            <a:off x="6286617" y="5638353"/>
            <a:ext cx="5202905"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lphaLcParenR"/>
            </a:pPr>
            <a:r>
              <a:rPr lang="en-US" sz="1600" dirty="0"/>
              <a:t>Data manipulation error: rainfall data mistakenly introduced into temperature series</a:t>
            </a:r>
          </a:p>
          <a:p>
            <a:pPr marL="342900" indent="-342900">
              <a:buAutoNum type="alphaLcParenR"/>
            </a:pPr>
            <a:r>
              <a:rPr lang="en-US" sz="1600" dirty="0"/>
              <a:t>Five consecutive identical values</a:t>
            </a:r>
          </a:p>
          <a:p>
            <a:r>
              <a:rPr lang="en-US" sz="1600" dirty="0"/>
              <a:t>Source: </a:t>
            </a:r>
            <a:r>
              <a:rPr lang="en-US" sz="1600" dirty="0" err="1"/>
              <a:t>Randriamarolaza</a:t>
            </a:r>
            <a:r>
              <a:rPr lang="en-US" sz="1600" dirty="0"/>
              <a:t>, Aguilar et al. (2021)</a:t>
            </a:r>
          </a:p>
        </p:txBody>
      </p:sp>
    </p:spTree>
    <p:extLst>
      <p:ext uri="{BB962C8B-B14F-4D97-AF65-F5344CB8AC3E}">
        <p14:creationId xmlns:p14="http://schemas.microsoft.com/office/powerpoint/2010/main" val="299022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CB5C8C-EB5E-0388-9BED-3504F5762FD7}"/>
              </a:ext>
            </a:extLst>
          </p:cNvPr>
          <p:cNvSpPr>
            <a:spLocks noGrp="1"/>
          </p:cNvSpPr>
          <p:nvPr>
            <p:ph type="title"/>
          </p:nvPr>
        </p:nvSpPr>
        <p:spPr>
          <a:xfrm>
            <a:off x="484552" y="365125"/>
            <a:ext cx="5022630" cy="2430030"/>
          </a:xfrm>
        </p:spPr>
        <p:txBody>
          <a:bodyPr vert="horz" lIns="91440" tIns="45720" rIns="91440" bIns="45720" rtlCol="0" anchor="b">
            <a:normAutofit/>
          </a:bodyPr>
          <a:lstStyle/>
          <a:p>
            <a:pPr>
              <a:lnSpc>
                <a:spcPct val="90000"/>
              </a:lnSpc>
            </a:pPr>
            <a:r>
              <a:rPr lang="en-US" sz="4200"/>
              <a:t>When things go wrong … </a:t>
            </a:r>
            <a:br>
              <a:rPr lang="en-US" sz="4200"/>
            </a:br>
            <a:r>
              <a:rPr lang="en-US" sz="4200"/>
              <a:t>the crocodrile series</a:t>
            </a:r>
          </a:p>
        </p:txBody>
      </p:sp>
      <p:sp>
        <p:nvSpPr>
          <p:cNvPr id="5" name="CuadroTexto 4">
            <a:extLst>
              <a:ext uri="{FF2B5EF4-FFF2-40B4-BE49-F238E27FC236}">
                <a16:creationId xmlns:a16="http://schemas.microsoft.com/office/drawing/2014/main" id="{56F9D82C-8DC7-0252-EC1A-D532761A66DA}"/>
              </a:ext>
            </a:extLst>
          </p:cNvPr>
          <p:cNvSpPr txBox="1"/>
          <p:nvPr/>
        </p:nvSpPr>
        <p:spPr>
          <a:xfrm>
            <a:off x="484552" y="3054927"/>
            <a:ext cx="5022630" cy="312203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p>
            <a:pPr>
              <a:lnSpc>
                <a:spcPct val="110000"/>
              </a:lnSpc>
              <a:spcAft>
                <a:spcPts val="600"/>
              </a:spcAft>
            </a:pPr>
            <a:r>
              <a:rPr lang="en-US" sz="1400">
                <a:solidFill>
                  <a:schemeClr val="bg1"/>
                </a:solidFill>
              </a:rPr>
              <a:t>(a) Minimum temperature (TN) time series of Progreso (Peru). Since 2003, a missing temperature interval between approximately −2 and +2 °C is observed. (b) Liquid-in-glass minimum thermometer at the station Progreso. Values to the right of the zero point are positive, to the left negative. The temperature must be read on the right side of the rod (slightly above +2 °C for the case shown). However, if the centre of the rod was below 0 °C, the observer erroneously read the temperature on the rod's left side. Hence, the length of the rod (corresponding to about 4.2 °C) determines the missing temperature range. [Colour figure can be viewed at wileyonlinelibrary.com].</a:t>
            </a:r>
          </a:p>
        </p:txBody>
      </p:sp>
      <p:pic>
        <p:nvPicPr>
          <p:cNvPr id="46" name="Main graphic" descr="Imagen en blanco y negro&#10;&#10;Descripción generada automáticamente con confianza baja"/>
          <p:cNvPicPr>
            <a:picLocks noChangeAspect="1"/>
          </p:cNvPicPr>
          <p:nvPr/>
        </p:nvPicPr>
        <p:blipFill>
          <a:blip r:embed="rId3"/>
          <a:stretch/>
        </p:blipFill>
        <p:spPr>
          <a:xfrm>
            <a:off x="6083644" y="2562225"/>
            <a:ext cx="5890260" cy="1733550"/>
          </a:xfrm>
          <a:prstGeom prst="rect">
            <a:avLst/>
          </a:prstGeom>
        </p:spPr>
      </p:pic>
      <p:pic>
        <p:nvPicPr>
          <p:cNvPr id="1026" name="Picture 2" descr="Crocodile - Habitat, Diet, Behavior | Britannica">
            <a:extLst>
              <a:ext uri="{FF2B5EF4-FFF2-40B4-BE49-F238E27FC236}">
                <a16:creationId xmlns:a16="http://schemas.microsoft.com/office/drawing/2014/main" id="{6DD7266A-8B20-FF1C-2E15-EDEAA957F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38" y="4416409"/>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Interfaz de usuario gráfica, Texto, Aplicación, Correo electrónico&#10;&#10;Descripción generada automáticamente">
            <a:extLst>
              <a:ext uri="{FF2B5EF4-FFF2-40B4-BE49-F238E27FC236}">
                <a16:creationId xmlns:a16="http://schemas.microsoft.com/office/drawing/2014/main" id="{51EB5DF1-84E2-6825-10B3-0B9A8A10C666}"/>
              </a:ext>
            </a:extLst>
          </p:cNvPr>
          <p:cNvPicPr>
            <a:picLocks noChangeAspect="1"/>
          </p:cNvPicPr>
          <p:nvPr/>
        </p:nvPicPr>
        <p:blipFill>
          <a:blip r:embed="rId5"/>
          <a:stretch>
            <a:fillRect/>
          </a:stretch>
        </p:blipFill>
        <p:spPr>
          <a:xfrm>
            <a:off x="6483862" y="195446"/>
            <a:ext cx="5139252" cy="2171334"/>
          </a:xfrm>
          <a:prstGeom prst="rect">
            <a:avLst/>
          </a:prstGeom>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CB5C8C-EB5E-0388-9BED-3504F5762FD7}"/>
              </a:ext>
            </a:extLst>
          </p:cNvPr>
          <p:cNvSpPr>
            <a:spLocks noGrp="1"/>
          </p:cNvSpPr>
          <p:nvPr>
            <p:ph type="title"/>
          </p:nvPr>
        </p:nvSpPr>
        <p:spPr>
          <a:xfrm>
            <a:off x="484552" y="365125"/>
            <a:ext cx="5022630" cy="2430030"/>
          </a:xfrm>
        </p:spPr>
        <p:txBody>
          <a:bodyPr vert="horz" lIns="91440" tIns="45720" rIns="91440" bIns="45720" rtlCol="0" anchor="b">
            <a:normAutofit/>
          </a:bodyPr>
          <a:lstStyle/>
          <a:p>
            <a:pPr>
              <a:lnSpc>
                <a:spcPct val="90000"/>
              </a:lnSpc>
            </a:pPr>
            <a:r>
              <a:rPr lang="en-US" sz="4200" dirty="0"/>
              <a:t>When things go wrong … </a:t>
            </a:r>
            <a:br>
              <a:rPr lang="en-US" sz="4200" dirty="0"/>
            </a:br>
            <a:r>
              <a:rPr lang="en-US" sz="4200" dirty="0"/>
              <a:t>no more heavy rains?</a:t>
            </a:r>
          </a:p>
        </p:txBody>
      </p:sp>
      <p:sp>
        <p:nvSpPr>
          <p:cNvPr id="5" name="CuadroTexto 4">
            <a:extLst>
              <a:ext uri="{FF2B5EF4-FFF2-40B4-BE49-F238E27FC236}">
                <a16:creationId xmlns:a16="http://schemas.microsoft.com/office/drawing/2014/main" id="{56F9D82C-8DC7-0252-EC1A-D532761A66DA}"/>
              </a:ext>
            </a:extLst>
          </p:cNvPr>
          <p:cNvSpPr txBox="1"/>
          <p:nvPr/>
        </p:nvSpPr>
        <p:spPr>
          <a:xfrm>
            <a:off x="484552" y="3054927"/>
            <a:ext cx="5022630" cy="312203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fontScale="92500" lnSpcReduction="10000"/>
          </a:bodyPr>
          <a:lstStyle/>
          <a:p>
            <a:pPr>
              <a:lnSpc>
                <a:spcPct val="110000"/>
              </a:lnSpc>
              <a:spcAft>
                <a:spcPts val="600"/>
              </a:spcAft>
            </a:pPr>
            <a:r>
              <a:rPr lang="en-US" sz="1400" dirty="0">
                <a:solidFill>
                  <a:schemeClr val="bg1"/>
                </a:solidFill>
              </a:rPr>
              <a:t>(a) Precipitation (PRCP) observations of the station in Aguirre (Bolivia). Only a few PRCP values above 20 mm are reported until 1988, followed by a complete truncation. The time series is temporarily affected by further errors, namely an excess of values around 10 mm and a missing interval of values between 1 and 2 mm. (b) Hellmann rain gauge as usually used by SENAMHI Bolivia. It is topped by a cone that directs the precipitation into the inner container of the instrument. Overflowing rainwater of the inner container is collected by the outer container. The observer measures precipitation by sticking a scale into the inner container and reading the water mark on the scale. The volume of the 20 cm high inner container corresponds to 20 mm of precipitation. [</a:t>
            </a:r>
            <a:r>
              <a:rPr lang="en-US" sz="1400" dirty="0" err="1">
                <a:solidFill>
                  <a:schemeClr val="bg1"/>
                </a:solidFill>
              </a:rPr>
              <a:t>Colour</a:t>
            </a:r>
            <a:r>
              <a:rPr lang="en-US" sz="1400" dirty="0">
                <a:solidFill>
                  <a:schemeClr val="bg1"/>
                </a:solidFill>
              </a:rPr>
              <a:t> figure can be viewed at </a:t>
            </a:r>
            <a:r>
              <a:rPr lang="en-US" sz="1400" dirty="0" err="1">
                <a:solidFill>
                  <a:schemeClr val="bg1"/>
                </a:solidFill>
              </a:rPr>
              <a:t>wileyonlinelibrary.com</a:t>
            </a:r>
            <a:r>
              <a:rPr lang="en-US" sz="1400" dirty="0">
                <a:solidFill>
                  <a:schemeClr val="bg1"/>
                </a:solidFill>
              </a:rPr>
              <a:t>].</a:t>
            </a:r>
          </a:p>
        </p:txBody>
      </p:sp>
      <p:pic>
        <p:nvPicPr>
          <p:cNvPr id="6" name="Imagen 5" descr="Interfaz de usuario gráfica, Texto, Aplicación, Correo electrónico&#10;&#10;Descripción generada automáticamente">
            <a:extLst>
              <a:ext uri="{FF2B5EF4-FFF2-40B4-BE49-F238E27FC236}">
                <a16:creationId xmlns:a16="http://schemas.microsoft.com/office/drawing/2014/main" id="{3B63B80D-8EB1-6C60-1502-171B41A2C96A}"/>
              </a:ext>
            </a:extLst>
          </p:cNvPr>
          <p:cNvPicPr>
            <a:picLocks noChangeAspect="1"/>
          </p:cNvPicPr>
          <p:nvPr/>
        </p:nvPicPr>
        <p:blipFill>
          <a:blip r:embed="rId3"/>
          <a:stretch>
            <a:fillRect/>
          </a:stretch>
        </p:blipFill>
        <p:spPr>
          <a:xfrm>
            <a:off x="6507775" y="494473"/>
            <a:ext cx="5139252" cy="2171334"/>
          </a:xfrm>
          <a:prstGeom prst="rect">
            <a:avLst/>
          </a:prstGeom>
        </p:spPr>
      </p:pic>
      <p:pic>
        <p:nvPicPr>
          <p:cNvPr id="3" name="Main graphic">
            <a:extLst>
              <a:ext uri="{FF2B5EF4-FFF2-40B4-BE49-F238E27FC236}">
                <a16:creationId xmlns:a16="http://schemas.microsoft.com/office/drawing/2014/main" id="{3AD2CB1B-4860-49FA-093E-9C355C3078E7}"/>
              </a:ext>
            </a:extLst>
          </p:cNvPr>
          <p:cNvPicPr/>
          <p:nvPr/>
        </p:nvPicPr>
        <p:blipFill>
          <a:blip r:embed="rId4"/>
          <a:stretch/>
        </p:blipFill>
        <p:spPr>
          <a:xfrm>
            <a:off x="5721118" y="2987429"/>
            <a:ext cx="6350040" cy="2602080"/>
          </a:xfrm>
          <a:prstGeom prst="rect">
            <a:avLst/>
          </a:prstGeom>
          <a:ln>
            <a:noFill/>
          </a:ln>
        </p:spPr>
      </p:pic>
    </p:spTree>
    <p:extLst>
      <p:ext uri="{BB962C8B-B14F-4D97-AF65-F5344CB8AC3E}">
        <p14:creationId xmlns:p14="http://schemas.microsoft.com/office/powerpoint/2010/main" val="780202639"/>
      </p:ext>
    </p:extLst>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CB5C8C-EB5E-0388-9BED-3504F5762FD7}"/>
              </a:ext>
            </a:extLst>
          </p:cNvPr>
          <p:cNvSpPr>
            <a:spLocks noGrp="1"/>
          </p:cNvSpPr>
          <p:nvPr>
            <p:ph type="title"/>
          </p:nvPr>
        </p:nvSpPr>
        <p:spPr>
          <a:xfrm>
            <a:off x="484552" y="365125"/>
            <a:ext cx="5022630" cy="2430030"/>
          </a:xfrm>
        </p:spPr>
        <p:txBody>
          <a:bodyPr vert="horz" lIns="91440" tIns="45720" rIns="91440" bIns="45720" rtlCol="0" anchor="b">
            <a:normAutofit/>
          </a:bodyPr>
          <a:lstStyle/>
          <a:p>
            <a:pPr>
              <a:lnSpc>
                <a:spcPct val="90000"/>
              </a:lnSpc>
            </a:pPr>
            <a:r>
              <a:rPr lang="en-US" sz="4200" dirty="0"/>
              <a:t>When things go wrong … </a:t>
            </a:r>
            <a:br>
              <a:rPr lang="en-US" sz="4200" dirty="0"/>
            </a:br>
            <a:r>
              <a:rPr lang="en-US" sz="4200" dirty="0"/>
              <a:t>the dangers of copy &amp; paste … </a:t>
            </a:r>
          </a:p>
        </p:txBody>
      </p:sp>
      <p:sp>
        <p:nvSpPr>
          <p:cNvPr id="5" name="CuadroTexto 4">
            <a:extLst>
              <a:ext uri="{FF2B5EF4-FFF2-40B4-BE49-F238E27FC236}">
                <a16:creationId xmlns:a16="http://schemas.microsoft.com/office/drawing/2014/main" id="{56F9D82C-8DC7-0252-EC1A-D532761A66DA}"/>
              </a:ext>
            </a:extLst>
          </p:cNvPr>
          <p:cNvSpPr txBox="1"/>
          <p:nvPr/>
        </p:nvSpPr>
        <p:spPr>
          <a:xfrm>
            <a:off x="484552" y="3054927"/>
            <a:ext cx="5022630" cy="243003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p>
            <a:pPr>
              <a:lnSpc>
                <a:spcPct val="110000"/>
              </a:lnSpc>
              <a:spcAft>
                <a:spcPts val="600"/>
              </a:spcAft>
            </a:pPr>
            <a:r>
              <a:rPr lang="en-US" sz="1600" dirty="0">
                <a:solidFill>
                  <a:schemeClr val="bg1"/>
                </a:solidFill>
              </a:rPr>
              <a:t>Example of precipitation successful quality control procedures using R-</a:t>
            </a:r>
            <a:r>
              <a:rPr lang="en-US" sz="1600" dirty="0" err="1">
                <a:solidFill>
                  <a:schemeClr val="bg1"/>
                </a:solidFill>
              </a:rPr>
              <a:t>Climdex</a:t>
            </a:r>
            <a:r>
              <a:rPr lang="en-US" sz="1600" dirty="0">
                <a:solidFill>
                  <a:schemeClr val="bg1"/>
                </a:solidFill>
              </a:rPr>
              <a:t>. Histogram (vertical bars) and Kernel-filtered density (line), showing an unexpected high density around 70–80 mm. It was found that relative humidity was erroneously digitized instead of rainfall values. The participants were able to replace the wrong data by the correct observations immediately.</a:t>
            </a:r>
          </a:p>
        </p:txBody>
      </p:sp>
      <p:pic>
        <p:nvPicPr>
          <p:cNvPr id="4" name="Main graphic">
            <a:extLst>
              <a:ext uri="{FF2B5EF4-FFF2-40B4-BE49-F238E27FC236}">
                <a16:creationId xmlns:a16="http://schemas.microsoft.com/office/drawing/2014/main" id="{55FAF066-A41D-2B67-886A-0ADCF3D8EA62}"/>
              </a:ext>
            </a:extLst>
          </p:cNvPr>
          <p:cNvPicPr/>
          <p:nvPr/>
        </p:nvPicPr>
        <p:blipFill>
          <a:blip r:embed="rId3"/>
          <a:stretch/>
        </p:blipFill>
        <p:spPr>
          <a:xfrm>
            <a:off x="6507775" y="2711005"/>
            <a:ext cx="4652280" cy="3809880"/>
          </a:xfrm>
          <a:prstGeom prst="rect">
            <a:avLst/>
          </a:prstGeom>
          <a:ln>
            <a:noFill/>
          </a:ln>
        </p:spPr>
      </p:pic>
      <p:pic>
        <p:nvPicPr>
          <p:cNvPr id="7" name="Imagen 6">
            <a:extLst>
              <a:ext uri="{FF2B5EF4-FFF2-40B4-BE49-F238E27FC236}">
                <a16:creationId xmlns:a16="http://schemas.microsoft.com/office/drawing/2014/main" id="{A4BF48CA-32FF-FDD1-A2FA-477280743F3E}"/>
              </a:ext>
            </a:extLst>
          </p:cNvPr>
          <p:cNvPicPr>
            <a:picLocks noChangeAspect="1"/>
          </p:cNvPicPr>
          <p:nvPr/>
        </p:nvPicPr>
        <p:blipFill>
          <a:blip r:embed="rId4"/>
          <a:stretch>
            <a:fillRect/>
          </a:stretch>
        </p:blipFill>
        <p:spPr>
          <a:xfrm>
            <a:off x="6157703" y="365125"/>
            <a:ext cx="5352424" cy="2313843"/>
          </a:xfrm>
          <a:prstGeom prst="rect">
            <a:avLst/>
          </a:prstGeom>
        </p:spPr>
      </p:pic>
    </p:spTree>
    <p:extLst>
      <p:ext uri="{BB962C8B-B14F-4D97-AF65-F5344CB8AC3E}">
        <p14:creationId xmlns:p14="http://schemas.microsoft.com/office/powerpoint/2010/main" val="236030849"/>
      </p:ext>
    </p:extLst>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CB5C8C-EB5E-0388-9BED-3504F5762FD7}"/>
              </a:ext>
            </a:extLst>
          </p:cNvPr>
          <p:cNvSpPr>
            <a:spLocks noGrp="1"/>
          </p:cNvSpPr>
          <p:nvPr>
            <p:ph type="title"/>
          </p:nvPr>
        </p:nvSpPr>
        <p:spPr>
          <a:xfrm>
            <a:off x="484552" y="365125"/>
            <a:ext cx="5022630" cy="2430030"/>
          </a:xfrm>
        </p:spPr>
        <p:txBody>
          <a:bodyPr vert="horz" lIns="91440" tIns="45720" rIns="91440" bIns="45720" rtlCol="0" anchor="b">
            <a:normAutofit/>
          </a:bodyPr>
          <a:lstStyle/>
          <a:p>
            <a:pPr>
              <a:lnSpc>
                <a:spcPct val="90000"/>
              </a:lnSpc>
            </a:pPr>
            <a:r>
              <a:rPr lang="en-US" sz="4200" dirty="0"/>
              <a:t>When things go wrong … </a:t>
            </a:r>
            <a:br>
              <a:rPr lang="en-US" sz="4200" dirty="0"/>
            </a:br>
            <a:r>
              <a:rPr lang="en-US" sz="4200" dirty="0"/>
              <a:t>pointless rainfall!</a:t>
            </a:r>
          </a:p>
        </p:txBody>
      </p:sp>
      <p:sp>
        <p:nvSpPr>
          <p:cNvPr id="5" name="CuadroTexto 4">
            <a:extLst>
              <a:ext uri="{FF2B5EF4-FFF2-40B4-BE49-F238E27FC236}">
                <a16:creationId xmlns:a16="http://schemas.microsoft.com/office/drawing/2014/main" id="{56F9D82C-8DC7-0252-EC1A-D532761A66DA}"/>
              </a:ext>
            </a:extLst>
          </p:cNvPr>
          <p:cNvSpPr txBox="1"/>
          <p:nvPr/>
        </p:nvSpPr>
        <p:spPr>
          <a:xfrm>
            <a:off x="484552" y="3054927"/>
            <a:ext cx="5022630" cy="243003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p>
            <a:pPr>
              <a:lnSpc>
                <a:spcPct val="110000"/>
              </a:lnSpc>
              <a:spcAft>
                <a:spcPts val="600"/>
              </a:spcAft>
            </a:pPr>
            <a:r>
              <a:rPr lang="en-US" sz="1600" dirty="0">
                <a:solidFill>
                  <a:schemeClr val="bg1"/>
                </a:solidFill>
              </a:rPr>
              <a:t>On July, 7</a:t>
            </a:r>
            <a:r>
              <a:rPr lang="en-US" sz="1600" baseline="30000" dirty="0">
                <a:solidFill>
                  <a:schemeClr val="bg1"/>
                </a:solidFill>
              </a:rPr>
              <a:t>th</a:t>
            </a:r>
            <a:r>
              <a:rPr lang="en-US" sz="1600" dirty="0">
                <a:solidFill>
                  <a:schemeClr val="bg1"/>
                </a:solidFill>
              </a:rPr>
              <a:t> 2002, the daily accumulated rainfall in this Togolese station was registered omitting the decimal point. A rainfall of 80.4 mm was recorded as 804 mm. Graphical and numerical tests included in INQC and   its </a:t>
            </a:r>
            <a:r>
              <a:rPr lang="en-US" sz="1600" dirty="0" err="1">
                <a:solidFill>
                  <a:schemeClr val="bg1"/>
                </a:solidFill>
              </a:rPr>
              <a:t>GUI’ded</a:t>
            </a:r>
            <a:r>
              <a:rPr lang="en-US" sz="1600" dirty="0">
                <a:solidFill>
                  <a:schemeClr val="bg1"/>
                </a:solidFill>
              </a:rPr>
              <a:t> version can detect these issues an act accordingly</a:t>
            </a:r>
          </a:p>
        </p:txBody>
      </p:sp>
      <p:pic>
        <p:nvPicPr>
          <p:cNvPr id="3" name="Imagen 2" descr="Interfaz de usuario gráfica, Aplicación, Tabla&#10;&#10;Descripción generada automáticamente">
            <a:extLst>
              <a:ext uri="{FF2B5EF4-FFF2-40B4-BE49-F238E27FC236}">
                <a16:creationId xmlns:a16="http://schemas.microsoft.com/office/drawing/2014/main" id="{EEBA0317-21B1-1B37-FCA4-7BDF982A7339}"/>
              </a:ext>
            </a:extLst>
          </p:cNvPr>
          <p:cNvPicPr>
            <a:picLocks noChangeAspect="1"/>
          </p:cNvPicPr>
          <p:nvPr/>
        </p:nvPicPr>
        <p:blipFill rotWithShape="1">
          <a:blip r:embed="rId3"/>
          <a:srcRect r="1513"/>
          <a:stretch/>
        </p:blipFill>
        <p:spPr bwMode="auto">
          <a:xfrm>
            <a:off x="6374302" y="470671"/>
            <a:ext cx="5527040" cy="5629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58616473"/>
      </p:ext>
    </p:extLst>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A2FCF07-6918-45A6-B28F-1025FEBA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D3428E8E-37C8-4D70-A580-D3954C830A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 y="0"/>
            <a:ext cx="12191996" cy="2293125"/>
            <a:chOff x="6" y="4573945"/>
            <a:chExt cx="3047997" cy="2293125"/>
          </a:xfrm>
        </p:grpSpPr>
        <p:sp>
          <p:nvSpPr>
            <p:cNvPr id="39" name="Rectangle 38">
              <a:extLst>
                <a:ext uri="{FF2B5EF4-FFF2-40B4-BE49-F238E27FC236}">
                  <a16:creationId xmlns:a16="http://schemas.microsoft.com/office/drawing/2014/main" id="{EA1B2B8F-CE0D-452B-8898-D9D79F02C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4573945"/>
              <a:ext cx="3047991" cy="2293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5312B7B-4F10-48BA-9C02-B6CB870DA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 y="4573945"/>
              <a:ext cx="3047997" cy="229312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CA8AE1BF-125C-49C1-AFF5-2691C0921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4053"/>
            <a:ext cx="12192000"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111A71-6AF0-E7D2-479A-E029445225B4}"/>
              </a:ext>
            </a:extLst>
          </p:cNvPr>
          <p:cNvSpPr>
            <a:spLocks noGrp="1"/>
          </p:cNvSpPr>
          <p:nvPr>
            <p:ph type="title"/>
          </p:nvPr>
        </p:nvSpPr>
        <p:spPr>
          <a:xfrm>
            <a:off x="484553" y="3870614"/>
            <a:ext cx="5113608" cy="2306349"/>
          </a:xfrm>
        </p:spPr>
        <p:txBody>
          <a:bodyPr vert="horz" lIns="91440" tIns="45720" rIns="91440" bIns="45720" rtlCol="0" anchor="b">
            <a:normAutofit/>
          </a:bodyPr>
          <a:lstStyle/>
          <a:p>
            <a:r>
              <a:rPr lang="en-US" dirty="0"/>
              <a:t>Quality Control</a:t>
            </a:r>
          </a:p>
        </p:txBody>
      </p:sp>
      <p:graphicFrame>
        <p:nvGraphicFramePr>
          <p:cNvPr id="5" name="Marcador de contenido 4">
            <a:extLst>
              <a:ext uri="{FF2B5EF4-FFF2-40B4-BE49-F238E27FC236}">
                <a16:creationId xmlns:a16="http://schemas.microsoft.com/office/drawing/2014/main" id="{2F052198-5DE5-7185-B80D-C68D8FD85FF3}"/>
              </a:ext>
            </a:extLst>
          </p:cNvPr>
          <p:cNvGraphicFramePr>
            <a:graphicFrameLocks noGrp="1"/>
          </p:cNvGraphicFramePr>
          <p:nvPr>
            <p:ph sz="half" idx="1"/>
            <p:extLst>
              <p:ext uri="{D42A27DB-BD31-4B8C-83A1-F6EECF244321}">
                <p14:modId xmlns:p14="http://schemas.microsoft.com/office/powerpoint/2010/main" val="1245413378"/>
              </p:ext>
            </p:extLst>
          </p:nvPr>
        </p:nvGraphicFramePr>
        <p:xfrm>
          <a:off x="6466840" y="498764"/>
          <a:ext cx="5578939" cy="567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97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5ED003-56C0-B48A-2A18-830D8D45F146}"/>
              </a:ext>
            </a:extLst>
          </p:cNvPr>
          <p:cNvSpPr>
            <a:spLocks noGrp="1"/>
          </p:cNvSpPr>
          <p:nvPr>
            <p:ph type="title"/>
          </p:nvPr>
        </p:nvSpPr>
        <p:spPr/>
        <p:txBody>
          <a:bodyPr/>
          <a:lstStyle/>
          <a:p>
            <a:r>
              <a:rPr lang="en-US" dirty="0">
                <a:latin typeface="Aptos Display" panose="020B0004020202020204" pitchFamily="34" charset="0"/>
              </a:rPr>
              <a:t>Quality Control</a:t>
            </a:r>
          </a:p>
        </p:txBody>
      </p:sp>
      <p:pic>
        <p:nvPicPr>
          <p:cNvPr id="4" name="Imagen 3">
            <a:extLst>
              <a:ext uri="{FF2B5EF4-FFF2-40B4-BE49-F238E27FC236}">
                <a16:creationId xmlns:a16="http://schemas.microsoft.com/office/drawing/2014/main" id="{416E970F-5E3F-237E-BBD8-DBE42B4B7472}"/>
              </a:ext>
            </a:extLst>
          </p:cNvPr>
          <p:cNvPicPr>
            <a:picLocks noChangeAspect="1"/>
          </p:cNvPicPr>
          <p:nvPr/>
        </p:nvPicPr>
        <p:blipFill>
          <a:blip r:embed="rId2"/>
          <a:stretch>
            <a:fillRect/>
          </a:stretch>
        </p:blipFill>
        <p:spPr>
          <a:xfrm>
            <a:off x="331924" y="2514936"/>
            <a:ext cx="6008915" cy="3755572"/>
          </a:xfrm>
          <a:prstGeom prst="rect">
            <a:avLst/>
          </a:prstGeom>
        </p:spPr>
        <p:style>
          <a:lnRef idx="2">
            <a:schemeClr val="dk1"/>
          </a:lnRef>
          <a:fillRef idx="1">
            <a:schemeClr val="lt1"/>
          </a:fillRef>
          <a:effectRef idx="0">
            <a:schemeClr val="dk1"/>
          </a:effectRef>
          <a:fontRef idx="minor">
            <a:schemeClr val="dk1"/>
          </a:fontRef>
        </p:style>
      </p:pic>
      <p:sp>
        <p:nvSpPr>
          <p:cNvPr id="5" name="CuadroTexto 4">
            <a:extLst>
              <a:ext uri="{FF2B5EF4-FFF2-40B4-BE49-F238E27FC236}">
                <a16:creationId xmlns:a16="http://schemas.microsoft.com/office/drawing/2014/main" id="{FD81A5B6-D090-46BB-6025-918881264EAF}"/>
              </a:ext>
            </a:extLst>
          </p:cNvPr>
          <p:cNvSpPr txBox="1"/>
          <p:nvPr/>
        </p:nvSpPr>
        <p:spPr>
          <a:xfrm>
            <a:off x="6535712" y="365125"/>
            <a:ext cx="5051686" cy="2031325"/>
          </a:xfrm>
          <a:prstGeom prst="rect">
            <a:avLst/>
          </a:prstGeom>
          <a:noFill/>
        </p:spPr>
        <p:txBody>
          <a:bodyPr wrap="square" rtlCol="0">
            <a:spAutoFit/>
          </a:bodyPr>
          <a:lstStyle/>
          <a:p>
            <a:pPr marL="285750" indent="-285750">
              <a:buFontTx/>
              <a:buChar char="-"/>
            </a:pPr>
            <a:r>
              <a:rPr lang="en-US" dirty="0">
                <a:solidFill>
                  <a:schemeClr val="bg1"/>
                </a:solidFill>
              </a:rPr>
              <a:t>Interface to INQC tests (next slides)</a:t>
            </a:r>
          </a:p>
          <a:p>
            <a:pPr marL="285750" indent="-285750">
              <a:buFontTx/>
              <a:buChar char="-"/>
            </a:pPr>
            <a:r>
              <a:rPr lang="en-US" dirty="0">
                <a:solidFill>
                  <a:schemeClr val="bg1"/>
                </a:solidFill>
              </a:rPr>
              <a:t>Individual apps for rainfall, maximum and minimum temperatures</a:t>
            </a:r>
          </a:p>
          <a:p>
            <a:pPr marL="285750" indent="-285750">
              <a:buFontTx/>
              <a:buChar char="-"/>
            </a:pPr>
            <a:r>
              <a:rPr lang="en-US" dirty="0">
                <a:solidFill>
                  <a:schemeClr val="bg1"/>
                </a:solidFill>
              </a:rPr>
              <a:t>Inputs non-</a:t>
            </a:r>
            <a:r>
              <a:rPr lang="en-US" dirty="0" err="1">
                <a:solidFill>
                  <a:schemeClr val="bg1"/>
                </a:solidFill>
              </a:rPr>
              <a:t>qc’d</a:t>
            </a:r>
            <a:r>
              <a:rPr lang="en-US" dirty="0">
                <a:solidFill>
                  <a:schemeClr val="bg1"/>
                </a:solidFill>
              </a:rPr>
              <a:t> data, outputs </a:t>
            </a:r>
            <a:r>
              <a:rPr lang="en-US" dirty="0" err="1">
                <a:solidFill>
                  <a:schemeClr val="bg1"/>
                </a:solidFill>
              </a:rPr>
              <a:t>qc’d</a:t>
            </a:r>
            <a:r>
              <a:rPr lang="en-US" dirty="0">
                <a:solidFill>
                  <a:schemeClr val="bg1"/>
                </a:solidFill>
              </a:rPr>
              <a:t> data</a:t>
            </a:r>
          </a:p>
          <a:p>
            <a:pPr marL="285750" indent="-285750">
              <a:buFontTx/>
              <a:buChar char="-"/>
            </a:pPr>
            <a:r>
              <a:rPr lang="en-US" dirty="0">
                <a:solidFill>
                  <a:schemeClr val="bg1"/>
                </a:solidFill>
              </a:rPr>
              <a:t>Semi-automatic, adequate for small to mid sized networks</a:t>
            </a:r>
          </a:p>
          <a:p>
            <a:pPr marL="285750" indent="-285750">
              <a:buFontTx/>
              <a:buChar char="-"/>
            </a:pPr>
            <a:endParaRPr lang="en-US" dirty="0">
              <a:solidFill>
                <a:schemeClr val="bg1"/>
              </a:solidFill>
            </a:endParaRPr>
          </a:p>
        </p:txBody>
      </p:sp>
      <p:graphicFrame>
        <p:nvGraphicFramePr>
          <p:cNvPr id="6" name="Marcador de contenido 9">
            <a:extLst>
              <a:ext uri="{FF2B5EF4-FFF2-40B4-BE49-F238E27FC236}">
                <a16:creationId xmlns:a16="http://schemas.microsoft.com/office/drawing/2014/main" id="{E87E48D7-049D-B923-7435-FACF093E5751}"/>
              </a:ext>
            </a:extLst>
          </p:cNvPr>
          <p:cNvGraphicFramePr>
            <a:graphicFrameLocks noGrp="1"/>
          </p:cNvGraphicFramePr>
          <p:nvPr>
            <p:ph sz="half" idx="1"/>
          </p:nvPr>
        </p:nvGraphicFramePr>
        <p:xfrm>
          <a:off x="6340839" y="1850219"/>
          <a:ext cx="6268355" cy="4538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6348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8FB068-D0FF-AD1B-D7E4-07E2D5322BC5}"/>
              </a:ext>
            </a:extLst>
          </p:cNvPr>
          <p:cNvSpPr>
            <a:spLocks noGrp="1"/>
          </p:cNvSpPr>
          <p:nvPr>
            <p:ph type="title"/>
          </p:nvPr>
        </p:nvSpPr>
        <p:spPr>
          <a:xfrm>
            <a:off x="6530973" y="442220"/>
            <a:ext cx="5317590" cy="1345269"/>
          </a:xfrm>
        </p:spPr>
        <p:txBody>
          <a:bodyPr>
            <a:noAutofit/>
          </a:bodyPr>
          <a:lstStyle/>
          <a:p>
            <a:r>
              <a:rPr lang="en-US" sz="4000" dirty="0">
                <a:latin typeface="Aptos Display" panose="020B0004020202020204" pitchFamily="34" charset="0"/>
              </a:rPr>
              <a:t>QC tests for </a:t>
            </a:r>
            <a:r>
              <a:rPr lang="en-US" sz="4000" dirty="0" err="1">
                <a:latin typeface="Aptos Display" panose="020B0004020202020204" pitchFamily="34" charset="0"/>
              </a:rPr>
              <a:t>precipitacion</a:t>
            </a:r>
            <a:r>
              <a:rPr lang="en-US" sz="4000" dirty="0">
                <a:latin typeface="Aptos Display" panose="020B0004020202020204" pitchFamily="34" charset="0"/>
              </a:rPr>
              <a:t> data (I)</a:t>
            </a:r>
          </a:p>
        </p:txBody>
      </p:sp>
      <p:graphicFrame>
        <p:nvGraphicFramePr>
          <p:cNvPr id="8" name="Marcador de contenido 7">
            <a:extLst>
              <a:ext uri="{FF2B5EF4-FFF2-40B4-BE49-F238E27FC236}">
                <a16:creationId xmlns:a16="http://schemas.microsoft.com/office/drawing/2014/main" id="{C41DF7CC-0AEC-7105-E5A4-1028680EE646}"/>
              </a:ext>
            </a:extLst>
          </p:cNvPr>
          <p:cNvGraphicFramePr>
            <a:graphicFrameLocks noGrp="1"/>
          </p:cNvGraphicFramePr>
          <p:nvPr>
            <p:ph sz="half" idx="1"/>
            <p:extLst>
              <p:ext uri="{D42A27DB-BD31-4B8C-83A1-F6EECF244321}">
                <p14:modId xmlns:p14="http://schemas.microsoft.com/office/powerpoint/2010/main" val="4146055905"/>
              </p:ext>
            </p:extLst>
          </p:nvPr>
        </p:nvGraphicFramePr>
        <p:xfrm>
          <a:off x="74314" y="165129"/>
          <a:ext cx="5586714" cy="5996769"/>
        </p:xfrm>
        <a:graphic>
          <a:graphicData uri="http://schemas.openxmlformats.org/drawingml/2006/table">
            <a:tbl>
              <a:tblPr firstRow="1" bandRow="1">
                <a:tableStyleId>{5C22544A-7EE6-4342-B048-85BDC9FD1C3A}</a:tableStyleId>
              </a:tblPr>
              <a:tblGrid>
                <a:gridCol w="1099595">
                  <a:extLst>
                    <a:ext uri="{9D8B030D-6E8A-4147-A177-3AD203B41FA5}">
                      <a16:colId xmlns:a16="http://schemas.microsoft.com/office/drawing/2014/main" val="3653156159"/>
                    </a:ext>
                  </a:extLst>
                </a:gridCol>
                <a:gridCol w="1469985">
                  <a:extLst>
                    <a:ext uri="{9D8B030D-6E8A-4147-A177-3AD203B41FA5}">
                      <a16:colId xmlns:a16="http://schemas.microsoft.com/office/drawing/2014/main" val="3815016626"/>
                    </a:ext>
                  </a:extLst>
                </a:gridCol>
                <a:gridCol w="3017134">
                  <a:extLst>
                    <a:ext uri="{9D8B030D-6E8A-4147-A177-3AD203B41FA5}">
                      <a16:colId xmlns:a16="http://schemas.microsoft.com/office/drawing/2014/main" val="1277481020"/>
                    </a:ext>
                  </a:extLst>
                </a:gridCol>
              </a:tblGrid>
              <a:tr h="418929">
                <a:tc>
                  <a:txBody>
                    <a:bodyPr/>
                    <a:lstStyle/>
                    <a:p>
                      <a:r>
                        <a:rPr lang="en-US" sz="1800" noProof="0">
                          <a:latin typeface="Aptos Display" panose="020B0004020202020204" pitchFamily="34" charset="0"/>
                        </a:rPr>
                        <a:t>Label</a:t>
                      </a:r>
                    </a:p>
                  </a:txBody>
                  <a:tcPr/>
                </a:tc>
                <a:tc>
                  <a:txBody>
                    <a:bodyPr/>
                    <a:lstStyle/>
                    <a:p>
                      <a:r>
                        <a:rPr lang="en-US" sz="1800" noProof="0">
                          <a:latin typeface="Aptos Display" panose="020B0004020202020204" pitchFamily="34" charset="0"/>
                        </a:rPr>
                        <a:t>Parameter (default)</a:t>
                      </a:r>
                    </a:p>
                  </a:txBody>
                  <a:tcPr/>
                </a:tc>
                <a:tc>
                  <a:txBody>
                    <a:bodyPr/>
                    <a:lstStyle/>
                    <a:p>
                      <a:r>
                        <a:rPr lang="en-US" sz="1800" noProof="0">
                          <a:latin typeface="Aptos Display" panose="020B0004020202020204" pitchFamily="34" charset="0"/>
                        </a:rPr>
                        <a:t>Meaning (Category)</a:t>
                      </a:r>
                    </a:p>
                  </a:txBody>
                  <a:tcPr/>
                </a:tc>
                <a:extLst>
                  <a:ext uri="{0D108BD9-81ED-4DB2-BD59-A6C34878D82A}">
                    <a16:rowId xmlns:a16="http://schemas.microsoft.com/office/drawing/2014/main" val="3396122328"/>
                  </a:ext>
                </a:extLst>
              </a:tr>
              <a:tr h="418929">
                <a:tc>
                  <a:txBody>
                    <a:bodyPr/>
                    <a:lstStyle/>
                    <a:p>
                      <a:r>
                        <a:rPr lang="en-US" sz="1400" noProof="0">
                          <a:latin typeface="Aptos Display" panose="020B0004020202020204" pitchFamily="34" charset="0"/>
                        </a:rPr>
                        <a:t>large</a:t>
                      </a:r>
                    </a:p>
                  </a:txBody>
                  <a:tcPr/>
                </a:tc>
                <a:tc>
                  <a:txBody>
                    <a:bodyPr/>
                    <a:lstStyle/>
                    <a:p>
                      <a:r>
                        <a:rPr lang="en-US" sz="1400" noProof="0">
                          <a:latin typeface="Aptos Display" panose="020B0004020202020204" pitchFamily="34" charset="0"/>
                        </a:rPr>
                        <a:t>Max Rainfall</a:t>
                      </a:r>
                      <a:br>
                        <a:rPr lang="en-US" sz="1400" noProof="0">
                          <a:latin typeface="Aptos Display" panose="020B0004020202020204" pitchFamily="34" charset="0"/>
                        </a:rPr>
                      </a:br>
                      <a:r>
                        <a:rPr lang="en-US" sz="1400" noProof="0">
                          <a:latin typeface="Aptos Display" panose="020B0004020202020204" pitchFamily="34" charset="0"/>
                        </a:rPr>
                        <a:t>(500)</a:t>
                      </a:r>
                    </a:p>
                  </a:txBody>
                  <a:tcPr/>
                </a:tc>
                <a:tc>
                  <a:txBody>
                    <a:bodyPr/>
                    <a:lstStyle/>
                    <a:p>
                      <a:pPr algn="just"/>
                      <a:r>
                        <a:rPr lang="en-US" sz="1400" noProof="0">
                          <a:latin typeface="Aptos Display" panose="020B0004020202020204" pitchFamily="34" charset="0"/>
                        </a:rPr>
                        <a:t>If a precipitation value exceeds the specified value, it is labeled as wrong  (1)</a:t>
                      </a:r>
                    </a:p>
                  </a:txBody>
                  <a:tcPr/>
                </a:tc>
                <a:extLst>
                  <a:ext uri="{0D108BD9-81ED-4DB2-BD59-A6C34878D82A}">
                    <a16:rowId xmlns:a16="http://schemas.microsoft.com/office/drawing/2014/main" val="650099427"/>
                  </a:ext>
                </a:extLst>
              </a:tr>
              <a:tr h="418929">
                <a:tc>
                  <a:txBody>
                    <a:bodyPr/>
                    <a:lstStyle/>
                    <a:p>
                      <a:r>
                        <a:rPr lang="en-US" sz="1400" noProof="0">
                          <a:latin typeface="Aptos Display" panose="020B0004020202020204" pitchFamily="34" charset="0"/>
                        </a:rPr>
                        <a:t>small</a:t>
                      </a:r>
                    </a:p>
                  </a:txBody>
                  <a:tcPr/>
                </a:tc>
                <a:tc>
                  <a:txBody>
                    <a:bodyPr/>
                    <a:lstStyle/>
                    <a:p>
                      <a:r>
                        <a:rPr lang="en-US" sz="1400" noProof="0">
                          <a:latin typeface="Aptos Display" panose="020B0004020202020204" pitchFamily="34" charset="0"/>
                        </a:rPr>
                        <a:t>Non-parameterizable(0)</a:t>
                      </a:r>
                    </a:p>
                  </a:txBody>
                  <a:tcPr/>
                </a:tc>
                <a:tc>
                  <a:txBody>
                    <a:bodyPr/>
                    <a:lstStyle/>
                    <a:p>
                      <a:pPr algn="just"/>
                      <a:r>
                        <a:rPr lang="en-US" sz="1400" noProof="0">
                          <a:latin typeface="Aptos Display" panose="020B0004020202020204" pitchFamily="34" charset="0"/>
                        </a:rPr>
                        <a:t>If a precipitation value does not reach this value, it is labeled as wrong  (1)</a:t>
                      </a:r>
                    </a:p>
                  </a:txBody>
                  <a:tcPr/>
                </a:tc>
                <a:extLst>
                  <a:ext uri="{0D108BD9-81ED-4DB2-BD59-A6C34878D82A}">
                    <a16:rowId xmlns:a16="http://schemas.microsoft.com/office/drawing/2014/main" val="3086179433"/>
                  </a:ext>
                </a:extLst>
              </a:tr>
              <a:tr h="418929">
                <a:tc>
                  <a:txBody>
                    <a:bodyPr/>
                    <a:lstStyle/>
                    <a:p>
                      <a:r>
                        <a:rPr lang="en-US" sz="1400" noProof="0">
                          <a:latin typeface="Aptos Display" panose="020B0004020202020204" pitchFamily="34" charset="0"/>
                        </a:rPr>
                        <a:t>dryseq</a:t>
                      </a:r>
                    </a:p>
                  </a:txBody>
                  <a:tcPr/>
                </a:tc>
                <a:tc>
                  <a:txBody>
                    <a:bodyPr/>
                    <a:lstStyle/>
                    <a:p>
                      <a:r>
                        <a:rPr lang="en-US" sz="1400" noProof="0">
                          <a:latin typeface="Aptos Display" panose="020B0004020202020204" pitchFamily="34" charset="0"/>
                        </a:rPr>
                        <a:t>Max CDDs (200)</a:t>
                      </a:r>
                    </a:p>
                  </a:txBody>
                  <a:tcPr/>
                </a:tc>
                <a:tc>
                  <a:txBody>
                    <a:bodyPr/>
                    <a:lstStyle/>
                    <a:p>
                      <a:pPr algn="just"/>
                      <a:r>
                        <a:rPr lang="en-US" sz="1400" noProof="0">
                          <a:latin typeface="Aptos Display" panose="020B0004020202020204" pitchFamily="34" charset="0"/>
                        </a:rPr>
                        <a:t>Maximum number of dry days allowed. If a sequence exceeds it, all values involved are labeled(4)</a:t>
                      </a:r>
                    </a:p>
                  </a:txBody>
                  <a:tcPr/>
                </a:tc>
                <a:extLst>
                  <a:ext uri="{0D108BD9-81ED-4DB2-BD59-A6C34878D82A}">
                    <a16:rowId xmlns:a16="http://schemas.microsoft.com/office/drawing/2014/main" val="847499922"/>
                  </a:ext>
                </a:extLst>
              </a:tr>
              <a:tr h="418929">
                <a:tc>
                  <a:txBody>
                    <a:bodyPr/>
                    <a:lstStyle/>
                    <a:p>
                      <a:r>
                        <a:rPr lang="en-US" sz="1400" noProof="0">
                          <a:latin typeface="Aptos Display" panose="020B0004020202020204" pitchFamily="34" charset="0"/>
                        </a:rPr>
                        <a:t>wetseq</a:t>
                      </a:r>
                    </a:p>
                  </a:txBody>
                  <a:tcPr/>
                </a:tc>
                <a:tc>
                  <a:txBody>
                    <a:bodyPr/>
                    <a:lstStyle/>
                    <a:p>
                      <a:r>
                        <a:rPr lang="en-US" sz="1400" noProof="0">
                          <a:latin typeface="Aptos Display" panose="020B0004020202020204" pitchFamily="34" charset="0"/>
                        </a:rPr>
                        <a:t>Max CWDs (200)</a:t>
                      </a:r>
                    </a:p>
                  </a:txBody>
                  <a:tcPr/>
                </a:tc>
                <a:tc>
                  <a:txBody>
                    <a:bodyPr/>
                    <a:lstStyle/>
                    <a:p>
                      <a:pPr algn="just"/>
                      <a:r>
                        <a:rPr lang="en-US" sz="1400" noProof="0">
                          <a:latin typeface="Aptos Display" panose="020B0004020202020204" pitchFamily="34" charset="0"/>
                        </a:rPr>
                        <a:t>Same for wet days(4)</a:t>
                      </a:r>
                    </a:p>
                  </a:txBody>
                  <a:tcPr/>
                </a:tc>
                <a:extLst>
                  <a:ext uri="{0D108BD9-81ED-4DB2-BD59-A6C34878D82A}">
                    <a16:rowId xmlns:a16="http://schemas.microsoft.com/office/drawing/2014/main" val="4143651878"/>
                  </a:ext>
                </a:extLst>
              </a:tr>
              <a:tr h="418929">
                <a:tc>
                  <a:txBody>
                    <a:bodyPr/>
                    <a:lstStyle/>
                    <a:p>
                      <a:r>
                        <a:rPr lang="en-US" sz="1400" noProof="0">
                          <a:latin typeface="Aptos Display" panose="020B0004020202020204" pitchFamily="34" charset="0"/>
                        </a:rPr>
                        <a:t>susacum</a:t>
                      </a:r>
                    </a:p>
                  </a:txBody>
                  <a:tcPr/>
                </a:tc>
                <a:tc>
                  <a:txBody>
                    <a:bodyPr/>
                    <a:lstStyle/>
                    <a:p>
                      <a:r>
                        <a:rPr lang="en-US" sz="1400" noProof="0">
                          <a:latin typeface="Aptos Display" panose="020B0004020202020204" pitchFamily="34" charset="0"/>
                        </a:rPr>
                        <a:t>Suspect Accum (100) + Previous Days (10)</a:t>
                      </a:r>
                    </a:p>
                  </a:txBody>
                  <a:tcPr/>
                </a:tc>
                <a:tc>
                  <a:txBody>
                    <a:bodyPr/>
                    <a:lstStyle/>
                    <a:p>
                      <a:pPr algn="just"/>
                      <a:r>
                        <a:rPr lang="en-US" sz="1400" noProof="0" dirty="0">
                          <a:latin typeface="Aptos Display" panose="020B0004020202020204" pitchFamily="34" charset="0"/>
                        </a:rPr>
                        <a:t>If we find a precipitation value equal to or greater than the first preceded parameter of a number of days equal to or greater than the second parameter, it is considered as potential accumulation over different days (2)</a:t>
                      </a:r>
                    </a:p>
                  </a:txBody>
                  <a:tcPr/>
                </a:tc>
                <a:extLst>
                  <a:ext uri="{0D108BD9-81ED-4DB2-BD59-A6C34878D82A}">
                    <a16:rowId xmlns:a16="http://schemas.microsoft.com/office/drawing/2014/main" val="646862466"/>
                  </a:ext>
                </a:extLst>
              </a:tr>
              <a:tr h="418929">
                <a:tc>
                  <a:txBody>
                    <a:bodyPr/>
                    <a:lstStyle/>
                    <a:p>
                      <a:r>
                        <a:rPr lang="en-US" sz="1400" noProof="0">
                          <a:latin typeface="Aptos Display" panose="020B0004020202020204" pitchFamily="34" charset="0"/>
                        </a:rPr>
                        <a:t>iqrout</a:t>
                      </a:r>
                    </a:p>
                  </a:txBody>
                  <a:tcPr/>
                </a:tc>
                <a:tc>
                  <a:txBody>
                    <a:bodyPr/>
                    <a:lstStyle/>
                    <a:p>
                      <a:r>
                        <a:rPr lang="en-US" sz="1400" noProof="0" dirty="0">
                          <a:latin typeface="Aptos Display" panose="020B0004020202020204" pitchFamily="34" charset="0"/>
                        </a:rPr>
                        <a:t>IQR Outliers (7) + Window outliers (30)</a:t>
                      </a:r>
                    </a:p>
                  </a:txBody>
                  <a:tcPr/>
                </a:tc>
                <a:tc>
                  <a:txBody>
                    <a:bodyPr/>
                    <a:lstStyle/>
                    <a:p>
                      <a:pPr algn="just"/>
                      <a:r>
                        <a:rPr lang="en-US" sz="1400" noProof="0" dirty="0">
                          <a:latin typeface="Aptos Display" panose="020B0004020202020204" pitchFamily="34" charset="0"/>
                        </a:rPr>
                        <a:t>Outliers determined as exceedance of P75/P25 +/- the number of IQRs determined by the first parameter, using a window of days around the day evaluated dimension determined by the second parameter(3)</a:t>
                      </a:r>
                    </a:p>
                  </a:txBody>
                  <a:tcPr/>
                </a:tc>
                <a:extLst>
                  <a:ext uri="{0D108BD9-81ED-4DB2-BD59-A6C34878D82A}">
                    <a16:rowId xmlns:a16="http://schemas.microsoft.com/office/drawing/2014/main" val="530342806"/>
                  </a:ext>
                </a:extLst>
              </a:tr>
            </a:tbl>
          </a:graphicData>
        </a:graphic>
      </p:graphicFrame>
      <p:pic>
        <p:nvPicPr>
          <p:cNvPr id="7" name="Marcador de contenido 6">
            <a:extLst>
              <a:ext uri="{FF2B5EF4-FFF2-40B4-BE49-F238E27FC236}">
                <a16:creationId xmlns:a16="http://schemas.microsoft.com/office/drawing/2014/main" id="{CE6C67E8-66DD-2177-3F9D-646DA18208B1}"/>
              </a:ext>
            </a:extLst>
          </p:cNvPr>
          <p:cNvPicPr>
            <a:picLocks noGrp="1" noChangeAspect="1"/>
          </p:cNvPicPr>
          <p:nvPr>
            <p:ph sz="half" idx="2"/>
          </p:nvPr>
        </p:nvPicPr>
        <p:blipFill>
          <a:blip r:embed="rId2"/>
          <a:stretch>
            <a:fillRect/>
          </a:stretch>
        </p:blipFill>
        <p:spPr>
          <a:xfrm>
            <a:off x="6379875" y="2553276"/>
            <a:ext cx="5668762" cy="2366453"/>
          </a:xfrm>
          <a:prstGeom prst="rect">
            <a:avLst/>
          </a:prstGeom>
        </p:spPr>
      </p:pic>
      <p:sp>
        <p:nvSpPr>
          <p:cNvPr id="5" name="Marcador de número de diapositiva 4">
            <a:extLst>
              <a:ext uri="{FF2B5EF4-FFF2-40B4-BE49-F238E27FC236}">
                <a16:creationId xmlns:a16="http://schemas.microsoft.com/office/drawing/2014/main" id="{446EF955-A1A3-ACED-D551-254424F576BE}"/>
              </a:ext>
            </a:extLst>
          </p:cNvPr>
          <p:cNvSpPr>
            <a:spLocks noGrp="1"/>
          </p:cNvSpPr>
          <p:nvPr>
            <p:ph type="sldNum" sz="quarter" idx="12"/>
          </p:nvPr>
        </p:nvSpPr>
        <p:spPr/>
        <p:txBody>
          <a:bodyPr/>
          <a:lstStyle/>
          <a:p>
            <a:pPr algn="l"/>
            <a:fld id="{FAEF9944-A4F6-4C59-AEBD-678D6480B8EA}" type="slidenum">
              <a:rPr lang="en-US" smtClean="0"/>
              <a:pPr algn="l"/>
              <a:t>9</a:t>
            </a:fld>
            <a:endParaRPr lang="en-US" dirty="0"/>
          </a:p>
        </p:txBody>
      </p:sp>
    </p:spTree>
    <p:extLst>
      <p:ext uri="{BB962C8B-B14F-4D97-AF65-F5344CB8AC3E}">
        <p14:creationId xmlns:p14="http://schemas.microsoft.com/office/powerpoint/2010/main" val="3784915318"/>
      </p:ext>
    </p:extLst>
  </p:cSld>
  <p:clrMapOvr>
    <a:masterClrMapping/>
  </p:clrMapOvr>
</p:sld>
</file>

<file path=ppt/theme/theme1.xml><?xml version="1.0" encoding="utf-8"?>
<a:theme xmlns:a="http://schemas.openxmlformats.org/drawingml/2006/main" name="MatrixVTI">
  <a:themeElements>
    <a:clrScheme name="Custom 29">
      <a:dk1>
        <a:srgbClr val="000000"/>
      </a:dk1>
      <a:lt1>
        <a:sysClr val="window" lastClr="FFFFFF"/>
      </a:lt1>
      <a:dk2>
        <a:srgbClr val="465959"/>
      </a:dk2>
      <a:lt2>
        <a:srgbClr val="ECF0F0"/>
      </a:lt2>
      <a:accent1>
        <a:srgbClr val="1EBE9B"/>
      </a:accent1>
      <a:accent2>
        <a:srgbClr val="FD7C7C"/>
      </a:accent2>
      <a:accent3>
        <a:srgbClr val="7DA8B5"/>
      </a:accent3>
      <a:accent4>
        <a:srgbClr val="17967B"/>
      </a:accent4>
      <a:accent5>
        <a:srgbClr val="FB7365"/>
      </a:accent5>
      <a:accent6>
        <a:srgbClr val="D39B17"/>
      </a:accent6>
      <a:hlink>
        <a:srgbClr val="EF08F7"/>
      </a:hlink>
      <a:folHlink>
        <a:srgbClr val="8477FE"/>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3878</TotalTime>
  <Words>2191</Words>
  <Application>Microsoft Macintosh PowerPoint</Application>
  <PresentationFormat>Panorámica</PresentationFormat>
  <Paragraphs>112</Paragraphs>
  <Slides>13</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Aptos</vt:lpstr>
      <vt:lpstr>Aptos Display</vt:lpstr>
      <vt:lpstr>Arial</vt:lpstr>
      <vt:lpstr>Avenir Next LT Pro</vt:lpstr>
      <vt:lpstr>Bahnschrift</vt:lpstr>
      <vt:lpstr>MatrixVTI</vt:lpstr>
      <vt:lpstr>Quality Control</vt:lpstr>
      <vt:lpstr>What is Quality Control (QC)?</vt:lpstr>
      <vt:lpstr>When things go wrong …  the crocodrile series</vt:lpstr>
      <vt:lpstr>When things go wrong …  no more heavy rains?</vt:lpstr>
      <vt:lpstr>When things go wrong …  the dangers of copy &amp; paste … </vt:lpstr>
      <vt:lpstr>When things go wrong …  pointless rainfall!</vt:lpstr>
      <vt:lpstr>Quality Control</vt:lpstr>
      <vt:lpstr>Quality Control</vt:lpstr>
      <vt:lpstr>QC tests for precipitacion data (I)</vt:lpstr>
      <vt:lpstr>QC tests for precipitacion data (II)</vt:lpstr>
      <vt:lpstr>QC tests for temperature data</vt:lpstr>
      <vt:lpstr>Aplication to Ukranian Stations</vt:lpstr>
      <vt:lpstr>Thanks for your attention.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Data Management for Crop Calendars.  Part II: Quality Control</dc:title>
  <dc:creator>Enric Aguilar</dc:creator>
  <cp:lastModifiedBy>Enric Aguilar</cp:lastModifiedBy>
  <cp:revision>7</cp:revision>
  <dcterms:created xsi:type="dcterms:W3CDTF">2024-04-24T10:21:23Z</dcterms:created>
  <dcterms:modified xsi:type="dcterms:W3CDTF">2024-05-03T17:18:35Z</dcterms:modified>
</cp:coreProperties>
</file>