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257" r:id="rId3"/>
    <p:sldId id="266" r:id="rId4"/>
    <p:sldId id="281" r:id="rId5"/>
    <p:sldId id="275" r:id="rId6"/>
    <p:sldId id="277" r:id="rId7"/>
    <p:sldId id="278" r:id="rId8"/>
    <p:sldId id="282" r:id="rId9"/>
    <p:sldId id="283" r:id="rId10"/>
    <p:sldId id="279" r:id="rId11"/>
    <p:sldId id="284" r:id="rId12"/>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2C0"/>
    <a:srgbClr val="C8EEF0"/>
    <a:srgbClr val="CBEFF1"/>
    <a:srgbClr val="C6EEF0"/>
    <a:srgbClr val="C9C1BF"/>
    <a:srgbClr val="E6E3E2"/>
    <a:srgbClr val="DED9D8"/>
    <a:srgbClr val="CFC9C7"/>
    <a:srgbClr val="B6E9EC"/>
    <a:srgbClr val="BFB8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A7C34-D00F-43A6-A668-FDF5EF3D76E7}" type="datetimeFigureOut">
              <a:rPr lang="ca-ES" smtClean="0"/>
              <a:t>9/5/2024</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5798C-DD2D-4927-B8DC-C3BB8E9F8F7F}" type="slidenum">
              <a:rPr lang="ca-ES" smtClean="0"/>
              <a:t>‹#›</a:t>
            </a:fld>
            <a:endParaRPr lang="ca-ES"/>
          </a:p>
        </p:txBody>
      </p:sp>
    </p:spTree>
    <p:extLst>
      <p:ext uri="{BB962C8B-B14F-4D97-AF65-F5344CB8AC3E}">
        <p14:creationId xmlns:p14="http://schemas.microsoft.com/office/powerpoint/2010/main" val="298869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6D65798C-DD2D-4927-B8DC-C3BB8E9F8F7F}" type="slidenum">
              <a:rPr lang="ca-ES" smtClean="0"/>
              <a:t>1</a:t>
            </a:fld>
            <a:endParaRPr lang="ca-ES"/>
          </a:p>
        </p:txBody>
      </p:sp>
    </p:spTree>
    <p:extLst>
      <p:ext uri="{BB962C8B-B14F-4D97-AF65-F5344CB8AC3E}">
        <p14:creationId xmlns:p14="http://schemas.microsoft.com/office/powerpoint/2010/main" val="112515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5"/>
          </p:nvPr>
        </p:nvSpPr>
        <p:spPr/>
        <p:txBody>
          <a:bodyPr/>
          <a:lstStyle/>
          <a:p>
            <a:fld id="{6D65798C-DD2D-4927-B8DC-C3BB8E9F8F7F}" type="slidenum">
              <a:rPr lang="ca-ES" smtClean="0"/>
              <a:t>3</a:t>
            </a:fld>
            <a:endParaRPr lang="ca-ES"/>
          </a:p>
        </p:txBody>
      </p:sp>
    </p:spTree>
    <p:extLst>
      <p:ext uri="{BB962C8B-B14F-4D97-AF65-F5344CB8AC3E}">
        <p14:creationId xmlns:p14="http://schemas.microsoft.com/office/powerpoint/2010/main" val="171948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s-ES" dirty="0"/>
          </a:p>
        </p:txBody>
      </p:sp>
      <p:sp>
        <p:nvSpPr>
          <p:cNvPr id="4" name="Contenidor de número de diapositiva 3"/>
          <p:cNvSpPr>
            <a:spLocks noGrp="1"/>
          </p:cNvSpPr>
          <p:nvPr>
            <p:ph type="sldNum" sz="quarter" idx="5"/>
          </p:nvPr>
        </p:nvSpPr>
        <p:spPr/>
        <p:txBody>
          <a:bodyPr/>
          <a:lstStyle/>
          <a:p>
            <a:fld id="{6D65798C-DD2D-4927-B8DC-C3BB8E9F8F7F}" type="slidenum">
              <a:rPr lang="ca-ES" smtClean="0"/>
              <a:t>4</a:t>
            </a:fld>
            <a:endParaRPr lang="ca-ES"/>
          </a:p>
        </p:txBody>
      </p:sp>
    </p:spTree>
    <p:extLst>
      <p:ext uri="{BB962C8B-B14F-4D97-AF65-F5344CB8AC3E}">
        <p14:creationId xmlns:p14="http://schemas.microsoft.com/office/powerpoint/2010/main" val="293465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6D65798C-DD2D-4927-B8DC-C3BB8E9F8F7F}" type="slidenum">
              <a:rPr lang="ca-ES" smtClean="0"/>
              <a:t>11</a:t>
            </a:fld>
            <a:endParaRPr lang="ca-ES"/>
          </a:p>
        </p:txBody>
      </p:sp>
    </p:spTree>
    <p:extLst>
      <p:ext uri="{BB962C8B-B14F-4D97-AF65-F5344CB8AC3E}">
        <p14:creationId xmlns:p14="http://schemas.microsoft.com/office/powerpoint/2010/main" val="136017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ca-ES"/>
          </a:p>
        </p:txBody>
      </p:sp>
      <p:sp>
        <p:nvSpPr>
          <p:cNvPr id="4" name="3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275849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328786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336509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26562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328686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20429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175139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95260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335069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297360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605B5CF-A355-43B1-9219-150E749959EF}" type="datetimeFigureOut">
              <a:rPr lang="ca-ES" smtClean="0"/>
              <a:t>9/5/2024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800E8F5B-B82B-4F13-9642-6082D96E8E24}" type="slidenum">
              <a:rPr lang="ca-ES" smtClean="0"/>
              <a:t>‹#›</a:t>
            </a:fld>
            <a:endParaRPr lang="ca-ES"/>
          </a:p>
        </p:txBody>
      </p:sp>
    </p:spTree>
    <p:extLst>
      <p:ext uri="{BB962C8B-B14F-4D97-AF65-F5344CB8AC3E}">
        <p14:creationId xmlns:p14="http://schemas.microsoft.com/office/powerpoint/2010/main" val="3233083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5B5CF-A355-43B1-9219-150E749959EF}" type="datetimeFigureOut">
              <a:rPr lang="ca-ES" smtClean="0"/>
              <a:t>9/5/2024</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E8F5B-B82B-4F13-9642-6082D96E8E24}" type="slidenum">
              <a:rPr lang="ca-ES" smtClean="0"/>
              <a:t>‹#›</a:t>
            </a:fld>
            <a:endParaRPr lang="ca-ES"/>
          </a:p>
        </p:txBody>
      </p:sp>
    </p:spTree>
    <p:extLst>
      <p:ext uri="{BB962C8B-B14F-4D97-AF65-F5344CB8AC3E}">
        <p14:creationId xmlns:p14="http://schemas.microsoft.com/office/powerpoint/2010/main" val="295272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rot="10800000">
            <a:off x="6084168" y="6613940"/>
            <a:ext cx="3059832" cy="216024"/>
          </a:xfrm>
          <a:prstGeom prst="rect">
            <a:avLst/>
          </a:prstGeom>
          <a:solidFill>
            <a:srgbClr val="44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Rectángulo"/>
          <p:cNvSpPr/>
          <p:nvPr/>
        </p:nvSpPr>
        <p:spPr>
          <a:xfrm rot="10800000">
            <a:off x="6363024" y="6309320"/>
            <a:ext cx="2771800" cy="216024"/>
          </a:xfrm>
          <a:prstGeom prst="rect">
            <a:avLst/>
          </a:prstGeom>
          <a:solidFill>
            <a:srgbClr val="C8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Rectángulo"/>
          <p:cNvSpPr/>
          <p:nvPr/>
        </p:nvSpPr>
        <p:spPr>
          <a:xfrm rot="10800000">
            <a:off x="6812232" y="6011532"/>
            <a:ext cx="2339752" cy="216024"/>
          </a:xfrm>
          <a:prstGeom prst="rect">
            <a:avLst/>
          </a:prstGeom>
          <a:solidFill>
            <a:srgbClr val="C8C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1 Título"/>
          <p:cNvSpPr>
            <a:spLocks noGrp="1"/>
          </p:cNvSpPr>
          <p:nvPr>
            <p:ph type="ctrTitle"/>
          </p:nvPr>
        </p:nvSpPr>
        <p:spPr>
          <a:xfrm>
            <a:off x="685800" y="2137212"/>
            <a:ext cx="7772400" cy="1974081"/>
          </a:xfrm>
        </p:spPr>
        <p:txBody>
          <a:bodyPr>
            <a:noAutofit/>
          </a:bodyPr>
          <a:lstStyle/>
          <a:p>
            <a:r>
              <a:rPr lang="en-US" sz="3400" b="1" dirty="0"/>
              <a:t>Climate Services for Intangible Heritage.</a:t>
            </a:r>
            <a:br>
              <a:rPr lang="en-US" sz="3400" b="1" dirty="0"/>
            </a:br>
            <a:r>
              <a:rPr lang="en-US" sz="3400" b="1" dirty="0"/>
              <a:t>Human Towers in Catalonia</a:t>
            </a:r>
            <a:endParaRPr lang="ca-ES" sz="2800" b="1" dirty="0"/>
          </a:p>
        </p:txBody>
      </p:sp>
      <p:sp>
        <p:nvSpPr>
          <p:cNvPr id="18" name="2 Subtítulo"/>
          <p:cNvSpPr txBox="1">
            <a:spLocks/>
          </p:cNvSpPr>
          <p:nvPr/>
        </p:nvSpPr>
        <p:spPr>
          <a:xfrm>
            <a:off x="1322766" y="4221088"/>
            <a:ext cx="6498468" cy="7920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a-ES" sz="2400" dirty="0">
                <a:solidFill>
                  <a:schemeClr val="tx1"/>
                </a:solidFill>
              </a:rPr>
              <a:t>Anna Boqué, Jon Olano </a:t>
            </a:r>
            <a:r>
              <a:rPr lang="ca-ES" sz="2400" dirty="0" err="1">
                <a:solidFill>
                  <a:schemeClr val="tx1"/>
                </a:solidFill>
              </a:rPr>
              <a:t>and</a:t>
            </a:r>
            <a:r>
              <a:rPr lang="ca-ES" sz="2400" dirty="0">
                <a:solidFill>
                  <a:schemeClr val="tx1"/>
                </a:solidFill>
              </a:rPr>
              <a:t> Òscar Saladié</a:t>
            </a:r>
          </a:p>
        </p:txBody>
      </p:sp>
      <p:sp>
        <p:nvSpPr>
          <p:cNvPr id="19" name="18 Rectángulo"/>
          <p:cNvSpPr/>
          <p:nvPr/>
        </p:nvSpPr>
        <p:spPr>
          <a:xfrm>
            <a:off x="5584699" y="4941168"/>
            <a:ext cx="3554712" cy="738664"/>
          </a:xfrm>
          <a:prstGeom prst="rect">
            <a:avLst/>
          </a:prstGeom>
        </p:spPr>
        <p:txBody>
          <a:bodyPr wrap="square">
            <a:spAutoFit/>
          </a:bodyPr>
          <a:lstStyle/>
          <a:p>
            <a:pPr algn="just"/>
            <a:r>
              <a:rPr lang="en-US" sz="1400" b="1" dirty="0" err="1">
                <a:solidFill>
                  <a:schemeClr val="bg1">
                    <a:lumMod val="50000"/>
                  </a:schemeClr>
                </a:solidFill>
              </a:rPr>
              <a:t>ClimEd</a:t>
            </a:r>
            <a:r>
              <a:rPr lang="en-US" sz="1400" b="1" dirty="0">
                <a:solidFill>
                  <a:schemeClr val="bg1">
                    <a:lumMod val="50000"/>
                  </a:schemeClr>
                </a:solidFill>
              </a:rPr>
              <a:t> 4</a:t>
            </a:r>
            <a:r>
              <a:rPr lang="en-US" sz="1400" b="1" baseline="30000" dirty="0">
                <a:solidFill>
                  <a:schemeClr val="bg1">
                    <a:lumMod val="50000"/>
                  </a:schemeClr>
                </a:solidFill>
              </a:rPr>
              <a:t>th</a:t>
            </a:r>
            <a:r>
              <a:rPr lang="en-US" sz="1400" b="1" dirty="0">
                <a:solidFill>
                  <a:schemeClr val="bg1">
                    <a:lumMod val="50000"/>
                  </a:schemeClr>
                </a:solidFill>
              </a:rPr>
              <a:t> Training</a:t>
            </a:r>
          </a:p>
          <a:p>
            <a:pPr algn="just"/>
            <a:r>
              <a:rPr lang="ca-ES" sz="1400" dirty="0" err="1">
                <a:solidFill>
                  <a:schemeClr val="bg1">
                    <a:lumMod val="50000"/>
                  </a:schemeClr>
                </a:solidFill>
              </a:rPr>
              <a:t>Faculty</a:t>
            </a:r>
            <a:r>
              <a:rPr lang="ca-ES" sz="1400" dirty="0">
                <a:solidFill>
                  <a:schemeClr val="bg1">
                    <a:lumMod val="50000"/>
                  </a:schemeClr>
                </a:solidFill>
              </a:rPr>
              <a:t> of Tourism </a:t>
            </a:r>
            <a:r>
              <a:rPr lang="ca-ES" sz="1400" dirty="0" err="1">
                <a:solidFill>
                  <a:schemeClr val="bg1">
                    <a:lumMod val="50000"/>
                  </a:schemeClr>
                </a:solidFill>
              </a:rPr>
              <a:t>and</a:t>
            </a:r>
            <a:r>
              <a:rPr lang="ca-ES" sz="1400" dirty="0">
                <a:solidFill>
                  <a:schemeClr val="bg1">
                    <a:lumMod val="50000"/>
                  </a:schemeClr>
                </a:solidFill>
              </a:rPr>
              <a:t> </a:t>
            </a:r>
            <a:r>
              <a:rPr lang="ca-ES" sz="1400" dirty="0" err="1">
                <a:solidFill>
                  <a:schemeClr val="bg1">
                    <a:lumMod val="50000"/>
                  </a:schemeClr>
                </a:solidFill>
              </a:rPr>
              <a:t>Geography</a:t>
            </a:r>
            <a:r>
              <a:rPr lang="ca-ES" sz="1400" dirty="0">
                <a:solidFill>
                  <a:schemeClr val="bg1">
                    <a:lumMod val="50000"/>
                  </a:schemeClr>
                </a:solidFill>
              </a:rPr>
              <a:t> - URV</a:t>
            </a:r>
          </a:p>
          <a:p>
            <a:pPr algn="just"/>
            <a:r>
              <a:rPr lang="ca-ES" sz="1400" dirty="0">
                <a:solidFill>
                  <a:schemeClr val="bg1">
                    <a:lumMod val="50000"/>
                  </a:schemeClr>
                </a:solidFill>
              </a:rPr>
              <a:t>9th May 2024</a:t>
            </a:r>
            <a:endParaRPr lang="en-US" sz="1400" b="1" dirty="0">
              <a:solidFill>
                <a:schemeClr val="bg1">
                  <a:lumMod val="50000"/>
                </a:schemeClr>
              </a:solidFill>
            </a:endParaRPr>
          </a:p>
        </p:txBody>
      </p:sp>
      <p:sp>
        <p:nvSpPr>
          <p:cNvPr id="20" name="19 Elipse"/>
          <p:cNvSpPr/>
          <p:nvPr/>
        </p:nvSpPr>
        <p:spPr>
          <a:xfrm>
            <a:off x="6255012" y="6309320"/>
            <a:ext cx="216024" cy="216024"/>
          </a:xfrm>
          <a:prstGeom prst="ellipse">
            <a:avLst/>
          </a:prstGeom>
          <a:solidFill>
            <a:srgbClr val="C8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1" name="20 Elipse"/>
          <p:cNvSpPr/>
          <p:nvPr/>
        </p:nvSpPr>
        <p:spPr>
          <a:xfrm>
            <a:off x="5976156" y="6613940"/>
            <a:ext cx="216024" cy="216024"/>
          </a:xfrm>
          <a:prstGeom prst="ellipse">
            <a:avLst/>
          </a:prstGeom>
          <a:solidFill>
            <a:srgbClr val="44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22 Elipse"/>
          <p:cNvSpPr/>
          <p:nvPr/>
        </p:nvSpPr>
        <p:spPr>
          <a:xfrm>
            <a:off x="6704220" y="6011533"/>
            <a:ext cx="216024" cy="216024"/>
          </a:xfrm>
          <a:prstGeom prst="ellipse">
            <a:avLst/>
          </a:prstGeom>
          <a:solidFill>
            <a:srgbClr val="C8C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1" name="Imagen 10"/>
          <p:cNvPicPr>
            <a:picLocks noChangeAspect="1"/>
          </p:cNvPicPr>
          <p:nvPr/>
        </p:nvPicPr>
        <p:blipFill rotWithShape="1">
          <a:blip r:embed="rId3"/>
          <a:srcRect l="14425" t="20759" b="28982"/>
          <a:stretch/>
        </p:blipFill>
        <p:spPr>
          <a:xfrm>
            <a:off x="826594" y="5523923"/>
            <a:ext cx="2917822" cy="1191241"/>
          </a:xfrm>
          <a:prstGeom prst="rect">
            <a:avLst/>
          </a:prstGeom>
        </p:spPr>
      </p:pic>
      <p:pic>
        <p:nvPicPr>
          <p:cNvPr id="14" name="Imatge 13">
            <a:extLst>
              <a:ext uri="{FF2B5EF4-FFF2-40B4-BE49-F238E27FC236}">
                <a16:creationId xmlns:a16="http://schemas.microsoft.com/office/drawing/2014/main" id="{D6325E15-5C45-4ABE-9E1F-98E67398B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332656"/>
            <a:ext cx="3287551" cy="1368152"/>
          </a:xfrm>
          <a:prstGeom prst="rect">
            <a:avLst/>
          </a:prstGeom>
        </p:spPr>
      </p:pic>
      <p:pic>
        <p:nvPicPr>
          <p:cNvPr id="24" name="Imatge 23">
            <a:extLst>
              <a:ext uri="{FF2B5EF4-FFF2-40B4-BE49-F238E27FC236}">
                <a16:creationId xmlns:a16="http://schemas.microsoft.com/office/drawing/2014/main" id="{0055B1EB-634B-4D2F-A2A7-B9D5321AD9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258" y="434409"/>
            <a:ext cx="5645844" cy="738664"/>
          </a:xfrm>
          <a:prstGeom prst="rect">
            <a:avLst/>
          </a:prstGeom>
        </p:spPr>
      </p:pic>
    </p:spTree>
    <p:extLst>
      <p:ext uri="{BB962C8B-B14F-4D97-AF65-F5344CB8AC3E}">
        <p14:creationId xmlns:p14="http://schemas.microsoft.com/office/powerpoint/2010/main" val="50040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6512" y="476672"/>
            <a:ext cx="4752528" cy="576064"/>
          </a:xfrm>
          <a:solidFill>
            <a:srgbClr val="44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ca-ES" sz="3600" b="1" dirty="0">
                <a:solidFill>
                  <a:schemeClr val="tx1"/>
                </a:solidFill>
              </a:rPr>
              <a:t>5. Conclusions</a:t>
            </a:r>
          </a:p>
        </p:txBody>
      </p:sp>
      <p:sp>
        <p:nvSpPr>
          <p:cNvPr id="5" name="4 Retraso"/>
          <p:cNvSpPr/>
          <p:nvPr/>
        </p:nvSpPr>
        <p:spPr>
          <a:xfrm>
            <a:off x="4716016" y="476672"/>
            <a:ext cx="504056" cy="576064"/>
          </a:xfrm>
          <a:prstGeom prst="flowChartDelay">
            <a:avLst/>
          </a:prstGeom>
          <a:solidFill>
            <a:srgbClr val="44D1D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0"/>
              </a:spcBef>
            </a:pPr>
            <a:endParaRPr lang="ca-ES" b="1"/>
          </a:p>
        </p:txBody>
      </p:sp>
      <p:sp>
        <p:nvSpPr>
          <p:cNvPr id="2" name="QuadreDeText 1">
            <a:extLst>
              <a:ext uri="{FF2B5EF4-FFF2-40B4-BE49-F238E27FC236}">
                <a16:creationId xmlns:a16="http://schemas.microsoft.com/office/drawing/2014/main" id="{4CB27965-D457-441E-940A-ADF3AFAB8483}"/>
              </a:ext>
            </a:extLst>
          </p:cNvPr>
          <p:cNvSpPr txBox="1"/>
          <p:nvPr/>
        </p:nvSpPr>
        <p:spPr>
          <a:xfrm>
            <a:off x="287524" y="1700808"/>
            <a:ext cx="8568952" cy="3816429"/>
          </a:xfrm>
          <a:prstGeom prst="rect">
            <a:avLst/>
          </a:prstGeom>
          <a:noFill/>
        </p:spPr>
        <p:txBody>
          <a:bodyPr wrap="square" rtlCol="0">
            <a:spAutoFit/>
          </a:bodyPr>
          <a:lstStyle/>
          <a:p>
            <a:pPr marL="285750" indent="-285750" algn="just">
              <a:buFontTx/>
              <a:buChar char="-"/>
            </a:pPr>
            <a:r>
              <a:rPr lang="en-US" sz="2200" dirty="0">
                <a:solidFill>
                  <a:srgbClr val="000000"/>
                </a:solidFill>
                <a:latin typeface="Palatino Linotype" panose="02040502050505030304" pitchFamily="18" charset="0"/>
              </a:rPr>
              <a:t>We (will) d</a:t>
            </a:r>
            <a:r>
              <a:rPr lang="en-US" sz="2200" b="0" i="0" u="none" strike="noStrike" baseline="0" dirty="0">
                <a:solidFill>
                  <a:srgbClr val="000000"/>
                </a:solidFill>
                <a:latin typeface="Palatino Linotype" panose="02040502050505030304" pitchFamily="18" charset="0"/>
              </a:rPr>
              <a:t>etermine real weather conditions before, during, and after human tower exhibitions in the squares. This will also allow us to model the past weather conditions in the squares and make projections.</a:t>
            </a:r>
          </a:p>
          <a:p>
            <a:pPr marL="285750" indent="-285750" algn="just">
              <a:buFontTx/>
              <a:buChar char="-"/>
            </a:pPr>
            <a:endParaRPr lang="en-US" sz="2200" dirty="0">
              <a:solidFill>
                <a:srgbClr val="000000"/>
              </a:solidFill>
              <a:latin typeface="Palatino Linotype" panose="02040502050505030304" pitchFamily="18" charset="0"/>
            </a:endParaRPr>
          </a:p>
          <a:p>
            <a:pPr marL="285750" indent="-285750" algn="just">
              <a:buFontTx/>
              <a:buChar char="-"/>
            </a:pPr>
            <a:r>
              <a:rPr lang="en-US" sz="2200" b="0" i="0" u="none" strike="noStrike" baseline="0" dirty="0">
                <a:solidFill>
                  <a:srgbClr val="000000"/>
                </a:solidFill>
                <a:latin typeface="Palatino Linotype" panose="02040502050505030304" pitchFamily="18" charset="0"/>
              </a:rPr>
              <a:t>Main goal: to prioritize participant safety while striving to preserve the rich cultural heritage and identity that these festivals embody; this goal will only be achieved with the cooperation of </a:t>
            </a:r>
            <a:r>
              <a:rPr lang="en-US" sz="2200" b="0" i="1" u="none" strike="noStrike" baseline="0" dirty="0">
                <a:solidFill>
                  <a:srgbClr val="000000"/>
                </a:solidFill>
                <a:latin typeface="Palatino Linotype" panose="02040502050505030304" pitchFamily="18" charset="0"/>
              </a:rPr>
              <a:t>castellers</a:t>
            </a:r>
            <a:r>
              <a:rPr lang="en-US" sz="2200" b="0" i="0" u="none" strike="noStrike" baseline="0" dirty="0">
                <a:solidFill>
                  <a:srgbClr val="000000"/>
                </a:solidFill>
                <a:latin typeface="Palatino Linotype" panose="02040502050505030304" pitchFamily="18" charset="0"/>
              </a:rPr>
              <a:t>, the organizers of human-tower exhibitions, and policymakers by emphasizing the importance of anticipating the impact of climate change. </a:t>
            </a:r>
          </a:p>
        </p:txBody>
      </p:sp>
    </p:spTree>
    <p:extLst>
      <p:ext uri="{BB962C8B-B14F-4D97-AF65-F5344CB8AC3E}">
        <p14:creationId xmlns:p14="http://schemas.microsoft.com/office/powerpoint/2010/main" val="172400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rot="10800000">
            <a:off x="6084168" y="6613940"/>
            <a:ext cx="3059832" cy="216024"/>
          </a:xfrm>
          <a:prstGeom prst="rect">
            <a:avLst/>
          </a:prstGeom>
          <a:solidFill>
            <a:srgbClr val="44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7 Rectángulo"/>
          <p:cNvSpPr/>
          <p:nvPr/>
        </p:nvSpPr>
        <p:spPr>
          <a:xfrm rot="10800000">
            <a:off x="6363024" y="6309320"/>
            <a:ext cx="2771800" cy="216024"/>
          </a:xfrm>
          <a:prstGeom prst="rect">
            <a:avLst/>
          </a:prstGeom>
          <a:solidFill>
            <a:srgbClr val="C8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8 Rectángulo"/>
          <p:cNvSpPr/>
          <p:nvPr/>
        </p:nvSpPr>
        <p:spPr>
          <a:xfrm rot="10800000">
            <a:off x="6812232" y="6011532"/>
            <a:ext cx="2339752" cy="216024"/>
          </a:xfrm>
          <a:prstGeom prst="rect">
            <a:avLst/>
          </a:prstGeom>
          <a:solidFill>
            <a:srgbClr val="C8C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1 Título"/>
          <p:cNvSpPr>
            <a:spLocks noGrp="1"/>
          </p:cNvSpPr>
          <p:nvPr>
            <p:ph type="ctrTitle"/>
          </p:nvPr>
        </p:nvSpPr>
        <p:spPr>
          <a:xfrm>
            <a:off x="685800" y="1994194"/>
            <a:ext cx="7772400" cy="1974081"/>
          </a:xfrm>
        </p:spPr>
        <p:txBody>
          <a:bodyPr>
            <a:noAutofit/>
          </a:bodyPr>
          <a:lstStyle/>
          <a:p>
            <a:r>
              <a:rPr lang="en-US" sz="3400" b="1" dirty="0"/>
              <a:t>Climate Services for Intangible Heritage.</a:t>
            </a:r>
            <a:br>
              <a:rPr lang="en-US" sz="3400" b="1" dirty="0"/>
            </a:br>
            <a:r>
              <a:rPr lang="en-US" sz="3400" b="1" dirty="0"/>
              <a:t>Human Towers in Catalonia</a:t>
            </a:r>
            <a:endParaRPr lang="ca-ES" sz="2800" b="1" dirty="0"/>
          </a:p>
        </p:txBody>
      </p:sp>
      <p:sp>
        <p:nvSpPr>
          <p:cNvPr id="18" name="2 Subtítulo"/>
          <p:cNvSpPr txBox="1">
            <a:spLocks/>
          </p:cNvSpPr>
          <p:nvPr/>
        </p:nvSpPr>
        <p:spPr>
          <a:xfrm>
            <a:off x="1322766" y="4078070"/>
            <a:ext cx="6498468" cy="7920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a-ES" sz="2400" dirty="0">
                <a:solidFill>
                  <a:schemeClr val="tx1"/>
                </a:solidFill>
              </a:rPr>
              <a:t>Anna Boqué, Jon Olano </a:t>
            </a:r>
            <a:r>
              <a:rPr lang="ca-ES" sz="2400" dirty="0" err="1">
                <a:solidFill>
                  <a:schemeClr val="tx1"/>
                </a:solidFill>
              </a:rPr>
              <a:t>and</a:t>
            </a:r>
            <a:r>
              <a:rPr lang="ca-ES" sz="2400" dirty="0">
                <a:solidFill>
                  <a:schemeClr val="tx1"/>
                </a:solidFill>
              </a:rPr>
              <a:t> Òscar Saladié</a:t>
            </a:r>
          </a:p>
        </p:txBody>
      </p:sp>
      <p:sp>
        <p:nvSpPr>
          <p:cNvPr id="19" name="18 Rectángulo"/>
          <p:cNvSpPr/>
          <p:nvPr/>
        </p:nvSpPr>
        <p:spPr>
          <a:xfrm>
            <a:off x="5584699" y="4941168"/>
            <a:ext cx="3554712" cy="738664"/>
          </a:xfrm>
          <a:prstGeom prst="rect">
            <a:avLst/>
          </a:prstGeom>
        </p:spPr>
        <p:txBody>
          <a:bodyPr wrap="square">
            <a:spAutoFit/>
          </a:bodyPr>
          <a:lstStyle/>
          <a:p>
            <a:pPr algn="just"/>
            <a:r>
              <a:rPr lang="en-US" sz="1400" b="1" dirty="0" err="1">
                <a:solidFill>
                  <a:schemeClr val="bg1">
                    <a:lumMod val="50000"/>
                  </a:schemeClr>
                </a:solidFill>
              </a:rPr>
              <a:t>ClimEd</a:t>
            </a:r>
            <a:r>
              <a:rPr lang="en-US" sz="1400" b="1" dirty="0">
                <a:solidFill>
                  <a:schemeClr val="bg1">
                    <a:lumMod val="50000"/>
                  </a:schemeClr>
                </a:solidFill>
              </a:rPr>
              <a:t> 4</a:t>
            </a:r>
            <a:r>
              <a:rPr lang="en-US" sz="1400" b="1" baseline="30000" dirty="0">
                <a:solidFill>
                  <a:schemeClr val="bg1">
                    <a:lumMod val="50000"/>
                  </a:schemeClr>
                </a:solidFill>
              </a:rPr>
              <a:t>th</a:t>
            </a:r>
            <a:r>
              <a:rPr lang="en-US" sz="1400" b="1" dirty="0">
                <a:solidFill>
                  <a:schemeClr val="bg1">
                    <a:lumMod val="50000"/>
                  </a:schemeClr>
                </a:solidFill>
              </a:rPr>
              <a:t> Training</a:t>
            </a:r>
          </a:p>
          <a:p>
            <a:pPr algn="just"/>
            <a:r>
              <a:rPr lang="ca-ES" sz="1400" dirty="0" err="1">
                <a:solidFill>
                  <a:schemeClr val="bg1">
                    <a:lumMod val="50000"/>
                  </a:schemeClr>
                </a:solidFill>
              </a:rPr>
              <a:t>Faculty</a:t>
            </a:r>
            <a:r>
              <a:rPr lang="ca-ES" sz="1400" dirty="0">
                <a:solidFill>
                  <a:schemeClr val="bg1">
                    <a:lumMod val="50000"/>
                  </a:schemeClr>
                </a:solidFill>
              </a:rPr>
              <a:t> of Tourism </a:t>
            </a:r>
            <a:r>
              <a:rPr lang="ca-ES" sz="1400" dirty="0" err="1">
                <a:solidFill>
                  <a:schemeClr val="bg1">
                    <a:lumMod val="50000"/>
                  </a:schemeClr>
                </a:solidFill>
              </a:rPr>
              <a:t>and</a:t>
            </a:r>
            <a:r>
              <a:rPr lang="ca-ES" sz="1400" dirty="0">
                <a:solidFill>
                  <a:schemeClr val="bg1">
                    <a:lumMod val="50000"/>
                  </a:schemeClr>
                </a:solidFill>
              </a:rPr>
              <a:t> </a:t>
            </a:r>
            <a:r>
              <a:rPr lang="ca-ES" sz="1400" dirty="0" err="1">
                <a:solidFill>
                  <a:schemeClr val="bg1">
                    <a:lumMod val="50000"/>
                  </a:schemeClr>
                </a:solidFill>
              </a:rPr>
              <a:t>Geography</a:t>
            </a:r>
            <a:r>
              <a:rPr lang="ca-ES" sz="1400" dirty="0">
                <a:solidFill>
                  <a:schemeClr val="bg1">
                    <a:lumMod val="50000"/>
                  </a:schemeClr>
                </a:solidFill>
              </a:rPr>
              <a:t> - URV</a:t>
            </a:r>
          </a:p>
          <a:p>
            <a:pPr algn="just"/>
            <a:r>
              <a:rPr lang="ca-ES" sz="1400" dirty="0">
                <a:solidFill>
                  <a:schemeClr val="bg1">
                    <a:lumMod val="50000"/>
                  </a:schemeClr>
                </a:solidFill>
              </a:rPr>
              <a:t>9th May 2024</a:t>
            </a:r>
            <a:endParaRPr lang="en-US" sz="1400" b="1" dirty="0">
              <a:solidFill>
                <a:schemeClr val="bg1">
                  <a:lumMod val="50000"/>
                </a:schemeClr>
              </a:solidFill>
            </a:endParaRPr>
          </a:p>
        </p:txBody>
      </p:sp>
      <p:sp>
        <p:nvSpPr>
          <p:cNvPr id="20" name="19 Elipse"/>
          <p:cNvSpPr/>
          <p:nvPr/>
        </p:nvSpPr>
        <p:spPr>
          <a:xfrm>
            <a:off x="6255012" y="6309320"/>
            <a:ext cx="216024" cy="216024"/>
          </a:xfrm>
          <a:prstGeom prst="ellipse">
            <a:avLst/>
          </a:prstGeom>
          <a:solidFill>
            <a:srgbClr val="C8E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1" name="20 Elipse"/>
          <p:cNvSpPr/>
          <p:nvPr/>
        </p:nvSpPr>
        <p:spPr>
          <a:xfrm>
            <a:off x="5976156" y="6613940"/>
            <a:ext cx="216024" cy="216024"/>
          </a:xfrm>
          <a:prstGeom prst="ellipse">
            <a:avLst/>
          </a:prstGeom>
          <a:solidFill>
            <a:srgbClr val="44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22 Elipse"/>
          <p:cNvSpPr/>
          <p:nvPr/>
        </p:nvSpPr>
        <p:spPr>
          <a:xfrm>
            <a:off x="6704220" y="6011533"/>
            <a:ext cx="216024" cy="216024"/>
          </a:xfrm>
          <a:prstGeom prst="ellipse">
            <a:avLst/>
          </a:prstGeom>
          <a:solidFill>
            <a:srgbClr val="C8C2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1" name="Imagen 10"/>
          <p:cNvPicPr>
            <a:picLocks noChangeAspect="1"/>
          </p:cNvPicPr>
          <p:nvPr/>
        </p:nvPicPr>
        <p:blipFill rotWithShape="1">
          <a:blip r:embed="rId3"/>
          <a:srcRect l="14425" t="20759" b="28982"/>
          <a:stretch/>
        </p:blipFill>
        <p:spPr>
          <a:xfrm>
            <a:off x="826594" y="5523923"/>
            <a:ext cx="2917822" cy="1191241"/>
          </a:xfrm>
          <a:prstGeom prst="rect">
            <a:avLst/>
          </a:prstGeom>
        </p:spPr>
      </p:pic>
      <p:pic>
        <p:nvPicPr>
          <p:cNvPr id="14" name="Imatge 13">
            <a:extLst>
              <a:ext uri="{FF2B5EF4-FFF2-40B4-BE49-F238E27FC236}">
                <a16:creationId xmlns:a16="http://schemas.microsoft.com/office/drawing/2014/main" id="{D6325E15-5C45-4ABE-9E1F-98E67398B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332656"/>
            <a:ext cx="3287551" cy="1368152"/>
          </a:xfrm>
          <a:prstGeom prst="rect">
            <a:avLst/>
          </a:prstGeom>
        </p:spPr>
      </p:pic>
      <p:pic>
        <p:nvPicPr>
          <p:cNvPr id="24" name="Imatge 23">
            <a:extLst>
              <a:ext uri="{FF2B5EF4-FFF2-40B4-BE49-F238E27FC236}">
                <a16:creationId xmlns:a16="http://schemas.microsoft.com/office/drawing/2014/main" id="{0055B1EB-634B-4D2F-A2A7-B9D5321AD9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258" y="434409"/>
            <a:ext cx="5645844" cy="738664"/>
          </a:xfrm>
          <a:prstGeom prst="rect">
            <a:avLst/>
          </a:prstGeom>
        </p:spPr>
      </p:pic>
    </p:spTree>
    <p:extLst>
      <p:ext uri="{BB962C8B-B14F-4D97-AF65-F5344CB8AC3E}">
        <p14:creationId xmlns:p14="http://schemas.microsoft.com/office/powerpoint/2010/main" val="331020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Elipse"/>
          <p:cNvSpPr/>
          <p:nvPr/>
        </p:nvSpPr>
        <p:spPr>
          <a:xfrm>
            <a:off x="947305" y="5121248"/>
            <a:ext cx="552686" cy="540000"/>
          </a:xfrm>
          <a:prstGeom prst="ellipse">
            <a:avLst/>
          </a:prstGeom>
          <a:solidFill>
            <a:srgbClr val="88DB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5</a:t>
            </a:r>
          </a:p>
        </p:txBody>
      </p:sp>
      <p:sp>
        <p:nvSpPr>
          <p:cNvPr id="19" name="18 Elipse"/>
          <p:cNvSpPr/>
          <p:nvPr/>
        </p:nvSpPr>
        <p:spPr>
          <a:xfrm>
            <a:off x="947305" y="4253455"/>
            <a:ext cx="552686" cy="540000"/>
          </a:xfrm>
          <a:prstGeom prst="ellipse">
            <a:avLst/>
          </a:prstGeom>
          <a:solidFill>
            <a:srgbClr val="C6EEF0">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lumMod val="95000"/>
                    <a:lumOff val="5000"/>
                  </a:schemeClr>
                </a:solidFill>
              </a:rPr>
              <a:t>4</a:t>
            </a:r>
          </a:p>
        </p:txBody>
      </p:sp>
      <p:sp>
        <p:nvSpPr>
          <p:cNvPr id="2" name="1 Título"/>
          <p:cNvSpPr>
            <a:spLocks noGrp="1"/>
          </p:cNvSpPr>
          <p:nvPr>
            <p:ph type="title"/>
          </p:nvPr>
        </p:nvSpPr>
        <p:spPr>
          <a:xfrm>
            <a:off x="0" y="404664"/>
            <a:ext cx="3131840" cy="576064"/>
          </a:xfrm>
          <a:solidFill>
            <a:schemeClr val="bg1">
              <a:lumMod val="50000"/>
              <a:alpha val="30000"/>
            </a:schemeClr>
          </a:solidFill>
        </p:spPr>
        <p:txBody>
          <a:bodyPr>
            <a:normAutofit fontScale="90000"/>
          </a:bodyPr>
          <a:lstStyle/>
          <a:p>
            <a:pPr algn="l"/>
            <a:r>
              <a:rPr lang="ca-ES" dirty="0"/>
              <a:t>     </a:t>
            </a:r>
            <a:r>
              <a:rPr lang="ca-ES" sz="4000" b="1" dirty="0"/>
              <a:t>Content</a:t>
            </a:r>
          </a:p>
        </p:txBody>
      </p:sp>
      <p:sp>
        <p:nvSpPr>
          <p:cNvPr id="14" name="13 CuadroTexto"/>
          <p:cNvSpPr txBox="1"/>
          <p:nvPr/>
        </p:nvSpPr>
        <p:spPr>
          <a:xfrm>
            <a:off x="1868287" y="4266107"/>
            <a:ext cx="1103507" cy="461665"/>
          </a:xfrm>
          <a:prstGeom prst="rect">
            <a:avLst/>
          </a:prstGeom>
          <a:noFill/>
        </p:spPr>
        <p:txBody>
          <a:bodyPr wrap="none" rtlCol="0">
            <a:spAutoFit/>
          </a:bodyPr>
          <a:lstStyle/>
          <a:p>
            <a:r>
              <a:rPr lang="ca-ES" sz="2400" b="1" dirty="0" err="1"/>
              <a:t>Results</a:t>
            </a:r>
            <a:endParaRPr lang="ca-ES" sz="2400" b="1" dirty="0"/>
          </a:p>
        </p:txBody>
      </p:sp>
      <p:sp>
        <p:nvSpPr>
          <p:cNvPr id="15" name="14 CuadroTexto"/>
          <p:cNvSpPr txBox="1"/>
          <p:nvPr/>
        </p:nvSpPr>
        <p:spPr>
          <a:xfrm>
            <a:off x="1835696" y="5121766"/>
            <a:ext cx="1699504" cy="461665"/>
          </a:xfrm>
          <a:prstGeom prst="rect">
            <a:avLst/>
          </a:prstGeom>
          <a:noFill/>
        </p:spPr>
        <p:txBody>
          <a:bodyPr wrap="none" rtlCol="0">
            <a:spAutoFit/>
          </a:bodyPr>
          <a:lstStyle/>
          <a:p>
            <a:r>
              <a:rPr lang="ca-ES" sz="2400" b="1" dirty="0"/>
              <a:t>Conclusions</a:t>
            </a:r>
          </a:p>
        </p:txBody>
      </p:sp>
      <p:sp>
        <p:nvSpPr>
          <p:cNvPr id="22" name="21 Retraso"/>
          <p:cNvSpPr/>
          <p:nvPr/>
        </p:nvSpPr>
        <p:spPr>
          <a:xfrm>
            <a:off x="3132233" y="404664"/>
            <a:ext cx="504056" cy="576064"/>
          </a:xfrm>
          <a:prstGeom prst="flowChartDelay">
            <a:avLst/>
          </a:prstGeom>
          <a:solidFill>
            <a:schemeClr val="bg1">
              <a:lumMod val="85000"/>
            </a:schemeClr>
          </a:solidFill>
        </p:spPr>
        <p:txBody>
          <a:bodyPr vert="horz" lIns="91440" tIns="45720" rIns="91440" bIns="45720" rtlCol="0" anchor="ctr">
            <a:normAutofit fontScale="52500" lnSpcReduction="20000"/>
          </a:bodyPr>
          <a:lstStyle/>
          <a:p>
            <a:pPr>
              <a:spcBef>
                <a:spcPct val="0"/>
              </a:spcBef>
            </a:pPr>
            <a:endParaRPr lang="ca-ES" sz="4400">
              <a:solidFill>
                <a:schemeClr val="tx1"/>
              </a:solidFill>
              <a:latin typeface="+mj-lt"/>
              <a:ea typeface="+mj-ea"/>
              <a:cs typeface="+mj-cs"/>
            </a:endParaRPr>
          </a:p>
        </p:txBody>
      </p:sp>
      <p:sp>
        <p:nvSpPr>
          <p:cNvPr id="26" name="17 Elipse">
            <a:extLst>
              <a:ext uri="{FF2B5EF4-FFF2-40B4-BE49-F238E27FC236}">
                <a16:creationId xmlns:a16="http://schemas.microsoft.com/office/drawing/2014/main" id="{921226C3-1A66-4D51-818F-941120E33B96}"/>
              </a:ext>
            </a:extLst>
          </p:cNvPr>
          <p:cNvSpPr/>
          <p:nvPr/>
        </p:nvSpPr>
        <p:spPr>
          <a:xfrm>
            <a:off x="947305" y="3377788"/>
            <a:ext cx="552686" cy="540000"/>
          </a:xfrm>
          <a:prstGeom prst="ellipse">
            <a:avLst/>
          </a:prstGeom>
          <a:solidFill>
            <a:srgbClr val="E6E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lumMod val="95000"/>
                    <a:lumOff val="5000"/>
                  </a:schemeClr>
                </a:solidFill>
              </a:rPr>
              <a:t>3</a:t>
            </a:r>
          </a:p>
        </p:txBody>
      </p:sp>
      <p:sp>
        <p:nvSpPr>
          <p:cNvPr id="27" name="10 CuadroTexto">
            <a:extLst>
              <a:ext uri="{FF2B5EF4-FFF2-40B4-BE49-F238E27FC236}">
                <a16:creationId xmlns:a16="http://schemas.microsoft.com/office/drawing/2014/main" id="{E319F426-BDD4-4C73-A1FA-AB5B71B3FE65}"/>
              </a:ext>
            </a:extLst>
          </p:cNvPr>
          <p:cNvSpPr txBox="1"/>
          <p:nvPr/>
        </p:nvSpPr>
        <p:spPr>
          <a:xfrm>
            <a:off x="1835696" y="2621171"/>
            <a:ext cx="1525097" cy="461665"/>
          </a:xfrm>
          <a:prstGeom prst="rect">
            <a:avLst/>
          </a:prstGeom>
          <a:noFill/>
        </p:spPr>
        <p:txBody>
          <a:bodyPr wrap="none" rtlCol="0">
            <a:spAutoFit/>
          </a:bodyPr>
          <a:lstStyle/>
          <a:p>
            <a:r>
              <a:rPr lang="ca-ES" sz="2400" b="1" dirty="0"/>
              <a:t>Objectives</a:t>
            </a:r>
          </a:p>
        </p:txBody>
      </p:sp>
      <p:sp>
        <p:nvSpPr>
          <p:cNvPr id="28" name="12 CuadroTexto">
            <a:extLst>
              <a:ext uri="{FF2B5EF4-FFF2-40B4-BE49-F238E27FC236}">
                <a16:creationId xmlns:a16="http://schemas.microsoft.com/office/drawing/2014/main" id="{2C74C6B1-0DC4-49AF-9FD4-FC787685B1E2}"/>
              </a:ext>
            </a:extLst>
          </p:cNvPr>
          <p:cNvSpPr txBox="1"/>
          <p:nvPr/>
        </p:nvSpPr>
        <p:spPr>
          <a:xfrm>
            <a:off x="1817934" y="3416955"/>
            <a:ext cx="1907382" cy="461665"/>
          </a:xfrm>
          <a:prstGeom prst="rect">
            <a:avLst/>
          </a:prstGeom>
          <a:noFill/>
        </p:spPr>
        <p:txBody>
          <a:bodyPr wrap="none" rtlCol="0">
            <a:spAutoFit/>
          </a:bodyPr>
          <a:lstStyle/>
          <a:p>
            <a:r>
              <a:rPr lang="ca-ES" sz="2400" b="1" dirty="0" err="1"/>
              <a:t>Methodology</a:t>
            </a:r>
            <a:endParaRPr lang="ca-ES" sz="2400" b="1" dirty="0"/>
          </a:p>
        </p:txBody>
      </p:sp>
      <p:sp>
        <p:nvSpPr>
          <p:cNvPr id="29" name="16 Elipse">
            <a:extLst>
              <a:ext uri="{FF2B5EF4-FFF2-40B4-BE49-F238E27FC236}">
                <a16:creationId xmlns:a16="http://schemas.microsoft.com/office/drawing/2014/main" id="{6F5B9BBD-A710-4681-89DD-7CAFDF6816E7}"/>
              </a:ext>
            </a:extLst>
          </p:cNvPr>
          <p:cNvSpPr/>
          <p:nvPr/>
        </p:nvSpPr>
        <p:spPr>
          <a:xfrm>
            <a:off x="947305" y="2553917"/>
            <a:ext cx="552686" cy="540000"/>
          </a:xfrm>
          <a:prstGeom prst="ellipse">
            <a:avLst/>
          </a:prstGeom>
          <a:solidFill>
            <a:srgbClr val="C9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2</a:t>
            </a:r>
          </a:p>
        </p:txBody>
      </p:sp>
      <p:sp>
        <p:nvSpPr>
          <p:cNvPr id="30" name="15 Elipse">
            <a:extLst>
              <a:ext uri="{FF2B5EF4-FFF2-40B4-BE49-F238E27FC236}">
                <a16:creationId xmlns:a16="http://schemas.microsoft.com/office/drawing/2014/main" id="{0ACA8CA9-5706-4E7B-ACF0-76880365EACC}"/>
              </a:ext>
            </a:extLst>
          </p:cNvPr>
          <p:cNvSpPr/>
          <p:nvPr/>
        </p:nvSpPr>
        <p:spPr>
          <a:xfrm>
            <a:off x="947305" y="1787750"/>
            <a:ext cx="552686" cy="540000"/>
          </a:xfrm>
          <a:prstGeom prst="ellipse">
            <a:avLst/>
          </a:prstGeom>
          <a:solidFill>
            <a:srgbClr val="97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chemeClr val="tx1"/>
                </a:solidFill>
              </a:rPr>
              <a:t>1</a:t>
            </a:r>
          </a:p>
        </p:txBody>
      </p:sp>
      <p:sp>
        <p:nvSpPr>
          <p:cNvPr id="31" name="9 CuadroTexto">
            <a:extLst>
              <a:ext uri="{FF2B5EF4-FFF2-40B4-BE49-F238E27FC236}">
                <a16:creationId xmlns:a16="http://schemas.microsoft.com/office/drawing/2014/main" id="{F194D5B5-E948-4E75-92EF-82339B88C3A7}"/>
              </a:ext>
            </a:extLst>
          </p:cNvPr>
          <p:cNvSpPr txBox="1"/>
          <p:nvPr/>
        </p:nvSpPr>
        <p:spPr>
          <a:xfrm>
            <a:off x="1763688" y="1800997"/>
            <a:ext cx="1697324" cy="461665"/>
          </a:xfrm>
          <a:prstGeom prst="rect">
            <a:avLst/>
          </a:prstGeom>
          <a:noFill/>
        </p:spPr>
        <p:txBody>
          <a:bodyPr wrap="none" rtlCol="0">
            <a:spAutoFit/>
          </a:bodyPr>
          <a:lstStyle/>
          <a:p>
            <a:r>
              <a:rPr lang="ca-ES" sz="2400" b="1" dirty="0" err="1"/>
              <a:t>Background</a:t>
            </a:r>
            <a:endParaRPr lang="ca-ES" sz="2400" b="1" dirty="0"/>
          </a:p>
        </p:txBody>
      </p:sp>
    </p:spTree>
    <p:extLst>
      <p:ext uri="{BB962C8B-B14F-4D97-AF65-F5344CB8AC3E}">
        <p14:creationId xmlns:p14="http://schemas.microsoft.com/office/powerpoint/2010/main" val="256175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8306" y="476672"/>
            <a:ext cx="3347914" cy="576064"/>
          </a:xfrm>
          <a:solidFill>
            <a:srgbClr val="97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ca-ES" sz="4000" b="1" dirty="0">
                <a:solidFill>
                  <a:schemeClr val="tx1"/>
                </a:solidFill>
                <a:latin typeface="+mn-lt"/>
                <a:ea typeface="+mn-ea"/>
                <a:cs typeface="+mn-cs"/>
              </a:rPr>
              <a:t>1. </a:t>
            </a:r>
            <a:r>
              <a:rPr lang="ca-ES" sz="4000" b="1" dirty="0" err="1">
                <a:solidFill>
                  <a:schemeClr val="tx1"/>
                </a:solidFill>
                <a:latin typeface="+mn-lt"/>
                <a:ea typeface="+mn-ea"/>
                <a:cs typeface="+mn-cs"/>
              </a:rPr>
              <a:t>Background</a:t>
            </a:r>
            <a:endParaRPr lang="ca-ES" sz="4000" b="1" dirty="0">
              <a:solidFill>
                <a:schemeClr val="tx1"/>
              </a:solidFill>
              <a:latin typeface="+mn-lt"/>
              <a:ea typeface="+mn-ea"/>
              <a:cs typeface="+mn-cs"/>
            </a:endParaRPr>
          </a:p>
        </p:txBody>
      </p:sp>
      <p:sp>
        <p:nvSpPr>
          <p:cNvPr id="4" name="3 Retraso"/>
          <p:cNvSpPr/>
          <p:nvPr/>
        </p:nvSpPr>
        <p:spPr>
          <a:xfrm>
            <a:off x="3275856" y="476672"/>
            <a:ext cx="504056" cy="576064"/>
          </a:xfrm>
          <a:prstGeom prst="flowChartDelay">
            <a:avLst/>
          </a:prstGeom>
          <a:solidFill>
            <a:srgbClr val="978C8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0000" lnSpcReduction="20000"/>
          </a:bodyPr>
          <a:lstStyle/>
          <a:p>
            <a:pPr algn="ctr">
              <a:spcBef>
                <a:spcPct val="0"/>
              </a:spcBef>
            </a:pPr>
            <a:endParaRPr lang="ca-ES" sz="4000" b="1"/>
          </a:p>
        </p:txBody>
      </p:sp>
      <p:sp>
        <p:nvSpPr>
          <p:cNvPr id="2" name="QuadreDeText 1">
            <a:extLst>
              <a:ext uri="{FF2B5EF4-FFF2-40B4-BE49-F238E27FC236}">
                <a16:creationId xmlns:a16="http://schemas.microsoft.com/office/drawing/2014/main" id="{208384A7-5986-4791-92F2-3503DB6CC67B}"/>
              </a:ext>
            </a:extLst>
          </p:cNvPr>
          <p:cNvSpPr txBox="1"/>
          <p:nvPr/>
        </p:nvSpPr>
        <p:spPr>
          <a:xfrm>
            <a:off x="251520" y="2060848"/>
            <a:ext cx="8784976" cy="3754874"/>
          </a:xfrm>
          <a:prstGeom prst="rect">
            <a:avLst/>
          </a:prstGeom>
          <a:noFill/>
        </p:spPr>
        <p:txBody>
          <a:bodyPr wrap="square" rtlCol="0">
            <a:spAutoFit/>
          </a:bodyPr>
          <a:lstStyle/>
          <a:p>
            <a:pPr algn="ctr"/>
            <a:r>
              <a:rPr lang="es-ES" sz="5000" b="1" dirty="0">
                <a:solidFill>
                  <a:srgbClr val="FF0000"/>
                </a:solidFill>
              </a:rPr>
              <a:t>CLIMATE CHANGE</a:t>
            </a:r>
          </a:p>
          <a:p>
            <a:pPr algn="ctr"/>
            <a:endParaRPr lang="es-ES" sz="4400" b="1" dirty="0"/>
          </a:p>
          <a:p>
            <a:pPr algn="ctr"/>
            <a:r>
              <a:rPr lang="es-ES" sz="4400" b="1" dirty="0"/>
              <a:t>IMPACTS ON          CONTRIBUTION TO</a:t>
            </a:r>
          </a:p>
          <a:p>
            <a:pPr algn="ctr"/>
            <a:endParaRPr lang="es-ES" sz="5000" b="1" dirty="0"/>
          </a:p>
          <a:p>
            <a:pPr algn="ctr"/>
            <a:r>
              <a:rPr lang="es-ES" sz="5000" b="1" dirty="0">
                <a:solidFill>
                  <a:srgbClr val="00B050"/>
                </a:solidFill>
              </a:rPr>
              <a:t>SOCIOECONOMIC ACTIVITES</a:t>
            </a:r>
          </a:p>
        </p:txBody>
      </p:sp>
      <p:sp>
        <p:nvSpPr>
          <p:cNvPr id="3" name="QuadreDeText 2">
            <a:extLst>
              <a:ext uri="{FF2B5EF4-FFF2-40B4-BE49-F238E27FC236}">
                <a16:creationId xmlns:a16="http://schemas.microsoft.com/office/drawing/2014/main" id="{6857CAE2-7789-4AAB-8C18-2D5D870729AD}"/>
              </a:ext>
            </a:extLst>
          </p:cNvPr>
          <p:cNvSpPr txBox="1"/>
          <p:nvPr/>
        </p:nvSpPr>
        <p:spPr>
          <a:xfrm>
            <a:off x="2771800" y="1403484"/>
            <a:ext cx="3456384" cy="369332"/>
          </a:xfrm>
          <a:prstGeom prst="rect">
            <a:avLst/>
          </a:prstGeom>
          <a:noFill/>
        </p:spPr>
        <p:txBody>
          <a:bodyPr wrap="square" rtlCol="0">
            <a:spAutoFit/>
          </a:bodyPr>
          <a:lstStyle/>
          <a:p>
            <a:pPr algn="ctr"/>
            <a:r>
              <a:rPr lang="es-ES" b="1" dirty="0">
                <a:solidFill>
                  <a:srgbClr val="C00000"/>
                </a:solidFill>
              </a:rPr>
              <a:t>GGH </a:t>
            </a:r>
            <a:r>
              <a:rPr lang="es-ES" b="1" dirty="0" err="1">
                <a:solidFill>
                  <a:srgbClr val="C00000"/>
                </a:solidFill>
              </a:rPr>
              <a:t>concentration</a:t>
            </a:r>
            <a:r>
              <a:rPr lang="es-ES" b="1" dirty="0">
                <a:solidFill>
                  <a:srgbClr val="C00000"/>
                </a:solidFill>
              </a:rPr>
              <a:t> - ERB</a:t>
            </a:r>
          </a:p>
        </p:txBody>
      </p:sp>
    </p:spTree>
    <p:extLst>
      <p:ext uri="{BB962C8B-B14F-4D97-AF65-F5344CB8AC3E}">
        <p14:creationId xmlns:p14="http://schemas.microsoft.com/office/powerpoint/2010/main" val="238947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18306" y="476672"/>
            <a:ext cx="3347914" cy="576064"/>
          </a:xfrm>
          <a:solidFill>
            <a:srgbClr val="978C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ca-ES" sz="4000" b="1" dirty="0">
                <a:solidFill>
                  <a:schemeClr val="tx1"/>
                </a:solidFill>
                <a:latin typeface="+mn-lt"/>
                <a:ea typeface="+mn-ea"/>
                <a:cs typeface="+mn-cs"/>
              </a:rPr>
              <a:t>1. </a:t>
            </a:r>
            <a:r>
              <a:rPr lang="ca-ES" sz="4000" b="1" dirty="0" err="1">
                <a:solidFill>
                  <a:schemeClr val="tx1"/>
                </a:solidFill>
                <a:latin typeface="+mn-lt"/>
                <a:ea typeface="+mn-ea"/>
                <a:cs typeface="+mn-cs"/>
              </a:rPr>
              <a:t>Background</a:t>
            </a:r>
            <a:endParaRPr lang="ca-ES" sz="4000" b="1" dirty="0">
              <a:solidFill>
                <a:schemeClr val="tx1"/>
              </a:solidFill>
              <a:latin typeface="+mn-lt"/>
              <a:ea typeface="+mn-ea"/>
              <a:cs typeface="+mn-cs"/>
            </a:endParaRPr>
          </a:p>
        </p:txBody>
      </p:sp>
      <p:sp>
        <p:nvSpPr>
          <p:cNvPr id="4" name="3 Retraso"/>
          <p:cNvSpPr/>
          <p:nvPr/>
        </p:nvSpPr>
        <p:spPr>
          <a:xfrm>
            <a:off x="3275856" y="476672"/>
            <a:ext cx="504056" cy="576064"/>
          </a:xfrm>
          <a:prstGeom prst="flowChartDelay">
            <a:avLst/>
          </a:prstGeom>
          <a:solidFill>
            <a:srgbClr val="978C8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60000" lnSpcReduction="20000"/>
          </a:bodyPr>
          <a:lstStyle/>
          <a:p>
            <a:pPr algn="ctr">
              <a:spcBef>
                <a:spcPct val="0"/>
              </a:spcBef>
            </a:pPr>
            <a:endParaRPr lang="ca-ES" sz="4000" b="1"/>
          </a:p>
        </p:txBody>
      </p:sp>
      <p:sp>
        <p:nvSpPr>
          <p:cNvPr id="2" name="QuadreDeText 1">
            <a:extLst>
              <a:ext uri="{FF2B5EF4-FFF2-40B4-BE49-F238E27FC236}">
                <a16:creationId xmlns:a16="http://schemas.microsoft.com/office/drawing/2014/main" id="{208384A7-5986-4791-92F2-3503DB6CC67B}"/>
              </a:ext>
            </a:extLst>
          </p:cNvPr>
          <p:cNvSpPr txBox="1"/>
          <p:nvPr/>
        </p:nvSpPr>
        <p:spPr>
          <a:xfrm>
            <a:off x="3779912" y="1004530"/>
            <a:ext cx="5256584" cy="5755422"/>
          </a:xfrm>
          <a:prstGeom prst="rect">
            <a:avLst/>
          </a:prstGeom>
          <a:noFill/>
        </p:spPr>
        <p:txBody>
          <a:bodyPr wrap="square" rtlCol="0">
            <a:spAutoFit/>
          </a:bodyPr>
          <a:lstStyle/>
          <a:p>
            <a:pPr algn="ctr"/>
            <a:r>
              <a:rPr lang="es-ES" sz="4400" b="1" dirty="0"/>
              <a:t>OUTDOOR ACTIVITES</a:t>
            </a:r>
          </a:p>
          <a:p>
            <a:pPr algn="ctr"/>
            <a:endParaRPr lang="es-ES" sz="4000" b="1" dirty="0"/>
          </a:p>
          <a:p>
            <a:pPr algn="ctr"/>
            <a:endParaRPr lang="es-ES" sz="4000" b="1" dirty="0"/>
          </a:p>
          <a:p>
            <a:pPr algn="r"/>
            <a:r>
              <a:rPr lang="es-ES" sz="4400" b="1" dirty="0">
                <a:solidFill>
                  <a:srgbClr val="00B050"/>
                </a:solidFill>
              </a:rPr>
              <a:t>HUMAN </a:t>
            </a:r>
          </a:p>
          <a:p>
            <a:pPr algn="r"/>
            <a:r>
              <a:rPr lang="es-ES" sz="4400" b="1" dirty="0">
                <a:solidFill>
                  <a:srgbClr val="00B050"/>
                </a:solidFill>
              </a:rPr>
              <a:t>TOWERS</a:t>
            </a:r>
          </a:p>
          <a:p>
            <a:pPr algn="ctr"/>
            <a:endParaRPr lang="es-ES" sz="4000" b="1" dirty="0"/>
          </a:p>
          <a:p>
            <a:pPr algn="ctr"/>
            <a:endParaRPr lang="es-ES" sz="4000" b="1" dirty="0"/>
          </a:p>
          <a:p>
            <a:pPr algn="ctr"/>
            <a:endParaRPr lang="es-ES" sz="4000" b="1" dirty="0"/>
          </a:p>
          <a:p>
            <a:pPr algn="r"/>
            <a:r>
              <a:rPr lang="es-ES" sz="3600" b="1" dirty="0"/>
              <a:t>INTANGIBLE HERITAGE</a:t>
            </a:r>
          </a:p>
        </p:txBody>
      </p:sp>
      <p:pic>
        <p:nvPicPr>
          <p:cNvPr id="5" name="Imatge 4">
            <a:extLst>
              <a:ext uri="{FF2B5EF4-FFF2-40B4-BE49-F238E27FC236}">
                <a16:creationId xmlns:a16="http://schemas.microsoft.com/office/drawing/2014/main" id="{8ECF862F-5219-4316-9F31-376CA6AA32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858170"/>
            <a:ext cx="5688632" cy="3983257"/>
          </a:xfrm>
          <a:prstGeom prst="rect">
            <a:avLst/>
          </a:prstGeom>
        </p:spPr>
      </p:pic>
      <p:sp>
        <p:nvSpPr>
          <p:cNvPr id="7" name="QuadreDeText 6">
            <a:extLst>
              <a:ext uri="{FF2B5EF4-FFF2-40B4-BE49-F238E27FC236}">
                <a16:creationId xmlns:a16="http://schemas.microsoft.com/office/drawing/2014/main" id="{7F3653BE-EEE3-47CF-92E1-2BBD51451D4B}"/>
              </a:ext>
            </a:extLst>
          </p:cNvPr>
          <p:cNvSpPr txBox="1"/>
          <p:nvPr/>
        </p:nvSpPr>
        <p:spPr>
          <a:xfrm>
            <a:off x="118559" y="5877964"/>
            <a:ext cx="5688632" cy="523220"/>
          </a:xfrm>
          <a:prstGeom prst="rect">
            <a:avLst/>
          </a:prstGeom>
          <a:noFill/>
        </p:spPr>
        <p:txBody>
          <a:bodyPr wrap="square" rtlCol="0">
            <a:spAutoFit/>
          </a:bodyPr>
          <a:lstStyle/>
          <a:p>
            <a:r>
              <a:rPr lang="es-ES" sz="600" dirty="0"/>
              <a:t>https://www.google.com/search?client=firefox-b-e&amp;sca_esv=7fd248ba2150affe&amp;sca_upv=1&amp;sxsrf=ADLYWIJQzmWczsIFE6vfWlyx_XfbQ2-0Cw:1715084669461&amp;q=DIADA+CASTELLER+DE+SANT+FELIX+VILAFRANCA&amp;tbm=vid&amp;source=lnms&amp;prmd=invbz&amp;sa=X&amp;ved=2ahUKEwi0lu6jxPuFAxW8VKQEHZ4cA1UQ0pQJegQICxAB&amp;biw=1280&amp;bih=595&amp;dpr=1.5#fpstate=ive&amp;vld=cid:e6438f21,vid:qi5i9ewp-do,st:0</a:t>
            </a:r>
            <a:endParaRPr lang="es-ES" sz="1000" dirty="0"/>
          </a:p>
          <a:p>
            <a:r>
              <a:rPr lang="es-ES" sz="1000" dirty="0"/>
              <a:t>1h37 a 1h41’’</a:t>
            </a:r>
          </a:p>
        </p:txBody>
      </p:sp>
      <p:sp>
        <p:nvSpPr>
          <p:cNvPr id="8" name="QuadreDeText 7">
            <a:extLst>
              <a:ext uri="{FF2B5EF4-FFF2-40B4-BE49-F238E27FC236}">
                <a16:creationId xmlns:a16="http://schemas.microsoft.com/office/drawing/2014/main" id="{64D75AAB-A0A3-4BCE-99F1-DC1D37CA66AE}"/>
              </a:ext>
            </a:extLst>
          </p:cNvPr>
          <p:cNvSpPr txBox="1"/>
          <p:nvPr/>
        </p:nvSpPr>
        <p:spPr>
          <a:xfrm>
            <a:off x="683568" y="1475492"/>
            <a:ext cx="2736304" cy="369332"/>
          </a:xfrm>
          <a:prstGeom prst="rect">
            <a:avLst/>
          </a:prstGeom>
          <a:noFill/>
        </p:spPr>
        <p:txBody>
          <a:bodyPr wrap="square" rtlCol="0">
            <a:spAutoFit/>
          </a:bodyPr>
          <a:lstStyle/>
          <a:p>
            <a:r>
              <a:rPr lang="es-ES" dirty="0" err="1"/>
              <a:t>Source</a:t>
            </a:r>
            <a:r>
              <a:rPr lang="es-ES" dirty="0"/>
              <a:t>: Pere Toda</a:t>
            </a:r>
          </a:p>
        </p:txBody>
      </p:sp>
    </p:spTree>
    <p:extLst>
      <p:ext uri="{BB962C8B-B14F-4D97-AF65-F5344CB8AC3E}">
        <p14:creationId xmlns:p14="http://schemas.microsoft.com/office/powerpoint/2010/main" val="258715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8306" y="476672"/>
            <a:ext cx="3078138" cy="576064"/>
          </a:xfrm>
          <a:solidFill>
            <a:srgbClr val="C9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ca-ES" sz="3600" b="1" dirty="0">
                <a:solidFill>
                  <a:schemeClr val="tx1"/>
                </a:solidFill>
              </a:rPr>
              <a:t>2. Objectives</a:t>
            </a:r>
          </a:p>
        </p:txBody>
      </p:sp>
      <p:sp>
        <p:nvSpPr>
          <p:cNvPr id="6" name="5 Retraso"/>
          <p:cNvSpPr/>
          <p:nvPr/>
        </p:nvSpPr>
        <p:spPr>
          <a:xfrm>
            <a:off x="3047653" y="476672"/>
            <a:ext cx="504056" cy="576064"/>
          </a:xfrm>
          <a:prstGeom prst="flowChartDelay">
            <a:avLst/>
          </a:prstGeom>
          <a:solidFill>
            <a:srgbClr val="C9C1B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spcBef>
                <a:spcPct val="0"/>
              </a:spcBef>
            </a:pPr>
            <a:endParaRPr lang="ca-ES" sz="3600" b="1"/>
          </a:p>
        </p:txBody>
      </p:sp>
      <p:sp>
        <p:nvSpPr>
          <p:cNvPr id="2" name="QuadreDeText 1">
            <a:extLst>
              <a:ext uri="{FF2B5EF4-FFF2-40B4-BE49-F238E27FC236}">
                <a16:creationId xmlns:a16="http://schemas.microsoft.com/office/drawing/2014/main" id="{43983118-AE48-41C0-A070-576859D189C6}"/>
              </a:ext>
            </a:extLst>
          </p:cNvPr>
          <p:cNvSpPr txBox="1"/>
          <p:nvPr/>
        </p:nvSpPr>
        <p:spPr>
          <a:xfrm>
            <a:off x="323528" y="1556792"/>
            <a:ext cx="8568952" cy="5262979"/>
          </a:xfrm>
          <a:prstGeom prst="rect">
            <a:avLst/>
          </a:prstGeom>
          <a:noFill/>
        </p:spPr>
        <p:txBody>
          <a:bodyPr wrap="square" rtlCol="0">
            <a:spAutoFit/>
          </a:bodyPr>
          <a:lstStyle/>
          <a:p>
            <a:pPr rtl="0"/>
            <a:endParaRPr lang="en-US" dirty="0"/>
          </a:p>
          <a:p>
            <a:pPr marL="342900" indent="-342900" algn="just" rtl="0">
              <a:buAutoNum type="arabicParenR"/>
            </a:pPr>
            <a:r>
              <a:rPr lang="en-US" sz="3000" dirty="0"/>
              <a:t>Analyzing temperature trend during selected Human Tower exhibitions over the last 70 years.</a:t>
            </a:r>
          </a:p>
          <a:p>
            <a:pPr algn="just" rtl="0"/>
            <a:r>
              <a:rPr lang="en-US" sz="3000" dirty="0"/>
              <a:t> </a:t>
            </a:r>
          </a:p>
          <a:p>
            <a:pPr algn="just" rtl="0"/>
            <a:r>
              <a:rPr lang="en-US" sz="3000" b="1" dirty="0"/>
              <a:t>2) Determining the best/worst weather conditions. </a:t>
            </a:r>
          </a:p>
          <a:p>
            <a:pPr algn="just" rtl="0"/>
            <a:endParaRPr lang="en-US" sz="3000" dirty="0"/>
          </a:p>
          <a:p>
            <a:pPr algn="just" rtl="0"/>
            <a:r>
              <a:rPr lang="en-US" sz="3000" dirty="0"/>
              <a:t>3) Proposing adaptative measures. </a:t>
            </a:r>
          </a:p>
          <a:p>
            <a:pPr algn="just" rtl="0"/>
            <a:endParaRPr lang="en-US" sz="3000" dirty="0"/>
          </a:p>
          <a:p>
            <a:pPr algn="just" rtl="0"/>
            <a:r>
              <a:rPr lang="en-US" sz="3000" b="1" dirty="0"/>
              <a:t>4) Analyzing weather conditions during exhibitions.</a:t>
            </a:r>
          </a:p>
          <a:p>
            <a:pPr algn="just" rtl="0"/>
            <a:endParaRPr lang="en-US" sz="3000" b="1" dirty="0"/>
          </a:p>
          <a:p>
            <a:pPr algn="just" rtl="0"/>
            <a:r>
              <a:rPr lang="en-US" sz="3000" dirty="0"/>
              <a:t>5) Co-creating climate service</a:t>
            </a:r>
          </a:p>
          <a:p>
            <a:endParaRPr lang="es-ES" dirty="0"/>
          </a:p>
        </p:txBody>
      </p:sp>
    </p:spTree>
    <p:extLst>
      <p:ext uri="{BB962C8B-B14F-4D97-AF65-F5344CB8AC3E}">
        <p14:creationId xmlns:p14="http://schemas.microsoft.com/office/powerpoint/2010/main" val="272920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6512" y="476672"/>
            <a:ext cx="3528392" cy="576064"/>
          </a:xfrm>
          <a:solidFill>
            <a:srgbClr val="C6EEF0">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ca-ES" sz="3600" b="1" dirty="0">
                <a:solidFill>
                  <a:schemeClr val="tx1">
                    <a:lumMod val="95000"/>
                    <a:lumOff val="5000"/>
                  </a:schemeClr>
                </a:solidFill>
              </a:rPr>
              <a:t>3. </a:t>
            </a:r>
            <a:r>
              <a:rPr lang="ca-ES" sz="3600" b="1" dirty="0" err="1">
                <a:solidFill>
                  <a:schemeClr val="tx1">
                    <a:lumMod val="95000"/>
                    <a:lumOff val="5000"/>
                  </a:schemeClr>
                </a:solidFill>
              </a:rPr>
              <a:t>Methodology</a:t>
            </a:r>
            <a:endParaRPr lang="ca-ES" sz="3600" b="1" dirty="0">
              <a:solidFill>
                <a:schemeClr val="tx1">
                  <a:lumMod val="95000"/>
                  <a:lumOff val="5000"/>
                </a:schemeClr>
              </a:solidFill>
            </a:endParaRPr>
          </a:p>
        </p:txBody>
      </p:sp>
      <p:sp>
        <p:nvSpPr>
          <p:cNvPr id="7" name="6 Retraso"/>
          <p:cNvSpPr/>
          <p:nvPr/>
        </p:nvSpPr>
        <p:spPr>
          <a:xfrm>
            <a:off x="3491880" y="476672"/>
            <a:ext cx="504056" cy="576064"/>
          </a:xfrm>
          <a:prstGeom prst="flowChartDelay">
            <a:avLst/>
          </a:prstGeom>
          <a:solidFill>
            <a:srgbClr val="C6EEF0">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0"/>
              </a:spcBef>
            </a:pPr>
            <a:endParaRPr lang="ca-ES" b="1"/>
          </a:p>
        </p:txBody>
      </p:sp>
      <p:sp>
        <p:nvSpPr>
          <p:cNvPr id="2" name="QuadreDeText 1">
            <a:extLst>
              <a:ext uri="{FF2B5EF4-FFF2-40B4-BE49-F238E27FC236}">
                <a16:creationId xmlns:a16="http://schemas.microsoft.com/office/drawing/2014/main" id="{5CFE082A-21D1-4674-A80C-9DD5547ABEAB}"/>
              </a:ext>
            </a:extLst>
          </p:cNvPr>
          <p:cNvSpPr txBox="1"/>
          <p:nvPr/>
        </p:nvSpPr>
        <p:spPr>
          <a:xfrm>
            <a:off x="683570" y="1867465"/>
            <a:ext cx="7704856" cy="4585871"/>
          </a:xfrm>
          <a:prstGeom prst="rect">
            <a:avLst/>
          </a:prstGeom>
          <a:noFill/>
        </p:spPr>
        <p:txBody>
          <a:bodyPr wrap="square" rtlCol="0">
            <a:spAutoFit/>
          </a:bodyPr>
          <a:lstStyle/>
          <a:p>
            <a:pPr algn="just"/>
            <a:r>
              <a:rPr lang="en-US" sz="3200" dirty="0"/>
              <a:t>O1: ERA5 LAND reanalysis / Copernicus</a:t>
            </a:r>
          </a:p>
          <a:p>
            <a:pPr algn="just"/>
            <a:endParaRPr lang="en-US" sz="3200" dirty="0"/>
          </a:p>
          <a:p>
            <a:pPr algn="just"/>
            <a:r>
              <a:rPr lang="en-US" sz="3200" dirty="0"/>
              <a:t>O2 and O3: workshop with “castellers”</a:t>
            </a:r>
          </a:p>
          <a:p>
            <a:pPr algn="just"/>
            <a:endParaRPr lang="en-US" sz="3200" dirty="0"/>
          </a:p>
          <a:p>
            <a:pPr algn="just"/>
            <a:r>
              <a:rPr lang="en-US" sz="3200" dirty="0"/>
              <a:t>O4: temperature - relative humidity sensors</a:t>
            </a:r>
          </a:p>
          <a:p>
            <a:pPr algn="just"/>
            <a:endParaRPr lang="en-US" sz="3200" dirty="0"/>
          </a:p>
          <a:p>
            <a:pPr algn="just"/>
            <a:endParaRPr lang="en-US" sz="3200" dirty="0"/>
          </a:p>
          <a:p>
            <a:pPr algn="just"/>
            <a:endParaRPr lang="en-US" sz="3200" dirty="0"/>
          </a:p>
          <a:p>
            <a:pPr algn="just"/>
            <a:r>
              <a:rPr lang="en-US" sz="3200" dirty="0"/>
              <a:t>				</a:t>
            </a:r>
            <a:r>
              <a:rPr lang="en-US" sz="3600" dirty="0"/>
              <a:t>O5</a:t>
            </a:r>
          </a:p>
        </p:txBody>
      </p:sp>
      <p:sp>
        <p:nvSpPr>
          <p:cNvPr id="3" name="Clau d'obertura 2">
            <a:extLst>
              <a:ext uri="{FF2B5EF4-FFF2-40B4-BE49-F238E27FC236}">
                <a16:creationId xmlns:a16="http://schemas.microsoft.com/office/drawing/2014/main" id="{D0EAA071-9389-44CF-B666-FC257B02C2CA}"/>
              </a:ext>
            </a:extLst>
          </p:cNvPr>
          <p:cNvSpPr/>
          <p:nvPr/>
        </p:nvSpPr>
        <p:spPr>
          <a:xfrm rot="16200000">
            <a:off x="4085949" y="1201391"/>
            <a:ext cx="900100" cy="7704858"/>
          </a:xfrm>
          <a:prstGeom prst="leftBrace">
            <a:avLst>
              <a:gd name="adj1" fmla="val 8333"/>
              <a:gd name="adj2" fmla="val 51156"/>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418130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6512" y="476672"/>
            <a:ext cx="2736304" cy="576064"/>
          </a:xfrm>
          <a:solidFill>
            <a:srgbClr val="88DB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ca-ES" sz="3600" b="1" dirty="0">
                <a:solidFill>
                  <a:schemeClr val="tx1"/>
                </a:solidFill>
              </a:rPr>
              <a:t>4. </a:t>
            </a:r>
            <a:r>
              <a:rPr lang="ca-ES" sz="3600" b="1" dirty="0" err="1">
                <a:solidFill>
                  <a:schemeClr val="tx1"/>
                </a:solidFill>
              </a:rPr>
              <a:t>Results</a:t>
            </a:r>
            <a:endParaRPr lang="ca-ES" sz="3600" b="1" dirty="0">
              <a:solidFill>
                <a:schemeClr val="tx1"/>
              </a:solidFill>
            </a:endParaRPr>
          </a:p>
        </p:txBody>
      </p:sp>
      <p:sp>
        <p:nvSpPr>
          <p:cNvPr id="5" name="4 Retraso"/>
          <p:cNvSpPr/>
          <p:nvPr/>
        </p:nvSpPr>
        <p:spPr>
          <a:xfrm>
            <a:off x="2699792" y="476672"/>
            <a:ext cx="504056" cy="576064"/>
          </a:xfrm>
          <a:prstGeom prst="flowChartDelay">
            <a:avLst/>
          </a:prstGeom>
          <a:solidFill>
            <a:srgbClr val="88DB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0"/>
              </a:spcBef>
            </a:pPr>
            <a:endParaRPr lang="ca-ES" b="1"/>
          </a:p>
        </p:txBody>
      </p:sp>
      <p:pic>
        <p:nvPicPr>
          <p:cNvPr id="3" name="Imatge 2">
            <a:extLst>
              <a:ext uri="{FF2B5EF4-FFF2-40B4-BE49-F238E27FC236}">
                <a16:creationId xmlns:a16="http://schemas.microsoft.com/office/drawing/2014/main" id="{2350A611-35F8-44E3-9125-769351ABC94A}"/>
              </a:ext>
            </a:extLst>
          </p:cNvPr>
          <p:cNvPicPr>
            <a:picLocks noChangeAspect="1"/>
          </p:cNvPicPr>
          <p:nvPr/>
        </p:nvPicPr>
        <p:blipFill rotWithShape="1">
          <a:blip r:embed="rId2"/>
          <a:srcRect l="20863" t="37400" r="35038" b="34600"/>
          <a:stretch/>
        </p:blipFill>
        <p:spPr>
          <a:xfrm>
            <a:off x="136304" y="2132856"/>
            <a:ext cx="8871391" cy="3168352"/>
          </a:xfrm>
          <a:prstGeom prst="rect">
            <a:avLst/>
          </a:prstGeom>
        </p:spPr>
      </p:pic>
      <p:sp>
        <p:nvSpPr>
          <p:cNvPr id="6" name="QuadreDeText 5">
            <a:extLst>
              <a:ext uri="{FF2B5EF4-FFF2-40B4-BE49-F238E27FC236}">
                <a16:creationId xmlns:a16="http://schemas.microsoft.com/office/drawing/2014/main" id="{3EA7AB63-68FE-49C9-B900-44C2452CB913}"/>
              </a:ext>
            </a:extLst>
          </p:cNvPr>
          <p:cNvSpPr txBox="1"/>
          <p:nvPr/>
        </p:nvSpPr>
        <p:spPr>
          <a:xfrm>
            <a:off x="3203848" y="5877272"/>
            <a:ext cx="3528392" cy="461665"/>
          </a:xfrm>
          <a:prstGeom prst="rect">
            <a:avLst/>
          </a:prstGeom>
          <a:noFill/>
        </p:spPr>
        <p:txBody>
          <a:bodyPr wrap="square" rtlCol="0">
            <a:spAutoFit/>
          </a:bodyPr>
          <a:lstStyle/>
          <a:p>
            <a:r>
              <a:rPr lang="es-ES" sz="2400" b="1" dirty="0"/>
              <a:t>Valls – 24th June – 12/15h</a:t>
            </a:r>
          </a:p>
        </p:txBody>
      </p:sp>
      <p:sp>
        <p:nvSpPr>
          <p:cNvPr id="7" name="QuadreDeText 6">
            <a:extLst>
              <a:ext uri="{FF2B5EF4-FFF2-40B4-BE49-F238E27FC236}">
                <a16:creationId xmlns:a16="http://schemas.microsoft.com/office/drawing/2014/main" id="{EE5D6604-02DD-45C7-9887-5A01AD5965B2}"/>
              </a:ext>
            </a:extLst>
          </p:cNvPr>
          <p:cNvSpPr txBox="1"/>
          <p:nvPr/>
        </p:nvSpPr>
        <p:spPr>
          <a:xfrm>
            <a:off x="611560" y="1397967"/>
            <a:ext cx="3528392" cy="707886"/>
          </a:xfrm>
          <a:prstGeom prst="rect">
            <a:avLst/>
          </a:prstGeom>
          <a:noFill/>
        </p:spPr>
        <p:txBody>
          <a:bodyPr wrap="square" rtlCol="0">
            <a:spAutoFit/>
          </a:bodyPr>
          <a:lstStyle/>
          <a:p>
            <a:r>
              <a:rPr lang="es-ES" sz="4000" b="1" dirty="0"/>
              <a:t>O1</a:t>
            </a:r>
          </a:p>
        </p:txBody>
      </p:sp>
      <p:cxnSp>
        <p:nvCxnSpPr>
          <p:cNvPr id="8" name="Connector recte 7">
            <a:extLst>
              <a:ext uri="{FF2B5EF4-FFF2-40B4-BE49-F238E27FC236}">
                <a16:creationId xmlns:a16="http://schemas.microsoft.com/office/drawing/2014/main" id="{BF9B9EED-B527-44F8-A44B-22FADC001CB1}"/>
              </a:ext>
            </a:extLst>
          </p:cNvPr>
          <p:cNvCxnSpPr/>
          <p:nvPr/>
        </p:nvCxnSpPr>
        <p:spPr>
          <a:xfrm>
            <a:off x="2267744" y="2132856"/>
            <a:ext cx="0" cy="3168352"/>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65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6512" y="476672"/>
            <a:ext cx="2736304" cy="576064"/>
          </a:xfrm>
          <a:solidFill>
            <a:srgbClr val="88DB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ca-ES" sz="3600" b="1" dirty="0">
                <a:solidFill>
                  <a:schemeClr val="tx1"/>
                </a:solidFill>
              </a:rPr>
              <a:t>4. </a:t>
            </a:r>
            <a:r>
              <a:rPr lang="ca-ES" sz="3600" b="1" dirty="0" err="1">
                <a:solidFill>
                  <a:schemeClr val="tx1"/>
                </a:solidFill>
              </a:rPr>
              <a:t>Results</a:t>
            </a:r>
            <a:endParaRPr lang="ca-ES" sz="3600" b="1" dirty="0">
              <a:solidFill>
                <a:schemeClr val="tx1"/>
              </a:solidFill>
            </a:endParaRPr>
          </a:p>
        </p:txBody>
      </p:sp>
      <p:sp>
        <p:nvSpPr>
          <p:cNvPr id="5" name="4 Retraso"/>
          <p:cNvSpPr/>
          <p:nvPr/>
        </p:nvSpPr>
        <p:spPr>
          <a:xfrm>
            <a:off x="2699792" y="476672"/>
            <a:ext cx="504056" cy="576064"/>
          </a:xfrm>
          <a:prstGeom prst="flowChartDelay">
            <a:avLst/>
          </a:prstGeom>
          <a:solidFill>
            <a:srgbClr val="88DBD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0"/>
              </a:spcBef>
            </a:pPr>
            <a:endParaRPr lang="ca-ES" b="1"/>
          </a:p>
        </p:txBody>
      </p:sp>
      <p:sp>
        <p:nvSpPr>
          <p:cNvPr id="6" name="QuadreDeText 5">
            <a:extLst>
              <a:ext uri="{FF2B5EF4-FFF2-40B4-BE49-F238E27FC236}">
                <a16:creationId xmlns:a16="http://schemas.microsoft.com/office/drawing/2014/main" id="{3EA7AB63-68FE-49C9-B900-44C2452CB913}"/>
              </a:ext>
            </a:extLst>
          </p:cNvPr>
          <p:cNvSpPr txBox="1"/>
          <p:nvPr/>
        </p:nvSpPr>
        <p:spPr>
          <a:xfrm>
            <a:off x="2940980" y="5867997"/>
            <a:ext cx="6084676" cy="830997"/>
          </a:xfrm>
          <a:prstGeom prst="rect">
            <a:avLst/>
          </a:prstGeom>
          <a:noFill/>
        </p:spPr>
        <p:txBody>
          <a:bodyPr wrap="square" rtlCol="0">
            <a:spAutoFit/>
          </a:bodyPr>
          <a:lstStyle/>
          <a:p>
            <a:pPr algn="ctr"/>
            <a:r>
              <a:rPr lang="es-ES" sz="2400" b="1" dirty="0"/>
              <a:t>1st Workshop – Tarragona / 8th May 2024</a:t>
            </a:r>
          </a:p>
          <a:p>
            <a:pPr algn="ctr"/>
            <a:r>
              <a:rPr lang="es-ES" sz="2400" b="1" dirty="0"/>
              <a:t>Colla </a:t>
            </a:r>
            <a:r>
              <a:rPr lang="es-ES" sz="2400" b="1" dirty="0" err="1"/>
              <a:t>Joves</a:t>
            </a:r>
            <a:r>
              <a:rPr lang="es-ES" sz="2400" b="1" dirty="0"/>
              <a:t> </a:t>
            </a:r>
            <a:r>
              <a:rPr lang="es-ES" sz="2400" b="1" dirty="0" err="1"/>
              <a:t>Xiquets</a:t>
            </a:r>
            <a:r>
              <a:rPr lang="es-ES" sz="2400" b="1" dirty="0"/>
              <a:t> de Tarragona</a:t>
            </a:r>
          </a:p>
        </p:txBody>
      </p:sp>
      <p:sp>
        <p:nvSpPr>
          <p:cNvPr id="7" name="QuadreDeText 6">
            <a:extLst>
              <a:ext uri="{FF2B5EF4-FFF2-40B4-BE49-F238E27FC236}">
                <a16:creationId xmlns:a16="http://schemas.microsoft.com/office/drawing/2014/main" id="{B7032EB0-EE86-4416-8611-8ABA7FCF6934}"/>
              </a:ext>
            </a:extLst>
          </p:cNvPr>
          <p:cNvSpPr txBox="1"/>
          <p:nvPr/>
        </p:nvSpPr>
        <p:spPr>
          <a:xfrm>
            <a:off x="611560" y="1397967"/>
            <a:ext cx="3528392" cy="707886"/>
          </a:xfrm>
          <a:prstGeom prst="rect">
            <a:avLst/>
          </a:prstGeom>
          <a:noFill/>
        </p:spPr>
        <p:txBody>
          <a:bodyPr wrap="square" rtlCol="0">
            <a:spAutoFit/>
          </a:bodyPr>
          <a:lstStyle/>
          <a:p>
            <a:r>
              <a:rPr lang="es-ES" sz="4000" b="1" dirty="0"/>
              <a:t>O2 &amp; O3</a:t>
            </a:r>
          </a:p>
        </p:txBody>
      </p:sp>
      <p:pic>
        <p:nvPicPr>
          <p:cNvPr id="3" name="Imatge 2">
            <a:extLst>
              <a:ext uri="{FF2B5EF4-FFF2-40B4-BE49-F238E27FC236}">
                <a16:creationId xmlns:a16="http://schemas.microsoft.com/office/drawing/2014/main" id="{6C3DBB17-12F1-4E80-8E81-A1A6215C3B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384360"/>
            <a:ext cx="3459350" cy="2594513"/>
          </a:xfrm>
          <a:prstGeom prst="rect">
            <a:avLst/>
          </a:prstGeom>
        </p:spPr>
      </p:pic>
      <p:pic>
        <p:nvPicPr>
          <p:cNvPr id="9" name="Imatge 8">
            <a:extLst>
              <a:ext uri="{FF2B5EF4-FFF2-40B4-BE49-F238E27FC236}">
                <a16:creationId xmlns:a16="http://schemas.microsoft.com/office/drawing/2014/main" id="{9229168D-190E-4A6E-BE40-26F04FB12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84" y="2290349"/>
            <a:ext cx="4107068" cy="3082868"/>
          </a:xfrm>
          <a:prstGeom prst="rect">
            <a:avLst/>
          </a:prstGeom>
        </p:spPr>
      </p:pic>
      <p:pic>
        <p:nvPicPr>
          <p:cNvPr id="11" name="Imatge 10">
            <a:extLst>
              <a:ext uri="{FF2B5EF4-FFF2-40B4-BE49-F238E27FC236}">
                <a16:creationId xmlns:a16="http://schemas.microsoft.com/office/drawing/2014/main" id="{8D45C535-A21A-43D8-9910-4BD6E2573522}"/>
              </a:ext>
            </a:extLst>
          </p:cNvPr>
          <p:cNvPicPr>
            <a:picLocks noChangeAspect="1"/>
          </p:cNvPicPr>
          <p:nvPr/>
        </p:nvPicPr>
        <p:blipFill rotWithShape="1">
          <a:blip r:embed="rId4"/>
          <a:srcRect l="31179" t="44400" r="31100" b="13601"/>
          <a:stretch/>
        </p:blipFill>
        <p:spPr>
          <a:xfrm>
            <a:off x="4531733" y="3356992"/>
            <a:ext cx="3784683" cy="2370345"/>
          </a:xfrm>
          <a:prstGeom prst="rect">
            <a:avLst/>
          </a:prstGeom>
        </p:spPr>
      </p:pic>
    </p:spTree>
    <p:extLst>
      <p:ext uri="{BB962C8B-B14F-4D97-AF65-F5344CB8AC3E}">
        <p14:creationId xmlns:p14="http://schemas.microsoft.com/office/powerpoint/2010/main" val="353735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6512" y="476672"/>
            <a:ext cx="4752528" cy="576064"/>
          </a:xfrm>
          <a:solidFill>
            <a:srgbClr val="44D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ca-ES" sz="3600" b="1" dirty="0">
                <a:solidFill>
                  <a:schemeClr val="tx1"/>
                </a:solidFill>
              </a:rPr>
              <a:t>5. Conclusions</a:t>
            </a:r>
          </a:p>
        </p:txBody>
      </p:sp>
      <p:sp>
        <p:nvSpPr>
          <p:cNvPr id="5" name="4 Retraso"/>
          <p:cNvSpPr/>
          <p:nvPr/>
        </p:nvSpPr>
        <p:spPr>
          <a:xfrm>
            <a:off x="4716016" y="476672"/>
            <a:ext cx="504056" cy="576064"/>
          </a:xfrm>
          <a:prstGeom prst="flowChartDelay">
            <a:avLst/>
          </a:prstGeom>
          <a:solidFill>
            <a:srgbClr val="44D1D8"/>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spcBef>
                <a:spcPct val="0"/>
              </a:spcBef>
            </a:pPr>
            <a:endParaRPr lang="ca-ES" b="1"/>
          </a:p>
        </p:txBody>
      </p:sp>
      <p:sp>
        <p:nvSpPr>
          <p:cNvPr id="2" name="QuadreDeText 1">
            <a:extLst>
              <a:ext uri="{FF2B5EF4-FFF2-40B4-BE49-F238E27FC236}">
                <a16:creationId xmlns:a16="http://schemas.microsoft.com/office/drawing/2014/main" id="{4CB27965-D457-441E-940A-ADF3AFAB8483}"/>
              </a:ext>
            </a:extLst>
          </p:cNvPr>
          <p:cNvSpPr txBox="1"/>
          <p:nvPr/>
        </p:nvSpPr>
        <p:spPr>
          <a:xfrm>
            <a:off x="287524" y="1268760"/>
            <a:ext cx="8568952" cy="5816977"/>
          </a:xfrm>
          <a:prstGeom prst="rect">
            <a:avLst/>
          </a:prstGeom>
          <a:noFill/>
        </p:spPr>
        <p:txBody>
          <a:bodyPr wrap="square" rtlCol="0">
            <a:spAutoFit/>
          </a:bodyPr>
          <a:lstStyle/>
          <a:p>
            <a:pPr marL="285750" indent="-285750" algn="just">
              <a:buFontTx/>
              <a:buChar char="-"/>
            </a:pPr>
            <a:r>
              <a:rPr lang="en-US" sz="2200" b="0" i="0" u="none" strike="noStrike" baseline="0" dirty="0">
                <a:solidFill>
                  <a:srgbClr val="000000"/>
                </a:solidFill>
                <a:latin typeface="Palatino Linotype" panose="02040502050505030304" pitchFamily="18" charset="0"/>
              </a:rPr>
              <a:t> We (will) establish temperature ranges linked to good or adverse conditions for the human tower exhibitions by means of participatory processes with the </a:t>
            </a:r>
            <a:r>
              <a:rPr lang="en-US" sz="2200" b="0" i="1" u="none" strike="noStrike" baseline="0" dirty="0">
                <a:solidFill>
                  <a:srgbClr val="000000"/>
                </a:solidFill>
                <a:latin typeface="Palatino Linotype" panose="02040502050505030304" pitchFamily="18" charset="0"/>
              </a:rPr>
              <a:t>castellers</a:t>
            </a:r>
            <a:r>
              <a:rPr lang="en-US" sz="2200" b="0" i="0" u="none" strike="noStrike" baseline="0" dirty="0">
                <a:solidFill>
                  <a:srgbClr val="000000"/>
                </a:solidFill>
                <a:latin typeface="Palatino Linotype" panose="02040502050505030304" pitchFamily="18" charset="0"/>
              </a:rPr>
              <a:t>. Engaging directly with the </a:t>
            </a:r>
            <a:r>
              <a:rPr lang="en-US" sz="2200" b="0" i="1" u="none" strike="noStrike" baseline="0" dirty="0">
                <a:solidFill>
                  <a:srgbClr val="000000"/>
                </a:solidFill>
                <a:latin typeface="Palatino Linotype" panose="02040502050505030304" pitchFamily="18" charset="0"/>
              </a:rPr>
              <a:t>casteller </a:t>
            </a:r>
            <a:r>
              <a:rPr lang="en-US" sz="2200" b="0" i="0" u="none" strike="noStrike" baseline="0" dirty="0">
                <a:solidFill>
                  <a:srgbClr val="000000"/>
                </a:solidFill>
                <a:latin typeface="Palatino Linotype" panose="02040502050505030304" pitchFamily="18" charset="0"/>
              </a:rPr>
              <a:t>groups in participatory processes will provide invaluable first-hand insights into the perception of the effect of weather conditions on building human towers and the negative impact of climate change that leads to an increase in the frequency of adverse meteorological events on human-tower exhibitions. </a:t>
            </a:r>
          </a:p>
          <a:p>
            <a:pPr algn="just"/>
            <a:endParaRPr lang="en-US" sz="2200" b="0" i="0" u="none" strike="noStrike" baseline="0" dirty="0">
              <a:solidFill>
                <a:srgbClr val="000000"/>
              </a:solidFill>
              <a:latin typeface="Palatino Linotype" panose="02040502050505030304" pitchFamily="18" charset="0"/>
            </a:endParaRPr>
          </a:p>
          <a:p>
            <a:pPr marL="285750" indent="-285750" algn="just">
              <a:buFontTx/>
              <a:buChar char="-"/>
            </a:pPr>
            <a:r>
              <a:rPr lang="en-US" sz="2200" b="0" i="0" u="none" strike="noStrike" baseline="0" dirty="0">
                <a:solidFill>
                  <a:srgbClr val="000000"/>
                </a:solidFill>
                <a:latin typeface="Palatino Linotype" panose="02040502050505030304" pitchFamily="18" charset="0"/>
              </a:rPr>
              <a:t>We (will) design, prioritize, and execute in a co-creation process the required strategies to adapt exhibitions to new climate conditions. This can include developing health-and-safety guidelines, instituting emergency-response protocols, generating shadows in the square, and modifying the exhibition duration and schedule.</a:t>
            </a:r>
          </a:p>
          <a:p>
            <a:pPr marL="285750" indent="-285750" algn="just">
              <a:buFontTx/>
              <a:buChar char="-"/>
            </a:pPr>
            <a:endParaRPr lang="en-US" sz="2000" b="0" i="0" u="none" strike="noStrike" baseline="0"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37898863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plantillappt_movetur</Template>
  <TotalTime>479</TotalTime>
  <Words>543</Words>
  <Application>Microsoft Office PowerPoint</Application>
  <PresentationFormat>Presentació en pantalla (4:3)</PresentationFormat>
  <Paragraphs>81</Paragraphs>
  <Slides>11</Slides>
  <Notes>4</Notes>
  <HiddenSlides>0</HiddenSlides>
  <MMClips>0</MMClips>
  <ScaleCrop>false</ScaleCrop>
  <HeadingPairs>
    <vt:vector size="6" baseType="variant">
      <vt:variant>
        <vt:lpstr>Tipus de lletra utilitzats</vt:lpstr>
      </vt:variant>
      <vt:variant>
        <vt:i4>3</vt:i4>
      </vt:variant>
      <vt:variant>
        <vt:lpstr>Tema</vt:lpstr>
      </vt:variant>
      <vt:variant>
        <vt:i4>1</vt:i4>
      </vt:variant>
      <vt:variant>
        <vt:lpstr>Títols de les diapositives</vt:lpstr>
      </vt:variant>
      <vt:variant>
        <vt:i4>11</vt:i4>
      </vt:variant>
    </vt:vector>
  </HeadingPairs>
  <TitlesOfParts>
    <vt:vector size="15" baseType="lpstr">
      <vt:lpstr>Arial</vt:lpstr>
      <vt:lpstr>Calibri</vt:lpstr>
      <vt:lpstr>Palatino Linotype</vt:lpstr>
      <vt:lpstr>Tema de Office</vt:lpstr>
      <vt:lpstr>Climate Services for Intangible Heritage. Human Towers in Catalonia</vt:lpstr>
      <vt:lpstr>     Content</vt:lpstr>
      <vt:lpstr>1. Background</vt:lpstr>
      <vt:lpstr>1. Background</vt:lpstr>
      <vt:lpstr>2. Objectives</vt:lpstr>
      <vt:lpstr>3. Methodology</vt:lpstr>
      <vt:lpstr>4. Results</vt:lpstr>
      <vt:lpstr>4. Results</vt:lpstr>
      <vt:lpstr>5. Conclusions</vt:lpstr>
      <vt:lpstr>5. Conclusions</vt:lpstr>
      <vt:lpstr>Climate Services for Intangible Heritage. Human Towers in Catalonia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Títol conferència Títol conferència Títol conferència Títol conferència Títol conferència</dc:title>
  <dc:creator>Jorge Andreu Bertran</dc:creator>
  <cp:lastModifiedBy>Òscar Saladié Borraz</cp:lastModifiedBy>
  <cp:revision>48</cp:revision>
  <dcterms:created xsi:type="dcterms:W3CDTF">2015-12-04T07:54:46Z</dcterms:created>
  <dcterms:modified xsi:type="dcterms:W3CDTF">2024-05-09T11:57:01Z</dcterms:modified>
</cp:coreProperties>
</file>