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8" r:id="rId3"/>
    <p:sldId id="274" r:id="rId4"/>
    <p:sldId id="276" r:id="rId5"/>
    <p:sldId id="269" r:id="rId6"/>
    <p:sldId id="278" r:id="rId7"/>
    <p:sldId id="279" r:id="rId8"/>
    <p:sldId id="277" r:id="rId9"/>
    <p:sldId id="270" r:id="rId10"/>
    <p:sldId id="273" r:id="rId11"/>
  </p:sldIdLst>
  <p:sldSz cx="12192000" cy="6858000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2121"/>
    <a:srgbClr val="FF7373"/>
    <a:srgbClr val="FFFF00"/>
    <a:srgbClr val="FFFF73"/>
    <a:srgbClr val="A1BA90"/>
    <a:srgbClr val="33CC33"/>
    <a:srgbClr val="003366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65C6C0-F33E-47AD-84E0-5C82A3065FE2}" type="datetimeFigureOut">
              <a:rPr lang="en-US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B39913-90A4-4304-88B9-CE6836886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122363"/>
            <a:ext cx="12192000" cy="46259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tx1"/>
              </a:solidFill>
            </a:endParaRPr>
          </a:p>
        </p:txBody>
      </p:sp>
      <p:pic>
        <p:nvPicPr>
          <p:cNvPr id="5" name="Graphic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94725" y="28575"/>
            <a:ext cx="2244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phic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6763" y="74613"/>
            <a:ext cx="4411662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462529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A525404-06BF-45D4-B0DB-7ADFEC376725}" type="datetime1">
              <a:rPr lang="en-US"/>
              <a:pPr>
                <a:defRPr/>
              </a:pPr>
              <a:t>5/10/2024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FF77B3-E306-42B0-8526-391E6BCF37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6A5EE7-7EAC-4E05-80B1-B1D95E6DA779}" type="datetime1">
              <a:rPr lang="en-US"/>
              <a:pPr>
                <a:defRPr/>
              </a:pPr>
              <a:t>5/10/2024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6BB664-C3E0-41D7-A557-20E328A51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281F89-EFA9-472D-B6C3-0509EAED243E}" type="datetime1">
              <a:rPr lang="en-US"/>
              <a:pPr>
                <a:defRPr/>
              </a:pPr>
              <a:t>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2FC722-C942-43C5-B43B-C9B3483DD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D1EF66-8C13-476F-97F0-A770C1946184}" type="datetime1">
              <a:rPr lang="en-US"/>
              <a:pPr>
                <a:defRPr/>
              </a:pPr>
              <a:t>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6E290C-2DC5-4647-9BCF-705E8E5B8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122363"/>
            <a:ext cx="12192000" cy="4625975"/>
          </a:xfrm>
          <a:prstGeom prst="rect">
            <a:avLst/>
          </a:prstGeom>
          <a:gradFill flip="none" rotWithShape="1">
            <a:gsLst>
              <a:gs pos="84000">
                <a:srgbClr val="14A9ED"/>
              </a:gs>
              <a:gs pos="44000">
                <a:srgbClr val="25C3F0"/>
              </a:gs>
              <a:gs pos="100000">
                <a:srgbClr val="008BEA"/>
              </a:gs>
              <a:gs pos="0">
                <a:srgbClr val="4BFFF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tx1"/>
              </a:solidFill>
            </a:endParaRPr>
          </a:p>
        </p:txBody>
      </p:sp>
      <p:pic>
        <p:nvPicPr>
          <p:cNvPr id="5" name="Graphic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94725" y="28575"/>
            <a:ext cx="2244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phic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6763" y="74613"/>
            <a:ext cx="4411662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462529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BF826C-B1B3-4652-95A7-D5F996B749D8}" type="datetime1">
              <a:rPr lang="en-US"/>
              <a:pPr>
                <a:defRPr/>
              </a:pPr>
              <a:t>5/10/2024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6EA882F-5A20-425B-BD62-E12BC618A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tx1"/>
              </a:solidFill>
            </a:endParaRP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222375"/>
            <a:ext cx="12192000" cy="4606925"/>
          </a:xfrm>
          <a:prstGeom prst="rect">
            <a:avLst/>
          </a:prstGeom>
          <a:gradFill flip="none" rotWithShape="1">
            <a:gsLst>
              <a:gs pos="84000">
                <a:srgbClr val="14A9ED"/>
              </a:gs>
              <a:gs pos="44000">
                <a:srgbClr val="25C3F0"/>
              </a:gs>
              <a:gs pos="100000">
                <a:srgbClr val="008BEA"/>
              </a:gs>
              <a:gs pos="0">
                <a:srgbClr val="4BFFF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tx1"/>
              </a:solidFill>
            </a:endParaRPr>
          </a:p>
        </p:txBody>
      </p:sp>
      <p:pic>
        <p:nvPicPr>
          <p:cNvPr id="6" name="Graphic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94725" y="87313"/>
            <a:ext cx="2244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phic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6763" y="133350"/>
            <a:ext cx="4411662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566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153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890894-D669-465F-A42F-01EE337A87F2}" type="datetime1">
              <a:rPr lang="en-US"/>
              <a:pPr>
                <a:defRPr/>
              </a:pPr>
              <a:t>5/10/2024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65E161-5612-46A4-BD5D-7F1E7E9C1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960C8F1-99EA-47C4-8945-58CF1AA5D1A5}" type="datetime1">
              <a:rPr lang="en-US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29DB4AF-49D2-402C-965F-B41A7C5E7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3BBCF41-BB31-4647-8D38-9DA62FFC3607}" type="datetime1">
              <a:rPr lang="en-US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C358254-ADF4-4996-81E8-21779A11F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1DCC104-61C1-45F9-83D8-FFD9C6EE7D0E}" type="datetime1">
              <a:rPr lang="en-US"/>
              <a:pPr>
                <a:defRPr/>
              </a:pPr>
              <a:t>5/10/2024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93DC45-DE85-48E7-ABC7-1941E70D7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085784D-0F85-4FB7-9052-1A10EBD9823A}" type="datetime1">
              <a:rPr lang="en-US"/>
              <a:pPr>
                <a:defRPr/>
              </a:pPr>
              <a:t>5/10/2024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4BE7AFC-6D56-4BC7-9593-C5C880778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0FB5C0-5732-410D-9F7C-65D37846C623}" type="datetime1">
              <a:rPr lang="en-US"/>
              <a:pPr>
                <a:defRPr/>
              </a:pPr>
              <a:t>5/10/2024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2FD5E74-A9F0-4DBE-9FBF-183002DEE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95A50D1-A94C-4BD4-820A-54588D79464D}" type="datetime1">
              <a:rPr lang="en-US"/>
              <a:pPr>
                <a:defRPr/>
              </a:pPr>
              <a:t>5/10/2024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C560C-7761-46DF-9BEE-D34908CD3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06475" cy="36512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78C591-9849-4B52-BECA-7258E052CF99}" type="datetime1">
              <a:rPr lang="en-US"/>
              <a:pPr>
                <a:defRPr/>
              </a:pPr>
              <a:t>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0" y="6356350"/>
            <a:ext cx="8736013" cy="36512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300" y="6356350"/>
            <a:ext cx="571500" cy="36512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F3771A-8301-440A-920B-1303B2C4F7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Graphic 14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423650" y="2857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Graphic 16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2550" y="74613"/>
            <a:ext cx="12763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split orient="vert" dir="in"/>
  </p:transition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B0F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B0F0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B0F0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B0F0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B0F0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B0F0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B0F0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B0F0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B0F0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ao.org/nr/water/cropinfo_whea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19526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cap="all" dirty="0">
                <a:solidFill>
                  <a:srgbClr val="FFFFFF"/>
                </a:solidFill>
              </a:rPr>
              <a:t>619285-EPP-1-2020-1-FI-EPPKA2-CBHE-JP</a:t>
            </a:r>
            <a:r>
              <a:rPr lang="en-US" sz="2800" cap="all" dirty="0">
                <a:solidFill>
                  <a:srgbClr val="FFFFFF"/>
                </a:solidFill>
              </a:rPr>
              <a:t/>
            </a:r>
            <a:br>
              <a:rPr lang="en-US" sz="2800" cap="all" dirty="0">
                <a:solidFill>
                  <a:srgbClr val="FFFFFF"/>
                </a:solidFill>
              </a:rPr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Multilevel Local, Nation- and Regionwide Education and Training in Climate Services, Climate Change Adaptation and Mitigation</a:t>
            </a:r>
            <a:endParaRPr lang="en-US" sz="3000" b="1" dirty="0"/>
          </a:p>
        </p:txBody>
      </p:sp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E56396-AC70-48C5-9482-449574D1DF09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5/10/2024</a:t>
            </a:fld>
            <a:endParaRPr lang="en-US"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B3728-D847-491B-9E27-E485F3AE19E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  <p:sp>
        <p:nvSpPr>
          <p:cNvPr id="15365" name="Rectángulo 7"/>
          <p:cNvSpPr>
            <a:spLocks noChangeArrowheads="1"/>
          </p:cNvSpPr>
          <p:nvPr/>
        </p:nvSpPr>
        <p:spPr bwMode="auto">
          <a:xfrm>
            <a:off x="288925" y="3362325"/>
            <a:ext cx="116459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 i="1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Relationship between climate and agriculture </a:t>
            </a:r>
          </a:p>
          <a:p>
            <a:pPr algn="ctr"/>
            <a:r>
              <a:rPr lang="es-ES" sz="3200" b="1" i="1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(cultivation of winter whe</a:t>
            </a:r>
            <a:r>
              <a:rPr lang="en-US" sz="3200" b="1" i="1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s-ES" sz="3200" b="1" i="1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t)</a:t>
            </a:r>
          </a:p>
          <a:p>
            <a:pPr algn="ctr"/>
            <a:endParaRPr lang="es-ES" sz="2400" i="1">
              <a:solidFill>
                <a:srgbClr val="003366"/>
              </a:solidFill>
              <a:latin typeface="Calibri" pitchFamily="34" charset="0"/>
            </a:endParaRPr>
          </a:p>
          <a:p>
            <a:pPr algn="ctr"/>
            <a:r>
              <a:rPr lang="es-ES" sz="2400" i="1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Tetyana Dyman, Olena Barsukova, Nataliia Vovkotrub, Oksana Volvach</a:t>
            </a:r>
          </a:p>
        </p:txBody>
      </p:sp>
      <p:sp>
        <p:nvSpPr>
          <p:cNvPr id="15366" name="Title 1"/>
          <p:cNvSpPr txBox="1">
            <a:spLocks/>
          </p:cNvSpPr>
          <p:nvPr/>
        </p:nvSpPr>
        <p:spPr bwMode="auto">
          <a:xfrm>
            <a:off x="838200" y="5213350"/>
            <a:ext cx="10515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b="1" i="1">
                <a:solidFill>
                  <a:schemeClr val="bg1"/>
                </a:solidFill>
                <a:latin typeface="Calibri Light" pitchFamily="34" charset="0"/>
              </a:rPr>
              <a:t>10 May 2024. ClimED 4th Training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7700"/>
          </a:xfrm>
        </p:spPr>
        <p:txBody>
          <a:bodyPr/>
          <a:lstStyle/>
          <a:p>
            <a:pPr eaLnBrk="1" hangingPunct="1"/>
            <a:r>
              <a:rPr lang="en-US" sz="3600" smtClean="0"/>
              <a:t>Conclusions</a:t>
            </a:r>
            <a:endParaRPr lang="es-ES" smtClean="0"/>
          </a:p>
        </p:txBody>
      </p:sp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EEB86B-0055-42C9-91AC-06AA69B0418E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5/10/2024</a:t>
            </a:fld>
            <a:endParaRPr lang="en-US"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FA8757-5888-4FB5-A27F-6FA092E4E97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  <p:sp>
        <p:nvSpPr>
          <p:cNvPr id="23557" name="CuadroTexto 5"/>
          <p:cNvSpPr txBox="1">
            <a:spLocks noChangeArrowheads="1"/>
          </p:cNvSpPr>
          <p:nvPr/>
        </p:nvSpPr>
        <p:spPr bwMode="auto">
          <a:xfrm>
            <a:off x="1436688" y="1893888"/>
            <a:ext cx="9158287" cy="3629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Calibri" pitchFamily="34" charset="0"/>
              <a:buNone/>
            </a:pPr>
            <a:r>
              <a:rPr lang="en-US" sz="2000">
                <a:latin typeface="Calibri" pitchFamily="34" charset="0"/>
                <a:cs typeface="Calibri" pitchFamily="34" charset="0"/>
              </a:rPr>
              <a:t>All the lessons were useful and interesting. </a:t>
            </a:r>
          </a:p>
          <a:p>
            <a:pPr marL="285750" indent="-285750" algn="ctr">
              <a:buFont typeface="Calibri" pitchFamily="34" charset="0"/>
              <a:buNone/>
            </a:pPr>
            <a:r>
              <a:rPr lang="en-US" sz="2000">
                <a:latin typeface="Calibri" pitchFamily="34" charset="0"/>
                <a:cs typeface="Calibri" pitchFamily="34" charset="0"/>
              </a:rPr>
              <a:t>We will use acquired competences in the educational process on different study programs in our universities.</a:t>
            </a:r>
          </a:p>
          <a:p>
            <a:pPr marL="285750" indent="-285750">
              <a:buFont typeface="Calibri" pitchFamily="34" charset="0"/>
              <a:buNone/>
            </a:pPr>
            <a:endParaRPr lang="en-US" sz="200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Calibri" pitchFamily="34" charset="0"/>
              <a:buNone/>
            </a:pPr>
            <a:endParaRPr lang="en-US" sz="200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Calibri" pitchFamily="34" charset="0"/>
              <a:buNone/>
            </a:pPr>
            <a:endParaRPr lang="en-US" sz="2000">
              <a:latin typeface="Calibri" pitchFamily="34" charset="0"/>
              <a:cs typeface="Calibri" pitchFamily="34" charset="0"/>
            </a:endParaRPr>
          </a:p>
          <a:p>
            <a:pPr marL="285750" indent="-285750" algn="ctr">
              <a:buFont typeface="Calibri" pitchFamily="34" charset="0"/>
              <a:buNone/>
            </a:pPr>
            <a:endParaRPr lang="en-US" sz="2800" b="1">
              <a:latin typeface="Calibri" pitchFamily="34" charset="0"/>
              <a:cs typeface="Calibri" pitchFamily="34" charset="0"/>
            </a:endParaRPr>
          </a:p>
          <a:p>
            <a:pPr marL="285750" indent="-285750" algn="ctr">
              <a:buFont typeface="Calibri" pitchFamily="34" charset="0"/>
              <a:buNone/>
            </a:pPr>
            <a:endParaRPr lang="en-US" sz="2800" b="1">
              <a:latin typeface="Calibri" pitchFamily="34" charset="0"/>
              <a:cs typeface="Calibri" pitchFamily="34" charset="0"/>
            </a:endParaRPr>
          </a:p>
          <a:p>
            <a:pPr marL="285750" indent="-285750" algn="ctr">
              <a:buFont typeface="Calibri" pitchFamily="34" charset="0"/>
              <a:buNone/>
            </a:pPr>
            <a:endParaRPr lang="en-US" sz="2800" b="1">
              <a:latin typeface="Calibri" pitchFamily="34" charset="0"/>
              <a:cs typeface="Calibri" pitchFamily="34" charset="0"/>
            </a:endParaRPr>
          </a:p>
          <a:p>
            <a:pPr marL="285750" indent="-285750" algn="ctr">
              <a:buFont typeface="Calibri" pitchFamily="34" charset="0"/>
              <a:buNone/>
            </a:pPr>
            <a:r>
              <a:rPr lang="en-US" sz="2800" b="1">
                <a:latin typeface="Calibri" pitchFamily="34" charset="0"/>
                <a:cs typeface="Calibri" pitchFamily="34" charset="0"/>
              </a:rPr>
              <a:t>Thank you for attention!</a:t>
            </a:r>
            <a:endParaRPr lang="en-US" sz="2000" i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8" name="Picture 8" descr="Малюнки пшениці (30 фото) • Веселі картинки та позити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9325" y="3009900"/>
            <a:ext cx="234156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825500" y="1211263"/>
            <a:ext cx="10515600" cy="647700"/>
          </a:xfrm>
        </p:spPr>
        <p:txBody>
          <a:bodyPr/>
          <a:lstStyle/>
          <a:p>
            <a:pPr eaLnBrk="1" hangingPunct="1"/>
            <a:r>
              <a:rPr lang="en-US" sz="3600" smtClean="0"/>
              <a:t>Presentation of the group</a:t>
            </a:r>
            <a:endParaRPr lang="en-US" sz="3600" smtClean="0">
              <a:cs typeface="Calibri Light" pitchFamily="34" charset="0"/>
            </a:endParaRPr>
          </a:p>
        </p:txBody>
      </p:sp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3BE118-493E-40FD-BFE0-D19CBE7BE526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5/10/2024</a:t>
            </a:fld>
            <a:endParaRPr lang="en-US"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977664-CA79-4069-8273-AC478F50DA6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  <p:graphicFrame>
        <p:nvGraphicFramePr>
          <p:cNvPr id="17445" name="Group 37"/>
          <p:cNvGraphicFramePr>
            <a:graphicFrameLocks noGrp="1"/>
          </p:cNvGraphicFramePr>
          <p:nvPr/>
        </p:nvGraphicFramePr>
        <p:xfrm>
          <a:off x="5600700" y="2560638"/>
          <a:ext cx="6248400" cy="2192337"/>
        </p:xfrm>
        <a:graphic>
          <a:graphicData uri="http://schemas.openxmlformats.org/drawingml/2006/table">
            <a:tbl>
              <a:tblPr/>
              <a:tblGrid>
                <a:gridCol w="2527300"/>
                <a:gridCol w="2120900"/>
                <a:gridCol w="1600200"/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Name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Affiliation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Position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Tetyana Dyman</a:t>
                      </a:r>
                      <a:endParaRPr kumimoji="0" 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BTNAU, Ukraine</a:t>
                      </a: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Dr. Sci., Prof.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Olena Barsukova</a:t>
                      </a:r>
                      <a:endParaRPr kumimoji="0" 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OSENU, Ukraine</a:t>
                      </a: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PhD,  Ass. Prof. 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Nataliia Vovkotrub</a:t>
                      </a:r>
                      <a:endParaRPr kumimoji="0" 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BTNAU, Ukraine</a:t>
                      </a: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PhD,  Ass. Prof.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Oksana Volvach</a:t>
                      </a:r>
                      <a:endParaRPr kumimoji="0" 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OSENU, Ukraine</a:t>
                      </a: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PhD,  Ass. Prof.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415" name="Picture 39" descr="IMG-74836016adfe2399ad9b6fca482c0102-V"/>
          <p:cNvPicPr>
            <a:picLocks noChangeAspect="1" noChangeArrowheads="1"/>
          </p:cNvPicPr>
          <p:nvPr/>
        </p:nvPicPr>
        <p:blipFill>
          <a:blip r:embed="rId3"/>
          <a:srcRect t="14972"/>
          <a:stretch>
            <a:fillRect/>
          </a:stretch>
        </p:blipFill>
        <p:spPr bwMode="auto">
          <a:xfrm>
            <a:off x="423863" y="2079625"/>
            <a:ext cx="485298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7700"/>
          </a:xfrm>
        </p:spPr>
        <p:txBody>
          <a:bodyPr/>
          <a:lstStyle/>
          <a:p>
            <a:pPr eaLnBrk="1" hangingPunct="1"/>
            <a:r>
              <a:rPr lang="en-US" sz="3600" smtClean="0"/>
              <a:t>Topic of the working group </a:t>
            </a:r>
            <a:endParaRPr lang="es-ES" smtClean="0"/>
          </a:p>
        </p:txBody>
      </p:sp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C4A60B-028F-4B35-90CF-917909766252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5/10/2024</a:t>
            </a:fld>
            <a:endParaRPr lang="en-US"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4CCD2D-ABAE-4754-AF80-4CA7EB120ED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  <p:sp>
        <p:nvSpPr>
          <p:cNvPr id="17413" name="CuadroTexto 5"/>
          <p:cNvSpPr txBox="1">
            <a:spLocks noChangeArrowheads="1"/>
          </p:cNvSpPr>
          <p:nvPr/>
        </p:nvSpPr>
        <p:spPr bwMode="auto">
          <a:xfrm>
            <a:off x="623888" y="1843088"/>
            <a:ext cx="915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Calibri" pitchFamily="34" charset="0"/>
              <a:buNone/>
            </a:pPr>
            <a:r>
              <a:rPr lang="en-US" sz="2400" b="1" i="1">
                <a:latin typeface="Calibri" pitchFamily="34" charset="0"/>
                <a:cs typeface="Calibri" pitchFamily="34" charset="0"/>
              </a:rPr>
              <a:t>Agriculture,</a:t>
            </a:r>
            <a:r>
              <a:rPr lang="uk-UA" sz="2400" b="1" i="1">
                <a:cs typeface="Calibri" pitchFamily="34" charset="0"/>
              </a:rPr>
              <a:t> </a:t>
            </a:r>
            <a:r>
              <a:rPr lang="en-US" sz="2400" b="1" i="1">
                <a:latin typeface="Calibri" pitchFamily="34" charset="0"/>
              </a:rPr>
              <a:t>cultivation of winter wheat</a:t>
            </a:r>
            <a:endParaRPr lang="en-US" sz="2400" b="1" i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4" name="Picture 8" descr="Золотисті поля пшениці • Secret l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3325" y="2595563"/>
            <a:ext cx="444817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508000" y="2655888"/>
            <a:ext cx="63246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/>
              <a:t> </a:t>
            </a:r>
            <a:r>
              <a:rPr lang="en-US"/>
              <a:t>  Wheat is a valuable crop which determines the food security.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   Winter wheat is the leading crops in Ukraine in terms of exports and cultivated areas. It accounts for 10% of total global exports</a:t>
            </a:r>
            <a:r>
              <a:rPr lang="uk-UA"/>
              <a:t>. </a:t>
            </a:r>
            <a:r>
              <a:rPr lang="en-US"/>
              <a:t>Last year 6.4 million ha were planted to winter wheat.</a:t>
            </a:r>
            <a:endParaRPr lang="uk-UA"/>
          </a:p>
          <a:p>
            <a:pPr>
              <a:buFont typeface="Wingdings" pitchFamily="2" charset="2"/>
              <a:buChar char="Ø"/>
            </a:pPr>
            <a:r>
              <a:rPr lang="en-US"/>
              <a:t>   Soil-climatic conditions in Ukraine are favorable for winter wheat growing. </a:t>
            </a:r>
            <a:endParaRPr lang="uk-UA"/>
          </a:p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17416" name="Рисунок 1"/>
          <p:cNvPicPr>
            <a:picLocks noChangeAspect="1" noChangeArrowheads="1"/>
          </p:cNvPicPr>
          <p:nvPr/>
        </p:nvPicPr>
        <p:blipFill>
          <a:blip r:embed="rId4"/>
          <a:srcRect l="57817"/>
          <a:stretch>
            <a:fillRect/>
          </a:stretch>
        </p:blipFill>
        <p:spPr bwMode="auto">
          <a:xfrm>
            <a:off x="10282238" y="2289175"/>
            <a:ext cx="147796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4625" y="1563688"/>
            <a:ext cx="3444875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917575" y="1252538"/>
            <a:ext cx="545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Calibri" pitchFamily="34" charset="0"/>
              <a:buNone/>
            </a:pPr>
            <a:r>
              <a:rPr lang="en-US"/>
              <a:t>Region of study: </a:t>
            </a:r>
            <a:r>
              <a:rPr lang="en-US" i="1"/>
              <a:t> </a:t>
            </a:r>
            <a:r>
              <a:rPr lang="en-US" b="1" i="1"/>
              <a:t>Odesa region, Southern Ukraine</a:t>
            </a:r>
          </a:p>
        </p:txBody>
      </p:sp>
      <p:pic>
        <p:nvPicPr>
          <p:cNvPr id="18435" name="Picture 7" descr="Лодки надувные ПВХ Барк моторы Парсун в Одесской области. ―  Интернет-магазин Bark-Pro только 100% качест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475" y="1822450"/>
            <a:ext cx="5321300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574675" y="5837238"/>
            <a:ext cx="1081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main problem for agriculture in Odesa Region in the context of current climate change is the increase of aridity.</a:t>
            </a:r>
            <a:endParaRPr lang="ru-RU"/>
          </a:p>
        </p:txBody>
      </p:sp>
    </p:spTree>
  </p:cSld>
  <p:clrMapOvr>
    <a:masterClrMapping/>
  </p:clrMapOvr>
  <p:transition spd="slow"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7700"/>
          </a:xfrm>
        </p:spPr>
        <p:txBody>
          <a:bodyPr/>
          <a:lstStyle/>
          <a:p>
            <a:pPr eaLnBrk="1" hangingPunct="1"/>
            <a:r>
              <a:rPr lang="en-US" sz="3600" smtClean="0"/>
              <a:t>Indicator proposal</a:t>
            </a:r>
            <a:endParaRPr lang="es-ES" smtClean="0"/>
          </a:p>
        </p:txBody>
      </p:sp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224EB-DD12-4DB1-8E2E-FCFDA76737F5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5/10/2024</a:t>
            </a:fld>
            <a:endParaRPr lang="en-US"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482A66-A367-442B-9C12-ED412C10685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  <p:sp>
        <p:nvSpPr>
          <p:cNvPr id="19461" name="CuadroTexto 5"/>
          <p:cNvSpPr txBox="1">
            <a:spLocks noChangeArrowheads="1"/>
          </p:cNvSpPr>
          <p:nvPr/>
        </p:nvSpPr>
        <p:spPr bwMode="auto">
          <a:xfrm>
            <a:off x="1563688" y="1766888"/>
            <a:ext cx="9158287" cy="3940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Calibri" pitchFamily="34" charset="0"/>
              <a:buNone/>
            </a:pPr>
            <a:r>
              <a:rPr lang="en-US" b="1">
                <a:latin typeface="Calibri" pitchFamily="34" charset="0"/>
                <a:cs typeface="Calibri" pitchFamily="34" charset="0"/>
              </a:rPr>
              <a:t>Description of the indicator</a:t>
            </a:r>
            <a:endParaRPr lang="en-US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Tx/>
              <a:buChar char="•"/>
            </a:pPr>
            <a:r>
              <a:rPr lang="en-US">
                <a:latin typeface="Calibri" pitchFamily="34" charset="0"/>
                <a:cs typeface="Calibri" pitchFamily="34" charset="0"/>
              </a:rPr>
              <a:t>Temperature (</a:t>
            </a:r>
            <a:r>
              <a:rPr lang="el-GR">
                <a:latin typeface="Calibri" pitchFamily="34" charset="0"/>
                <a:cs typeface="Calibri" pitchFamily="34" charset="0"/>
              </a:rPr>
              <a:t>Σ</a:t>
            </a:r>
            <a:r>
              <a:rPr lang="en-US">
                <a:latin typeface="Calibri" pitchFamily="34" charset="0"/>
                <a:cs typeface="Calibri" pitchFamily="34" charset="0"/>
              </a:rPr>
              <a:t>t = 2870 </a:t>
            </a:r>
            <a:r>
              <a:rPr lang="en-US" baseline="30000">
                <a:latin typeface="Calibri" pitchFamily="34" charset="0"/>
                <a:cs typeface="Calibri" pitchFamily="34" charset="0"/>
              </a:rPr>
              <a:t>0</a:t>
            </a:r>
            <a:r>
              <a:rPr lang="en-US">
                <a:latin typeface="Calibri" pitchFamily="34" charset="0"/>
                <a:cs typeface="Calibri" pitchFamily="34" charset="0"/>
              </a:rPr>
              <a:t>C)</a:t>
            </a:r>
          </a:p>
          <a:p>
            <a:pPr marL="742950" lvl="1" indent="-285750">
              <a:buFontTx/>
              <a:buChar char="•"/>
            </a:pPr>
            <a:r>
              <a:rPr lang="es-ES">
                <a:latin typeface="Calibri" pitchFamily="34" charset="0"/>
              </a:rPr>
              <a:t>Precipitation</a:t>
            </a:r>
          </a:p>
          <a:p>
            <a:pPr marL="742950" lvl="1" indent="-285750">
              <a:buFontTx/>
              <a:buChar char="•"/>
            </a:pPr>
            <a:r>
              <a:rPr lang="en-US">
                <a:latin typeface="Calibri" pitchFamily="34" charset="0"/>
              </a:rPr>
              <a:t>PH</a:t>
            </a:r>
            <a:r>
              <a:rPr lang="es-ES">
                <a:latin typeface="Calibri" pitchFamily="34" charset="0"/>
              </a:rPr>
              <a:t>AR</a:t>
            </a:r>
          </a:p>
          <a:p>
            <a:pPr marL="742950" lvl="1" indent="-285750">
              <a:buFontTx/>
              <a:buChar char="•"/>
            </a:pPr>
            <a:endParaRPr lang="es-ES">
              <a:latin typeface="Calibri" pitchFamily="34" charset="0"/>
            </a:endParaRPr>
          </a:p>
          <a:p>
            <a:pPr marL="285750" indent="-285750">
              <a:buFont typeface="Calibri" pitchFamily="34" charset="0"/>
              <a:buNone/>
            </a:pPr>
            <a:r>
              <a:rPr lang="en-US" b="1">
                <a:latin typeface="Calibri" pitchFamily="34" charset="0"/>
                <a:cs typeface="Calibri" pitchFamily="34" charset="0"/>
              </a:rPr>
              <a:t>Data needed to compute the indicator</a:t>
            </a:r>
          </a:p>
          <a:p>
            <a:pPr marL="285750" indent="-285750">
              <a:buFont typeface="Calibri" pitchFamily="34" charset="0"/>
              <a:buNone/>
            </a:pPr>
            <a:r>
              <a:rPr lang="en-US" sz="1600">
                <a:latin typeface="Calibri" pitchFamily="34" charset="0"/>
              </a:rPr>
              <a:t>1.	Temperature conditions:</a:t>
            </a:r>
            <a:r>
              <a:rPr lang="ru-RU" sz="1600">
                <a:latin typeface="Calibri" pitchFamily="34" charset="0"/>
              </a:rPr>
              <a:t> </a:t>
            </a:r>
          </a:p>
          <a:p>
            <a:pPr marL="285750" indent="-285750">
              <a:buFont typeface="Calibri" pitchFamily="34" charset="0"/>
              <a:buNone/>
            </a:pPr>
            <a:r>
              <a:rPr lang="en-US" sz="1600">
                <a:latin typeface="Calibri" pitchFamily="34" charset="0"/>
              </a:rPr>
              <a:t>		Average daily soil temperature (at the depth of seed placement) </a:t>
            </a:r>
            <a:r>
              <a:rPr lang="en-US" sz="1600" b="1">
                <a:solidFill>
                  <a:srgbClr val="33CC33"/>
                </a:solidFill>
                <a:latin typeface="Calibri" pitchFamily="34" charset="0"/>
              </a:rPr>
              <a:t>4-6°C</a:t>
            </a:r>
            <a:r>
              <a:rPr lang="en-US" sz="1600">
                <a:solidFill>
                  <a:srgbClr val="A1BA90"/>
                </a:solidFill>
                <a:latin typeface="Calibri" pitchFamily="34" charset="0"/>
              </a:rPr>
              <a:t> </a:t>
            </a:r>
            <a:endParaRPr lang="uk-UA" sz="1600">
              <a:solidFill>
                <a:srgbClr val="A1BA90"/>
              </a:solidFill>
              <a:latin typeface="Calibri" pitchFamily="34" charset="0"/>
            </a:endParaRPr>
          </a:p>
          <a:p>
            <a:pPr marL="285750" indent="-285750">
              <a:buFont typeface="Calibri" pitchFamily="34" charset="0"/>
              <a:buNone/>
            </a:pPr>
            <a:r>
              <a:rPr lang="en-US" sz="1600">
                <a:latin typeface="Calibri" pitchFamily="34" charset="0"/>
              </a:rPr>
              <a:t>		T</a:t>
            </a:r>
            <a:r>
              <a:rPr lang="en-US" sz="1600" baseline="-25000">
                <a:latin typeface="Calibri" pitchFamily="34" charset="0"/>
              </a:rPr>
              <a:t>opt </a:t>
            </a:r>
            <a:r>
              <a:rPr lang="en-US" sz="1600">
                <a:latin typeface="Calibri" pitchFamily="34" charset="0"/>
              </a:rPr>
              <a:t>for germination</a:t>
            </a:r>
            <a:r>
              <a:rPr lang="uk-UA" sz="1600">
                <a:latin typeface="Calibri" pitchFamily="34" charset="0"/>
              </a:rPr>
              <a:t> </a:t>
            </a:r>
            <a:r>
              <a:rPr lang="en-US" sz="1600">
                <a:latin typeface="Calibri" pitchFamily="34" charset="0"/>
              </a:rPr>
              <a:t>- </a:t>
            </a:r>
            <a:r>
              <a:rPr lang="en-US" sz="1600" b="1">
                <a:solidFill>
                  <a:srgbClr val="33CC33"/>
                </a:solidFill>
                <a:latin typeface="Calibri" pitchFamily="34" charset="0"/>
              </a:rPr>
              <a:t>10°C</a:t>
            </a:r>
            <a:r>
              <a:rPr lang="uk-UA" sz="1600">
                <a:latin typeface="Calibri" pitchFamily="34" charset="0"/>
              </a:rPr>
              <a:t> </a:t>
            </a:r>
            <a:r>
              <a:rPr lang="ru-RU" sz="1600">
                <a:solidFill>
                  <a:srgbClr val="FF2121"/>
                </a:solidFill>
                <a:latin typeface="Calibri" pitchFamily="34" charset="0"/>
              </a:rPr>
              <a:t>(</a:t>
            </a:r>
            <a:r>
              <a:rPr lang="en-US" sz="1600" b="1">
                <a:solidFill>
                  <a:srgbClr val="FF2121"/>
                </a:solidFill>
                <a:latin typeface="Calibri" pitchFamily="34" charset="0"/>
              </a:rPr>
              <a:t>&lt; 4°C and</a:t>
            </a:r>
            <a:r>
              <a:rPr lang="ru-RU" sz="1600" b="1">
                <a:solidFill>
                  <a:srgbClr val="FF2121"/>
                </a:solidFill>
                <a:latin typeface="Calibri" pitchFamily="34" charset="0"/>
              </a:rPr>
              <a:t> </a:t>
            </a:r>
            <a:r>
              <a:rPr lang="en-US" sz="1600" b="1">
                <a:solidFill>
                  <a:srgbClr val="FF2121"/>
                </a:solidFill>
                <a:latin typeface="Calibri" pitchFamily="34" charset="0"/>
              </a:rPr>
              <a:t>&gt;12°C)</a:t>
            </a:r>
            <a:endParaRPr lang="uk-UA" sz="1600" b="1">
              <a:solidFill>
                <a:srgbClr val="FF2121"/>
              </a:solidFill>
              <a:latin typeface="Calibri" pitchFamily="34" charset="0"/>
            </a:endParaRPr>
          </a:p>
          <a:p>
            <a:pPr marL="285750" indent="-285750">
              <a:buFont typeface="Calibri" pitchFamily="34" charset="0"/>
              <a:buNone/>
            </a:pPr>
            <a:r>
              <a:rPr lang="ru-RU" sz="1600">
                <a:latin typeface="Calibri" pitchFamily="34" charset="0"/>
              </a:rPr>
              <a:t>		</a:t>
            </a:r>
            <a:r>
              <a:rPr lang="en-US" sz="1600">
                <a:latin typeface="Calibri" pitchFamily="34" charset="0"/>
              </a:rPr>
              <a:t>T</a:t>
            </a:r>
            <a:r>
              <a:rPr lang="en-US" sz="1600" baseline="-25000">
                <a:latin typeface="Calibri" pitchFamily="34" charset="0"/>
              </a:rPr>
              <a:t>opt</a:t>
            </a:r>
            <a:r>
              <a:rPr lang="en-US" sz="1600">
                <a:latin typeface="Calibri" pitchFamily="34" charset="0"/>
              </a:rPr>
              <a:t> for leaf development - </a:t>
            </a:r>
            <a:r>
              <a:rPr lang="en-US" sz="1600" b="1">
                <a:solidFill>
                  <a:srgbClr val="33CC33"/>
                </a:solidFill>
                <a:latin typeface="Calibri" pitchFamily="34" charset="0"/>
              </a:rPr>
              <a:t>14</a:t>
            </a:r>
            <a:r>
              <a:rPr lang="en-US" sz="1600" b="1" baseline="30000">
                <a:solidFill>
                  <a:srgbClr val="33CC33"/>
                </a:solidFill>
                <a:latin typeface="Calibri" pitchFamily="34" charset="0"/>
              </a:rPr>
              <a:t>о</a:t>
            </a:r>
            <a:r>
              <a:rPr lang="en-US" sz="1600" b="1">
                <a:solidFill>
                  <a:srgbClr val="33CC33"/>
                </a:solidFill>
                <a:latin typeface="Calibri" pitchFamily="34" charset="0"/>
              </a:rPr>
              <a:t>С</a:t>
            </a:r>
            <a:r>
              <a:rPr lang="ru-RU" sz="1600">
                <a:latin typeface="Calibri" pitchFamily="34" charset="0"/>
              </a:rPr>
              <a:t> </a:t>
            </a:r>
            <a:r>
              <a:rPr lang="ru-RU" sz="1600" b="1">
                <a:solidFill>
                  <a:srgbClr val="FF2121"/>
                </a:solidFill>
                <a:latin typeface="Calibri" pitchFamily="34" charset="0"/>
              </a:rPr>
              <a:t>(</a:t>
            </a:r>
            <a:r>
              <a:rPr lang="en-US" sz="1600" b="1">
                <a:solidFill>
                  <a:srgbClr val="FF2121"/>
                </a:solidFill>
                <a:latin typeface="Calibri" pitchFamily="34" charset="0"/>
              </a:rPr>
              <a:t>&lt; 12 and &gt; 16 ° C)</a:t>
            </a:r>
            <a:endParaRPr lang="ru-RU" sz="1600" b="1">
              <a:solidFill>
                <a:srgbClr val="FF2121"/>
              </a:solidFill>
              <a:latin typeface="Calibri" pitchFamily="34" charset="0"/>
            </a:endParaRPr>
          </a:p>
          <a:p>
            <a:pPr marL="285750" indent="-285750">
              <a:buFont typeface="Calibri" pitchFamily="34" charset="0"/>
              <a:buNone/>
            </a:pPr>
            <a:r>
              <a:rPr lang="ru-RU" sz="1600">
                <a:latin typeface="Calibri" pitchFamily="34" charset="0"/>
              </a:rPr>
              <a:t>		</a:t>
            </a:r>
            <a:r>
              <a:rPr lang="en-US" sz="1600">
                <a:latin typeface="Calibri" pitchFamily="34" charset="0"/>
              </a:rPr>
              <a:t>T</a:t>
            </a:r>
            <a:r>
              <a:rPr lang="en-US" sz="1600" baseline="-25000">
                <a:latin typeface="Calibri" pitchFamily="34" charset="0"/>
              </a:rPr>
              <a:t>opt</a:t>
            </a:r>
            <a:r>
              <a:rPr lang="en-US" sz="1600">
                <a:latin typeface="Calibri" pitchFamily="34" charset="0"/>
              </a:rPr>
              <a:t> for crop maturation - </a:t>
            </a:r>
            <a:r>
              <a:rPr lang="en-US" sz="1600" b="1">
                <a:solidFill>
                  <a:srgbClr val="33CC33"/>
                </a:solidFill>
                <a:latin typeface="Calibri" pitchFamily="34" charset="0"/>
              </a:rPr>
              <a:t>20</a:t>
            </a:r>
            <a:r>
              <a:rPr lang="en-US" sz="1600" b="1" baseline="30000">
                <a:solidFill>
                  <a:srgbClr val="33CC33"/>
                </a:solidFill>
                <a:latin typeface="Calibri" pitchFamily="34" charset="0"/>
              </a:rPr>
              <a:t>о</a:t>
            </a:r>
            <a:r>
              <a:rPr lang="en-US" sz="1600" b="1">
                <a:solidFill>
                  <a:srgbClr val="33CC33"/>
                </a:solidFill>
                <a:latin typeface="Calibri" pitchFamily="34" charset="0"/>
              </a:rPr>
              <a:t>С</a:t>
            </a:r>
            <a:r>
              <a:rPr lang="ru-RU" sz="1600">
                <a:latin typeface="Calibri" pitchFamily="34" charset="0"/>
              </a:rPr>
              <a:t> </a:t>
            </a:r>
            <a:r>
              <a:rPr lang="ru-RU" sz="1600" b="1">
                <a:solidFill>
                  <a:srgbClr val="FF2121"/>
                </a:solidFill>
                <a:latin typeface="Calibri" pitchFamily="34" charset="0"/>
              </a:rPr>
              <a:t>(</a:t>
            </a:r>
            <a:r>
              <a:rPr lang="en-US" sz="1600" b="1">
                <a:solidFill>
                  <a:srgbClr val="FF2121"/>
                </a:solidFill>
                <a:latin typeface="Calibri" pitchFamily="34" charset="0"/>
              </a:rPr>
              <a:t>&lt; 16°C and &gt; 25°C)</a:t>
            </a:r>
          </a:p>
          <a:p>
            <a:pPr marL="285750" indent="-285750">
              <a:buFont typeface="Calibri" pitchFamily="34" charset="0"/>
              <a:buNone/>
            </a:pPr>
            <a:r>
              <a:rPr lang="en-US" sz="1600">
                <a:latin typeface="Calibri" pitchFamily="34" charset="0"/>
              </a:rPr>
              <a:t>2.	Radiation conditions:</a:t>
            </a:r>
            <a:endParaRPr lang="ru-RU" sz="1600">
              <a:latin typeface="Calibri" pitchFamily="34" charset="0"/>
            </a:endParaRPr>
          </a:p>
          <a:p>
            <a:pPr marL="285750" indent="-285750">
              <a:buFont typeface="Calibri" pitchFamily="34" charset="0"/>
              <a:buNone/>
            </a:pPr>
            <a:r>
              <a:rPr lang="en-US" sz="1600">
                <a:latin typeface="Calibri" pitchFamily="34" charset="0"/>
              </a:rPr>
              <a:t>		Sum of photosynthetic active radiation - </a:t>
            </a:r>
            <a:r>
              <a:rPr lang="en-US" sz="1600" b="1">
                <a:solidFill>
                  <a:srgbClr val="33CC33"/>
                </a:solidFill>
                <a:latin typeface="Calibri" pitchFamily="34" charset="0"/>
              </a:rPr>
              <a:t>29.2 MJ/m²</a:t>
            </a:r>
            <a:endParaRPr lang="ru-RU" sz="1600" b="1">
              <a:solidFill>
                <a:srgbClr val="33CC33"/>
              </a:solidFill>
              <a:latin typeface="Calibri" pitchFamily="34" charset="0"/>
            </a:endParaRPr>
          </a:p>
          <a:p>
            <a:pPr marL="285750" indent="-285750">
              <a:buFont typeface="Calibri" pitchFamily="34" charset="0"/>
              <a:buNone/>
            </a:pPr>
            <a:r>
              <a:rPr lang="en-US" sz="1600">
                <a:latin typeface="Calibri" pitchFamily="34" charset="0"/>
              </a:rPr>
              <a:t>3.</a:t>
            </a:r>
            <a:r>
              <a:rPr lang="ru-RU" sz="1600">
                <a:latin typeface="Calibri" pitchFamily="34" charset="0"/>
              </a:rPr>
              <a:t> </a:t>
            </a:r>
            <a:r>
              <a:rPr lang="en-US" sz="1600">
                <a:latin typeface="Calibri" pitchFamily="34" charset="0"/>
              </a:rPr>
              <a:t>Total precipitation during the growing season - </a:t>
            </a:r>
            <a:r>
              <a:rPr lang="en-US" sz="1600" b="1">
                <a:solidFill>
                  <a:srgbClr val="33CC33"/>
                </a:solidFill>
                <a:latin typeface="Calibri" pitchFamily="34" charset="0"/>
              </a:rPr>
              <a:t>650 mm</a:t>
            </a:r>
            <a:r>
              <a:rPr lang="ru-RU" sz="1600">
                <a:latin typeface="Calibri" pitchFamily="34" charset="0"/>
              </a:rPr>
              <a:t> </a:t>
            </a:r>
            <a:r>
              <a:rPr lang="ru-RU" sz="1600" b="1">
                <a:solidFill>
                  <a:srgbClr val="FF2121"/>
                </a:solidFill>
                <a:latin typeface="Calibri" pitchFamily="34" charset="0"/>
              </a:rPr>
              <a:t>(</a:t>
            </a:r>
            <a:r>
              <a:rPr lang="en-US" sz="1600" b="1">
                <a:solidFill>
                  <a:srgbClr val="FF2121"/>
                </a:solidFill>
                <a:latin typeface="Calibri" pitchFamily="34" charset="0"/>
              </a:rPr>
              <a:t>&lt; 600 mm and &gt; 700 mm)</a:t>
            </a:r>
            <a:endParaRPr lang="en-US" sz="1600" b="1">
              <a:solidFill>
                <a:srgbClr val="FF212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Calibri" pitchFamily="34" charset="0"/>
              <a:buChar char="-"/>
            </a:pPr>
            <a:endParaRPr lang="en-US" sz="1600" b="1">
              <a:solidFill>
                <a:srgbClr val="FF2121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2388" y="1187450"/>
            <a:ext cx="81565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58775" y="1425575"/>
            <a:ext cx="30749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According to the Ukrainian Hydrometeorological Centre and on the recommendation of the World Meteorological Organisation, aridity in Ukraine is assessed using the Selianinov Hydrothermal Coefficient (HTC),</a:t>
            </a:r>
            <a:endParaRPr lang="ru-RU" sz="2000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/>
          </p:cNvSpPr>
          <p:nvPr>
            <p:ph type="title" idx="4294967295"/>
          </p:nvPr>
        </p:nvSpPr>
        <p:spPr>
          <a:xfrm>
            <a:off x="838200" y="1190625"/>
            <a:ext cx="10515600" cy="500063"/>
          </a:xfrm>
        </p:spPr>
        <p:txBody>
          <a:bodyPr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HTC Forecast till 2050</a:t>
            </a:r>
            <a:endParaRPr lang="ru-RU" sz="2800" b="1" smtClean="0">
              <a:solidFill>
                <a:schemeClr val="tx1"/>
              </a:solidFill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8463" y="1690688"/>
            <a:ext cx="6365875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/>
          </p:cNvSpPr>
          <p:nvPr/>
        </p:nvSpPr>
        <p:spPr bwMode="auto">
          <a:xfrm>
            <a:off x="838200" y="1122363"/>
            <a:ext cx="10515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3600">
                <a:solidFill>
                  <a:schemeClr val="bg1"/>
                </a:solidFill>
                <a:latin typeface="Calibri Light" pitchFamily="34" charset="0"/>
              </a:rPr>
              <a:t>Indicator proposal</a:t>
            </a:r>
            <a:endParaRPr lang="es-ES" sz="600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21506" name="CuadroTexto 5"/>
          <p:cNvSpPr txBox="1">
            <a:spLocks noChangeArrowheads="1"/>
          </p:cNvSpPr>
          <p:nvPr/>
        </p:nvSpPr>
        <p:spPr bwMode="auto">
          <a:xfrm>
            <a:off x="903288" y="1931988"/>
            <a:ext cx="915828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Calibri" pitchFamily="34" charset="0"/>
              <a:buChar char="-"/>
            </a:pPr>
            <a:r>
              <a:rPr lang="en-US" sz="2000" b="1">
                <a:latin typeface="Calibri" pitchFamily="34" charset="0"/>
                <a:cs typeface="Calibri" pitchFamily="34" charset="0"/>
              </a:rPr>
              <a:t>Location of the data to compute the indicator</a:t>
            </a:r>
          </a:p>
          <a:p>
            <a:pPr marL="285750" indent="-285750">
              <a:buFont typeface="Calibri" pitchFamily="34" charset="0"/>
              <a:buNone/>
            </a:pPr>
            <a:r>
              <a:rPr lang="uk-UA" sz="2000">
                <a:latin typeface="Calibri" pitchFamily="34" charset="0"/>
              </a:rPr>
              <a:t>		</a:t>
            </a:r>
            <a:r>
              <a:rPr lang="en-US" sz="2000">
                <a:latin typeface="Calibri" pitchFamily="34" charset="0"/>
              </a:rPr>
              <a:t>Ukrainian Hydrometeorological Service</a:t>
            </a:r>
          </a:p>
          <a:p>
            <a:pPr marL="285750" indent="-285750">
              <a:buFont typeface="Calibri" pitchFamily="34" charset="0"/>
              <a:buNone/>
            </a:pPr>
            <a:r>
              <a:rPr lang="uk-UA" sz="2000">
                <a:latin typeface="Calibri" pitchFamily="34" charset="0"/>
              </a:rPr>
              <a:t>		</a:t>
            </a:r>
            <a:r>
              <a:rPr lang="en-US" sz="2000">
                <a:latin typeface="Calibri" pitchFamily="34" charset="0"/>
              </a:rPr>
              <a:t>ECA&amp;D - European Climate Assessment &amp; Dataset </a:t>
            </a:r>
          </a:p>
          <a:p>
            <a:pPr marL="285750" indent="-285750">
              <a:buFont typeface="Calibri" pitchFamily="34" charset="0"/>
              <a:buNone/>
            </a:pPr>
            <a:r>
              <a:rPr lang="uk-UA" sz="2000">
                <a:latin typeface="Calibri" pitchFamily="34" charset="0"/>
              </a:rPr>
              <a:t>		</a:t>
            </a:r>
            <a:r>
              <a:rPr lang="en-US" sz="2000">
                <a:latin typeface="Calibri" pitchFamily="34" charset="0"/>
                <a:hlinkClick r:id="rId2"/>
              </a:rPr>
              <a:t>http://www.fao.org/nr/water/cropinfo_wheat.html</a:t>
            </a:r>
            <a:endParaRPr lang="en-US" sz="2000">
              <a:latin typeface="Calibri" pitchFamily="34" charset="0"/>
            </a:endParaRPr>
          </a:p>
          <a:p>
            <a:pPr marL="285750" indent="-285750">
              <a:buFont typeface="Calibri" pitchFamily="34" charset="0"/>
              <a:buChar char="-"/>
            </a:pPr>
            <a:endParaRPr lang="en-US" sz="200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Calibri" pitchFamily="34" charset="0"/>
              <a:buChar char="-"/>
            </a:pPr>
            <a:r>
              <a:rPr lang="en-US" sz="2000" b="1">
                <a:latin typeface="Calibri" pitchFamily="34" charset="0"/>
                <a:cs typeface="Calibri" pitchFamily="34" charset="0"/>
              </a:rPr>
              <a:t>Possible end users of the indicator</a:t>
            </a:r>
            <a:endParaRPr lang="uk-UA" sz="2000" b="1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Calibri" pitchFamily="34" charset="0"/>
              <a:buNone/>
            </a:pPr>
            <a:r>
              <a:rPr lang="uk-UA" sz="2000" b="1">
                <a:latin typeface="Calibri" pitchFamily="34" charset="0"/>
                <a:cs typeface="Calibri" pitchFamily="34" charset="0"/>
              </a:rPr>
              <a:t>		</a:t>
            </a:r>
            <a:r>
              <a:rPr lang="en-US" sz="2000">
                <a:latin typeface="Calibri" pitchFamily="34" charset="0"/>
                <a:cs typeface="Calibri" pitchFamily="34" charset="0"/>
              </a:rPr>
              <a:t>Research institutes</a:t>
            </a:r>
          </a:p>
          <a:p>
            <a:pPr marL="285750" indent="-285750">
              <a:buFont typeface="Calibri" pitchFamily="34" charset="0"/>
              <a:buNone/>
            </a:pPr>
            <a:r>
              <a:rPr lang="en-US" sz="2000">
                <a:latin typeface="Calibri" pitchFamily="34" charset="0"/>
                <a:cs typeface="Calibri" pitchFamily="34" charset="0"/>
              </a:rPr>
              <a:t>		</a:t>
            </a:r>
            <a:r>
              <a:rPr lang="en-US" sz="2000">
                <a:latin typeface="Calibri" pitchFamily="34" charset="0"/>
              </a:rPr>
              <a:t>State territorial administration</a:t>
            </a:r>
            <a:r>
              <a:rPr lang="uk-UA"/>
              <a:t> </a:t>
            </a:r>
          </a:p>
          <a:p>
            <a:pPr marL="285750" indent="-285750">
              <a:buFont typeface="Calibri" pitchFamily="34" charset="0"/>
              <a:buNone/>
            </a:pPr>
            <a:r>
              <a:rPr lang="uk-UA"/>
              <a:t>		</a:t>
            </a:r>
            <a:r>
              <a:rPr lang="en-US" sz="2000">
                <a:latin typeface="Calibri" pitchFamily="34" charset="0"/>
              </a:rPr>
              <a:t>Farmer associations</a:t>
            </a:r>
          </a:p>
          <a:p>
            <a:pPr marL="285750" indent="-285750">
              <a:buFont typeface="Calibri" pitchFamily="34" charset="0"/>
              <a:buNone/>
            </a:pPr>
            <a:r>
              <a:rPr lang="en-US" sz="2000">
                <a:latin typeface="Calibri" pitchFamily="34" charset="0"/>
              </a:rPr>
              <a:t>		</a:t>
            </a:r>
            <a:endParaRPr lang="en-US" sz="2000">
              <a:latin typeface="Calibri" pitchFamily="34" charset="0"/>
              <a:cs typeface="Calibri" pitchFamily="34" charset="0"/>
            </a:endParaRPr>
          </a:p>
          <a:p>
            <a:pPr marL="285750" indent="-285750"/>
            <a:endParaRPr lang="en-US" sz="20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8" name="CuadroTexto 5"/>
          <p:cNvSpPr txBox="1">
            <a:spLocks noChangeArrowheads="1"/>
          </p:cNvSpPr>
          <p:nvPr/>
        </p:nvSpPr>
        <p:spPr bwMode="auto">
          <a:xfrm>
            <a:off x="903288" y="1931988"/>
            <a:ext cx="915828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Calibri" pitchFamily="34" charset="0"/>
              <a:buChar char="-"/>
            </a:pPr>
            <a:r>
              <a:rPr lang="en-US" sz="2000" b="1">
                <a:latin typeface="Calibri" pitchFamily="34" charset="0"/>
                <a:cs typeface="Calibri" pitchFamily="34" charset="0"/>
              </a:rPr>
              <a:t>Location of the data to compute the indicator</a:t>
            </a:r>
          </a:p>
          <a:p>
            <a:pPr marL="285750" indent="-285750">
              <a:buFont typeface="Calibri" pitchFamily="34" charset="0"/>
              <a:buNone/>
            </a:pPr>
            <a:r>
              <a:rPr lang="uk-UA" sz="2000">
                <a:latin typeface="Calibri" pitchFamily="34" charset="0"/>
              </a:rPr>
              <a:t>		</a:t>
            </a:r>
            <a:r>
              <a:rPr lang="en-US" sz="2000">
                <a:latin typeface="Calibri" pitchFamily="34" charset="0"/>
              </a:rPr>
              <a:t>Ukrainian Hydrometeorological Service</a:t>
            </a:r>
          </a:p>
          <a:p>
            <a:pPr marL="285750" indent="-285750">
              <a:buFont typeface="Calibri" pitchFamily="34" charset="0"/>
              <a:buNone/>
            </a:pPr>
            <a:r>
              <a:rPr lang="uk-UA" sz="2000">
                <a:latin typeface="Calibri" pitchFamily="34" charset="0"/>
              </a:rPr>
              <a:t>		</a:t>
            </a:r>
            <a:r>
              <a:rPr lang="en-US" sz="2000">
                <a:latin typeface="Calibri" pitchFamily="34" charset="0"/>
              </a:rPr>
              <a:t>ECA&amp;D - European Climate Assessment &amp; Dataset </a:t>
            </a:r>
          </a:p>
          <a:p>
            <a:pPr marL="285750" indent="-285750">
              <a:buFont typeface="Calibri" pitchFamily="34" charset="0"/>
              <a:buNone/>
            </a:pPr>
            <a:r>
              <a:rPr lang="uk-UA" sz="2000">
                <a:latin typeface="Calibri" pitchFamily="34" charset="0"/>
              </a:rPr>
              <a:t>		</a:t>
            </a:r>
            <a:r>
              <a:rPr lang="en-US" sz="2000">
                <a:latin typeface="Calibri" pitchFamily="34" charset="0"/>
                <a:hlinkClick r:id="rId2"/>
              </a:rPr>
              <a:t>http://www.fao.org/nr/water/cropinfo_wheat.html</a:t>
            </a:r>
            <a:r>
              <a:rPr lang="en-US" sz="2000">
                <a:latin typeface="Calibri" pitchFamily="34" charset="0"/>
              </a:rPr>
              <a:t>     </a:t>
            </a:r>
          </a:p>
          <a:p>
            <a:pPr marL="285750" indent="-285750">
              <a:buFont typeface="Calibri" pitchFamily="34" charset="0"/>
              <a:buChar char="-"/>
            </a:pPr>
            <a:endParaRPr lang="en-US" sz="200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Calibri" pitchFamily="34" charset="0"/>
              <a:buChar char="-"/>
            </a:pPr>
            <a:r>
              <a:rPr lang="en-US" sz="2000" b="1">
                <a:latin typeface="Calibri" pitchFamily="34" charset="0"/>
                <a:cs typeface="Calibri" pitchFamily="34" charset="0"/>
              </a:rPr>
              <a:t>Possible end users of the indicator</a:t>
            </a:r>
            <a:endParaRPr lang="uk-UA" sz="2000" b="1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Calibri" pitchFamily="34" charset="0"/>
              <a:buNone/>
            </a:pPr>
            <a:r>
              <a:rPr lang="uk-UA" sz="2000" b="1">
                <a:latin typeface="Calibri" pitchFamily="34" charset="0"/>
                <a:cs typeface="Calibri" pitchFamily="34" charset="0"/>
              </a:rPr>
              <a:t>		</a:t>
            </a:r>
            <a:r>
              <a:rPr lang="en-US" sz="2000">
                <a:latin typeface="Calibri" pitchFamily="34" charset="0"/>
                <a:cs typeface="Calibri" pitchFamily="34" charset="0"/>
              </a:rPr>
              <a:t>Research institutes</a:t>
            </a:r>
          </a:p>
          <a:p>
            <a:pPr marL="285750" indent="-285750">
              <a:buFont typeface="Calibri" pitchFamily="34" charset="0"/>
              <a:buNone/>
            </a:pPr>
            <a:r>
              <a:rPr lang="en-US" sz="2000">
                <a:latin typeface="Calibri" pitchFamily="34" charset="0"/>
                <a:cs typeface="Calibri" pitchFamily="34" charset="0"/>
              </a:rPr>
              <a:t>		</a:t>
            </a:r>
            <a:r>
              <a:rPr lang="en-US" sz="2000">
                <a:latin typeface="Calibri" pitchFamily="34" charset="0"/>
              </a:rPr>
              <a:t>State territorial administration</a:t>
            </a:r>
            <a:r>
              <a:rPr lang="uk-UA"/>
              <a:t> </a:t>
            </a:r>
          </a:p>
          <a:p>
            <a:pPr marL="285750" indent="-285750">
              <a:buFont typeface="Calibri" pitchFamily="34" charset="0"/>
              <a:buNone/>
            </a:pPr>
            <a:r>
              <a:rPr lang="uk-UA"/>
              <a:t>		</a:t>
            </a:r>
            <a:r>
              <a:rPr lang="en-US" sz="2000">
                <a:latin typeface="Calibri" pitchFamily="34" charset="0"/>
              </a:rPr>
              <a:t>Farmer associations</a:t>
            </a:r>
          </a:p>
          <a:p>
            <a:pPr marL="285750" indent="-285750">
              <a:buFont typeface="Calibri" pitchFamily="34" charset="0"/>
              <a:buNone/>
            </a:pPr>
            <a:r>
              <a:rPr lang="en-US" sz="2000">
                <a:latin typeface="Calibri" pitchFamily="34" charset="0"/>
              </a:rPr>
              <a:t>		</a:t>
            </a:r>
            <a:endParaRPr lang="en-US" sz="2000">
              <a:latin typeface="Calibri" pitchFamily="34" charset="0"/>
              <a:cs typeface="Calibri" pitchFamily="34" charset="0"/>
            </a:endParaRPr>
          </a:p>
          <a:p>
            <a:pPr marL="285750" indent="-285750"/>
            <a:endParaRPr lang="en-US" sz="2000" i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9913" y="4533900"/>
            <a:ext cx="4305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2213" y="1392238"/>
            <a:ext cx="1069975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4050" y="2692400"/>
            <a:ext cx="154463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7700"/>
          </a:xfrm>
        </p:spPr>
        <p:txBody>
          <a:bodyPr/>
          <a:lstStyle/>
          <a:p>
            <a:pPr eaLnBrk="1" hangingPunct="1"/>
            <a:r>
              <a:rPr lang="en-US" sz="3600" smtClean="0"/>
              <a:t>Channels for communication</a:t>
            </a:r>
            <a:endParaRPr lang="es-ES" smtClean="0"/>
          </a:p>
        </p:txBody>
      </p:sp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310B2A-96BF-4FEC-BB66-449210910FA5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5/10/2024</a:t>
            </a:fld>
            <a:endParaRPr lang="en-US"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C06994-E696-4C02-BFC7-1C6C01D0618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  <p:sp>
        <p:nvSpPr>
          <p:cNvPr id="22533" name="CuadroTexto 5"/>
          <p:cNvSpPr txBox="1">
            <a:spLocks noChangeArrowheads="1"/>
          </p:cNvSpPr>
          <p:nvPr/>
        </p:nvSpPr>
        <p:spPr bwMode="auto">
          <a:xfrm>
            <a:off x="903288" y="2401888"/>
            <a:ext cx="98059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Calibri" pitchFamily="34" charset="0"/>
              <a:buChar char="-"/>
            </a:pPr>
            <a:r>
              <a:rPr lang="en-US" sz="2400" b="1" i="1">
                <a:latin typeface="Calibri" pitchFamily="34" charset="0"/>
                <a:cs typeface="Calibri" pitchFamily="34" charset="0"/>
              </a:rPr>
              <a:t>Face to face</a:t>
            </a:r>
          </a:p>
          <a:p>
            <a:pPr marL="285750" indent="-285750">
              <a:buFont typeface="Calibri" pitchFamily="34" charset="0"/>
              <a:buNone/>
            </a:pPr>
            <a:r>
              <a:rPr lang="en-US" sz="2400" i="1">
                <a:latin typeface="Calibri" pitchFamily="34" charset="0"/>
                <a:cs typeface="Calibri" pitchFamily="34" charset="0"/>
              </a:rPr>
              <a:t>		Round tables, workshops, conferences, consultations</a:t>
            </a:r>
          </a:p>
          <a:p>
            <a:pPr marL="285750" indent="-285750">
              <a:buFont typeface="Calibri" pitchFamily="34" charset="0"/>
              <a:buChar char="-"/>
            </a:pPr>
            <a:r>
              <a:rPr lang="en-US" sz="2400" b="1" i="1">
                <a:latin typeface="Calibri" pitchFamily="34" charset="0"/>
                <a:cs typeface="Calibri" pitchFamily="34" charset="0"/>
              </a:rPr>
              <a:t>Virtually</a:t>
            </a:r>
          </a:p>
          <a:p>
            <a:pPr marL="285750" indent="-285750">
              <a:buFont typeface="Calibri" pitchFamily="34" charset="0"/>
              <a:buNone/>
            </a:pPr>
            <a:r>
              <a:rPr lang="en-US" sz="2400" i="1">
                <a:latin typeface="Calibri" pitchFamily="34" charset="0"/>
                <a:cs typeface="Calibri" pitchFamily="34" charset="0"/>
              </a:rPr>
              <a:t>		Website, e-mail, social-media (WhatsApp, Viber, Facebook, Telegram), newsletters, guidelines, information posters</a:t>
            </a:r>
            <a:endParaRPr lang="en-US" sz="2400">
              <a:latin typeface="Calibri" pitchFamily="34" charset="0"/>
              <a:cs typeface="Calibri" pitchFamily="34" charset="0"/>
            </a:endParaRPr>
          </a:p>
          <a:p>
            <a:pPr marL="285750" indent="-285750"/>
            <a:endParaRPr lang="en-US" sz="2400" i="1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 dir="in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48738</TotalTime>
  <Words>676</Words>
  <Application>Microsoft Office PowerPoint</Application>
  <PresentationFormat>Custom</PresentationFormat>
  <Paragraphs>106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13</vt:i4>
      </vt:variant>
      <vt:variant>
        <vt:lpstr>Заголовки слайдов</vt:lpstr>
      </vt:variant>
      <vt:variant>
        <vt:i4>10</vt:i4>
      </vt:variant>
    </vt:vector>
  </HeadingPairs>
  <TitlesOfParts>
    <vt:vector size="27" baseType="lpstr">
      <vt:lpstr>Arial</vt:lpstr>
      <vt:lpstr>Calibri Light</vt:lpstr>
      <vt:lpstr>Calibri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619285-EPP-1-2020-1-FI-EPPKA2-CBHE-JP  Multilevel Local, Nation- and Regionwide Education and Training in Climate Services, Climate Change Adaptation and Mitigation</vt:lpstr>
      <vt:lpstr>Presentation of the group</vt:lpstr>
      <vt:lpstr>Topic of the working group </vt:lpstr>
      <vt:lpstr>Слайд 4</vt:lpstr>
      <vt:lpstr>Indicator proposal</vt:lpstr>
      <vt:lpstr>Слайд 6</vt:lpstr>
      <vt:lpstr>HTC Forecast till 2050</vt:lpstr>
      <vt:lpstr>Слайд 8</vt:lpstr>
      <vt:lpstr>Channels for communication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Gamaiun</dc:creator>
  <cp:lastModifiedBy>Nata</cp:lastModifiedBy>
  <cp:revision>356</cp:revision>
  <dcterms:created xsi:type="dcterms:W3CDTF">2021-01-10T23:29:00Z</dcterms:created>
  <dcterms:modified xsi:type="dcterms:W3CDTF">2024-05-10T08:33:36Z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04C37632-664B-40BC-A0B2-0AB8281DAD42</vt:lpwstr>
  </property>
  <property fmtid="{D5CDD505-2E9C-101B-9397-08002B2CF9AE}" pid="3" name="ArticulatePath">
    <vt:lpwstr>ConfrontingWMOFramework_jon_30062021</vt:lpwstr>
  </property>
</Properties>
</file>