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8" r:id="rId3"/>
    <p:sldId id="274" r:id="rId4"/>
    <p:sldId id="279" r:id="rId5"/>
    <p:sldId id="280" r:id="rId6"/>
    <p:sldId id="281" r:id="rId7"/>
    <p:sldId id="261" r:id="rId8"/>
    <p:sldId id="262" r:id="rId9"/>
    <p:sldId id="282" r:id="rId10"/>
    <p:sldId id="260" r:id="rId11"/>
    <p:sldId id="289" r:id="rId12"/>
    <p:sldId id="283" r:id="rId13"/>
    <p:sldId id="284" r:id="rId14"/>
    <p:sldId id="285" r:id="rId15"/>
    <p:sldId id="286" r:id="rId16"/>
    <p:sldId id="287" r:id="rId17"/>
    <p:sldId id="288" r:id="rId18"/>
    <p:sldId id="272" r:id="rId19"/>
    <p:sldId id="273" r:id="rId20"/>
    <p:sldId id="290"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121"/>
    <a:srgbClr val="FF7373"/>
    <a:srgbClr val="FFFF00"/>
    <a:srgbClr val="FFFF73"/>
    <a:srgbClr val="A1BA90"/>
    <a:srgbClr val="FFDC73"/>
    <a:srgbClr val="4472C4"/>
    <a:srgbClr val="D4B864"/>
    <a:srgbClr val="D4D464"/>
    <a:srgbClr val="899D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79" d="100"/>
          <a:sy n="79" d="100"/>
        </p:scale>
        <p:origin x="97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C6293-B542-45B1-B8F6-D605897EFF7E}"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388CE-C6E1-46DB-8874-F6B2C131ADB1}" type="slidenum">
              <a:rPr lang="en-US" smtClean="0"/>
              <a:t>‹#›</a:t>
            </a:fld>
            <a:endParaRPr lang="en-US"/>
          </a:p>
        </p:txBody>
      </p:sp>
    </p:spTree>
    <p:extLst>
      <p:ext uri="{BB962C8B-B14F-4D97-AF65-F5344CB8AC3E}">
        <p14:creationId xmlns:p14="http://schemas.microsoft.com/office/powerpoint/2010/main" val="403246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F1674C-5BBC-4152-B426-04CFC69439A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7" name="Rectangle 6">
            <a:extLst>
              <a:ext uri="{FF2B5EF4-FFF2-40B4-BE49-F238E27FC236}">
                <a16:creationId xmlns:a16="http://schemas.microsoft.com/office/drawing/2014/main" id="{0CC57682-B532-47B8-A2C3-2DA786CCDA06}"/>
              </a:ext>
            </a:extLst>
          </p:cNvPr>
          <p:cNvSpPr/>
          <p:nvPr userDrawn="1"/>
        </p:nvSpPr>
        <p:spPr>
          <a:xfrm>
            <a:off x="0" y="1122362"/>
            <a:ext cx="12192000" cy="462529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2" name="Title 1">
            <a:extLst>
              <a:ext uri="{FF2B5EF4-FFF2-40B4-BE49-F238E27FC236}">
                <a16:creationId xmlns:a16="http://schemas.microsoft.com/office/drawing/2014/main" id="{C6FF4123-0418-4C27-A1F3-D409CC715C98}"/>
              </a:ext>
            </a:extLst>
          </p:cNvPr>
          <p:cNvSpPr>
            <a:spLocks noGrp="1"/>
          </p:cNvSpPr>
          <p:nvPr>
            <p:ph type="ctrTitle"/>
          </p:nvPr>
        </p:nvSpPr>
        <p:spPr>
          <a:xfrm>
            <a:off x="838200" y="1122363"/>
            <a:ext cx="10515600" cy="4625294"/>
          </a:xfrm>
        </p:spPr>
        <p:txBody>
          <a:bodyPr anchor="b"/>
          <a:lstStyle>
            <a:lvl1pPr algn="ctr">
              <a:defRPr sz="60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B5A24258-86A5-40D4-8F4F-40407A27ACAD}"/>
              </a:ext>
            </a:extLst>
          </p:cNvPr>
          <p:cNvSpPr>
            <a:spLocks noGrp="1"/>
          </p:cNvSpPr>
          <p:nvPr>
            <p:ph type="dt" sz="half" idx="10"/>
          </p:nvPr>
        </p:nvSpPr>
        <p:spPr/>
        <p:txBody>
          <a:bodyPr/>
          <a:lstStyle>
            <a:lvl1pPr>
              <a:defRPr>
                <a:solidFill>
                  <a:schemeClr val="bg1"/>
                </a:solidFill>
              </a:defRPr>
            </a:lvl1pPr>
          </a:lstStyle>
          <a:p>
            <a:fld id="{73DB6F72-4BBC-44EE-A061-61CF2FCD25C7}" type="datetime1">
              <a:rPr lang="en-US" smtClean="0"/>
              <a:t>5/10/2024</a:t>
            </a:fld>
            <a:endParaRPr lang="en-US" dirty="0"/>
          </a:p>
        </p:txBody>
      </p:sp>
      <p:sp>
        <p:nvSpPr>
          <p:cNvPr id="5" name="Footer Placeholder 4">
            <a:extLst>
              <a:ext uri="{FF2B5EF4-FFF2-40B4-BE49-F238E27FC236}">
                <a16:creationId xmlns:a16="http://schemas.microsoft.com/office/drawing/2014/main" id="{7B47A6CF-AD89-401D-A308-4A6556381162}"/>
              </a:ext>
            </a:extLst>
          </p:cNvPr>
          <p:cNvSpPr>
            <a:spLocks noGrp="1"/>
          </p:cNvSpPr>
          <p:nvPr>
            <p:ph type="ftr" sz="quarter" idx="11"/>
          </p:nvPr>
        </p:nvSpPr>
        <p:spPr/>
        <p:txBody>
          <a:bodyPr/>
          <a:lstStyle>
            <a:lvl1pPr>
              <a:defRPr>
                <a:solidFill>
                  <a:schemeClr val="bg1"/>
                </a:solidFill>
              </a:defRPr>
            </a:lvl1pPr>
          </a:lstStyle>
          <a:p>
            <a:pPr>
              <a:defRPr/>
            </a:pPr>
            <a:r>
              <a:rPr lang="en-US" dirty="0"/>
              <a:t>The European Commission support for the production of this publication does not constitute an endorsement of the contents which reflects the views only</a:t>
            </a:r>
          </a:p>
          <a:p>
            <a:pPr>
              <a:defRPr/>
            </a:pPr>
            <a:r>
              <a:rPr lang="en-US" dirty="0"/>
              <a:t>of the authors, and the Commission cannot be held responsible for any use which may be made of the information contained therein</a:t>
            </a:r>
          </a:p>
        </p:txBody>
      </p:sp>
      <p:sp>
        <p:nvSpPr>
          <p:cNvPr id="6" name="Slide Number Placeholder 5">
            <a:extLst>
              <a:ext uri="{FF2B5EF4-FFF2-40B4-BE49-F238E27FC236}">
                <a16:creationId xmlns:a16="http://schemas.microsoft.com/office/drawing/2014/main" id="{276477CA-6074-4513-A5DE-BBED8FF9AEBF}"/>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dirty="0"/>
          </a:p>
        </p:txBody>
      </p:sp>
      <p:pic>
        <p:nvPicPr>
          <p:cNvPr id="11" name="Graphic 10">
            <a:extLst>
              <a:ext uri="{FF2B5EF4-FFF2-40B4-BE49-F238E27FC236}">
                <a16:creationId xmlns:a16="http://schemas.microsoft.com/office/drawing/2014/main" id="{97FB7A4C-E135-4ACB-AE92-51BC448021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95362" y="28615"/>
            <a:ext cx="2244412" cy="1048484"/>
          </a:xfrm>
          <a:prstGeom prst="rect">
            <a:avLst/>
          </a:prstGeom>
        </p:spPr>
      </p:pic>
      <p:pic>
        <p:nvPicPr>
          <p:cNvPr id="12" name="Graphic 11">
            <a:extLst>
              <a:ext uri="{FF2B5EF4-FFF2-40B4-BE49-F238E27FC236}">
                <a16:creationId xmlns:a16="http://schemas.microsoft.com/office/drawing/2014/main" id="{57F15707-2EE7-4E4F-9812-D5A539D18DA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7012" y="75243"/>
            <a:ext cx="4411578" cy="969786"/>
          </a:xfrm>
          <a:prstGeom prst="rect">
            <a:avLst/>
          </a:prstGeom>
        </p:spPr>
      </p:pic>
    </p:spTree>
    <p:extLst>
      <p:ext uri="{BB962C8B-B14F-4D97-AF65-F5344CB8AC3E}">
        <p14:creationId xmlns:p14="http://schemas.microsoft.com/office/powerpoint/2010/main" val="359244125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DABAA-D2F4-4B69-AF85-7E800BFBA7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9D7B8C-F300-4CE3-ACAD-59025F76B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52FAB1-DF82-451D-9A91-694EF61C5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9751B2-B51D-4D3B-A3F8-A32BF98ED823}"/>
              </a:ext>
            </a:extLst>
          </p:cNvPr>
          <p:cNvSpPr>
            <a:spLocks noGrp="1"/>
          </p:cNvSpPr>
          <p:nvPr>
            <p:ph type="dt" sz="half" idx="10"/>
          </p:nvPr>
        </p:nvSpPr>
        <p:spPr/>
        <p:txBody>
          <a:bodyPr/>
          <a:lstStyle>
            <a:lvl1pPr>
              <a:defRPr>
                <a:solidFill>
                  <a:schemeClr val="bg1"/>
                </a:solidFill>
              </a:defRPr>
            </a:lvl1pPr>
          </a:lstStyle>
          <a:p>
            <a:fld id="{CB8925F3-20C2-43D0-9D66-1A3C4B0A277C}" type="datetime1">
              <a:rPr lang="en-US" smtClean="0"/>
              <a:t>5/10/2024</a:t>
            </a:fld>
            <a:endParaRPr lang="en-US" dirty="0"/>
          </a:p>
        </p:txBody>
      </p:sp>
      <p:sp>
        <p:nvSpPr>
          <p:cNvPr id="6" name="Footer Placeholder 5">
            <a:extLst>
              <a:ext uri="{FF2B5EF4-FFF2-40B4-BE49-F238E27FC236}">
                <a16:creationId xmlns:a16="http://schemas.microsoft.com/office/drawing/2014/main" id="{DA849F67-478A-4491-90BE-2160EB3FB118}"/>
              </a:ext>
            </a:extLst>
          </p:cNvPr>
          <p:cNvSpPr>
            <a:spLocks noGrp="1"/>
          </p:cNvSpPr>
          <p:nvPr>
            <p:ph type="ftr" sz="quarter" idx="11"/>
          </p:nvPr>
        </p:nvSpPr>
        <p:spPr/>
        <p:txBody>
          <a:bodyPr/>
          <a:lstStyle>
            <a:lvl1pPr>
              <a:defRPr>
                <a:solidFill>
                  <a:schemeClr val="bg1"/>
                </a:solidFill>
              </a:defRPr>
            </a:lvl1p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7" name="Slide Number Placeholder 6">
            <a:extLst>
              <a:ext uri="{FF2B5EF4-FFF2-40B4-BE49-F238E27FC236}">
                <a16:creationId xmlns:a16="http://schemas.microsoft.com/office/drawing/2014/main" id="{D681966C-DCA3-41BC-AB83-92C762C83AD1}"/>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a:p>
        </p:txBody>
      </p:sp>
    </p:spTree>
    <p:extLst>
      <p:ext uri="{BB962C8B-B14F-4D97-AF65-F5344CB8AC3E}">
        <p14:creationId xmlns:p14="http://schemas.microsoft.com/office/powerpoint/2010/main" val="38110942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6680-DAD0-4D8D-9BB6-ACD40EB457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275E33-7A4A-423E-8DF7-9167DF9FAD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63ECA-CE4B-442E-B6D0-BE24EAD646A4}"/>
              </a:ext>
            </a:extLst>
          </p:cNvPr>
          <p:cNvSpPr>
            <a:spLocks noGrp="1"/>
          </p:cNvSpPr>
          <p:nvPr>
            <p:ph type="dt" sz="half" idx="10"/>
          </p:nvPr>
        </p:nvSpPr>
        <p:spPr/>
        <p:txBody>
          <a:bodyPr/>
          <a:lstStyle>
            <a:lvl1pPr>
              <a:defRPr>
                <a:solidFill>
                  <a:schemeClr val="bg1"/>
                </a:solidFill>
              </a:defRPr>
            </a:lvl1pPr>
          </a:lstStyle>
          <a:p>
            <a:fld id="{C97BF615-B1F1-4712-8943-7513808E0E99}" type="datetime1">
              <a:rPr lang="en-US" smtClean="0"/>
              <a:t>5/10/2024</a:t>
            </a:fld>
            <a:endParaRPr lang="en-US" dirty="0"/>
          </a:p>
        </p:txBody>
      </p:sp>
      <p:sp>
        <p:nvSpPr>
          <p:cNvPr id="5" name="Footer Placeholder 4">
            <a:extLst>
              <a:ext uri="{FF2B5EF4-FFF2-40B4-BE49-F238E27FC236}">
                <a16:creationId xmlns:a16="http://schemas.microsoft.com/office/drawing/2014/main" id="{9DB7D569-274A-4713-88AC-ABC5FC82914B}"/>
              </a:ext>
            </a:extLst>
          </p:cNvPr>
          <p:cNvSpPr>
            <a:spLocks noGrp="1"/>
          </p:cNvSpPr>
          <p:nvPr>
            <p:ph type="ftr" sz="quarter" idx="11"/>
          </p:nvPr>
        </p:nvSpPr>
        <p:spPr/>
        <p:txBody>
          <a:bodyPr/>
          <a:lstStyle>
            <a:lvl1pPr>
              <a:defRPr>
                <a:solidFill>
                  <a:schemeClr val="bg1"/>
                </a:solidFill>
              </a:defRPr>
            </a:lvl1p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6" name="Slide Number Placeholder 5">
            <a:extLst>
              <a:ext uri="{FF2B5EF4-FFF2-40B4-BE49-F238E27FC236}">
                <a16:creationId xmlns:a16="http://schemas.microsoft.com/office/drawing/2014/main" id="{165DBC70-3E7F-4672-9480-483929BB1384}"/>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a:p>
        </p:txBody>
      </p:sp>
    </p:spTree>
    <p:extLst>
      <p:ext uri="{BB962C8B-B14F-4D97-AF65-F5344CB8AC3E}">
        <p14:creationId xmlns:p14="http://schemas.microsoft.com/office/powerpoint/2010/main" val="418785553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C9C40B-11FE-4E03-A13D-0B3BE27B50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C2CD67-B67C-46C1-BAE2-CFDA7517C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CEF9F-F87B-4005-9B8F-9356B732C16B}"/>
              </a:ext>
            </a:extLst>
          </p:cNvPr>
          <p:cNvSpPr>
            <a:spLocks noGrp="1"/>
          </p:cNvSpPr>
          <p:nvPr>
            <p:ph type="dt" sz="half" idx="10"/>
          </p:nvPr>
        </p:nvSpPr>
        <p:spPr/>
        <p:txBody>
          <a:bodyPr/>
          <a:lstStyle>
            <a:lvl1pPr>
              <a:defRPr>
                <a:solidFill>
                  <a:schemeClr val="bg1"/>
                </a:solidFill>
              </a:defRPr>
            </a:lvl1pPr>
          </a:lstStyle>
          <a:p>
            <a:fld id="{DD95504B-79C0-4E1C-8202-B9299CCB9CD0}" type="datetime1">
              <a:rPr lang="en-US" smtClean="0"/>
              <a:t>5/10/2024</a:t>
            </a:fld>
            <a:endParaRPr lang="en-US" dirty="0"/>
          </a:p>
        </p:txBody>
      </p:sp>
      <p:sp>
        <p:nvSpPr>
          <p:cNvPr id="5" name="Footer Placeholder 4">
            <a:extLst>
              <a:ext uri="{FF2B5EF4-FFF2-40B4-BE49-F238E27FC236}">
                <a16:creationId xmlns:a16="http://schemas.microsoft.com/office/drawing/2014/main" id="{2B0765EB-066D-4CC3-B987-D6A9CEC20936}"/>
              </a:ext>
            </a:extLst>
          </p:cNvPr>
          <p:cNvSpPr>
            <a:spLocks noGrp="1"/>
          </p:cNvSpPr>
          <p:nvPr>
            <p:ph type="ftr" sz="quarter" idx="11"/>
          </p:nvPr>
        </p:nvSpPr>
        <p:spPr/>
        <p:txBody>
          <a:bodyPr/>
          <a:lstStyle>
            <a:lvl1pPr>
              <a:defRPr>
                <a:solidFill>
                  <a:schemeClr val="bg1"/>
                </a:solidFill>
              </a:defRPr>
            </a:lvl1p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6" name="Slide Number Placeholder 5">
            <a:extLst>
              <a:ext uri="{FF2B5EF4-FFF2-40B4-BE49-F238E27FC236}">
                <a16:creationId xmlns:a16="http://schemas.microsoft.com/office/drawing/2014/main" id="{93AA258F-813F-42C0-BAE2-CCD1B47F5678}"/>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a:p>
        </p:txBody>
      </p:sp>
    </p:spTree>
    <p:extLst>
      <p:ext uri="{BB962C8B-B14F-4D97-AF65-F5344CB8AC3E}">
        <p14:creationId xmlns:p14="http://schemas.microsoft.com/office/powerpoint/2010/main" val="16668301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E2D352-D705-456A-A419-BA2F413286E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7" name="Rectangle 6">
            <a:extLst>
              <a:ext uri="{FF2B5EF4-FFF2-40B4-BE49-F238E27FC236}">
                <a16:creationId xmlns:a16="http://schemas.microsoft.com/office/drawing/2014/main" id="{FDF7C29E-EAA1-45B0-AAB5-200A39788557}"/>
              </a:ext>
            </a:extLst>
          </p:cNvPr>
          <p:cNvSpPr/>
          <p:nvPr userDrawn="1"/>
        </p:nvSpPr>
        <p:spPr>
          <a:xfrm>
            <a:off x="0" y="1122362"/>
            <a:ext cx="12192000" cy="4625295"/>
          </a:xfrm>
          <a:prstGeom prst="rect">
            <a:avLst/>
          </a:prstGeom>
          <a:gradFill flip="none" rotWithShape="1">
            <a:gsLst>
              <a:gs pos="84000">
                <a:srgbClr val="14A9ED"/>
              </a:gs>
              <a:gs pos="44000">
                <a:srgbClr val="25C3F0"/>
              </a:gs>
              <a:gs pos="100000">
                <a:srgbClr val="008BEA"/>
              </a:gs>
              <a:gs pos="0">
                <a:srgbClr val="4BFFF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2" name="Title 1">
            <a:extLst>
              <a:ext uri="{FF2B5EF4-FFF2-40B4-BE49-F238E27FC236}">
                <a16:creationId xmlns:a16="http://schemas.microsoft.com/office/drawing/2014/main" id="{C6FF4123-0418-4C27-A1F3-D409CC715C98}"/>
              </a:ext>
            </a:extLst>
          </p:cNvPr>
          <p:cNvSpPr>
            <a:spLocks noGrp="1"/>
          </p:cNvSpPr>
          <p:nvPr>
            <p:ph type="ctrTitle"/>
          </p:nvPr>
        </p:nvSpPr>
        <p:spPr>
          <a:xfrm>
            <a:off x="838200" y="1122363"/>
            <a:ext cx="10515600" cy="4625294"/>
          </a:xfrm>
        </p:spPr>
        <p:txBody>
          <a:bodyPr anchor="b"/>
          <a:lstStyle>
            <a:lvl1pPr algn="ctr">
              <a:defRPr sz="60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B5A24258-86A5-40D4-8F4F-40407A27ACAD}"/>
              </a:ext>
            </a:extLst>
          </p:cNvPr>
          <p:cNvSpPr>
            <a:spLocks noGrp="1"/>
          </p:cNvSpPr>
          <p:nvPr>
            <p:ph type="dt" sz="half" idx="10"/>
          </p:nvPr>
        </p:nvSpPr>
        <p:spPr/>
        <p:txBody>
          <a:bodyPr/>
          <a:lstStyle>
            <a:lvl1pPr>
              <a:defRPr>
                <a:solidFill>
                  <a:schemeClr val="bg1"/>
                </a:solidFill>
              </a:defRPr>
            </a:lvl1pPr>
          </a:lstStyle>
          <a:p>
            <a:fld id="{C62A6327-9E4C-4FFE-90CB-2824DE3A1A9F}" type="datetime1">
              <a:rPr lang="en-US" smtClean="0"/>
              <a:t>5/10/2024</a:t>
            </a:fld>
            <a:endParaRPr lang="en-US" dirty="0"/>
          </a:p>
        </p:txBody>
      </p:sp>
      <p:sp>
        <p:nvSpPr>
          <p:cNvPr id="5" name="Footer Placeholder 4">
            <a:extLst>
              <a:ext uri="{FF2B5EF4-FFF2-40B4-BE49-F238E27FC236}">
                <a16:creationId xmlns:a16="http://schemas.microsoft.com/office/drawing/2014/main" id="{7B47A6CF-AD89-401D-A308-4A6556381162}"/>
              </a:ext>
            </a:extLst>
          </p:cNvPr>
          <p:cNvSpPr>
            <a:spLocks noGrp="1"/>
          </p:cNvSpPr>
          <p:nvPr>
            <p:ph type="ftr" sz="quarter" idx="11"/>
          </p:nvPr>
        </p:nvSpPr>
        <p:spPr/>
        <p:txBody>
          <a:bodyPr/>
          <a:lstStyle>
            <a:lvl1pPr>
              <a:defRPr>
                <a:solidFill>
                  <a:schemeClr val="bg1"/>
                </a:solidFill>
              </a:defRPr>
            </a:lvl1p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6" name="Slide Number Placeholder 5">
            <a:extLst>
              <a:ext uri="{FF2B5EF4-FFF2-40B4-BE49-F238E27FC236}">
                <a16:creationId xmlns:a16="http://schemas.microsoft.com/office/drawing/2014/main" id="{276477CA-6074-4513-A5DE-BBED8FF9AEBF}"/>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a:p>
        </p:txBody>
      </p:sp>
      <p:pic>
        <p:nvPicPr>
          <p:cNvPr id="10" name="Graphic 9">
            <a:extLst>
              <a:ext uri="{FF2B5EF4-FFF2-40B4-BE49-F238E27FC236}">
                <a16:creationId xmlns:a16="http://schemas.microsoft.com/office/drawing/2014/main" id="{83966F4B-FB96-4653-8679-7F4052D356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95362" y="28615"/>
            <a:ext cx="2244412" cy="1048484"/>
          </a:xfrm>
          <a:prstGeom prst="rect">
            <a:avLst/>
          </a:prstGeom>
        </p:spPr>
      </p:pic>
      <p:pic>
        <p:nvPicPr>
          <p:cNvPr id="11" name="Graphic 10">
            <a:extLst>
              <a:ext uri="{FF2B5EF4-FFF2-40B4-BE49-F238E27FC236}">
                <a16:creationId xmlns:a16="http://schemas.microsoft.com/office/drawing/2014/main" id="{FBF4EC88-7780-46F9-9464-23F36ADC39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7012" y="75243"/>
            <a:ext cx="4411578" cy="969786"/>
          </a:xfrm>
          <a:prstGeom prst="rect">
            <a:avLst/>
          </a:prstGeom>
        </p:spPr>
      </p:pic>
    </p:spTree>
    <p:extLst>
      <p:ext uri="{BB962C8B-B14F-4D97-AF65-F5344CB8AC3E}">
        <p14:creationId xmlns:p14="http://schemas.microsoft.com/office/powerpoint/2010/main" val="21395078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0A238A-2641-4F67-8BFE-6F1BE1A7411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7" name="Rectangle 6">
            <a:extLst>
              <a:ext uri="{FF2B5EF4-FFF2-40B4-BE49-F238E27FC236}">
                <a16:creationId xmlns:a16="http://schemas.microsoft.com/office/drawing/2014/main" id="{4CBA44F9-1BCC-4C4C-9433-8AEB305406D2}"/>
              </a:ext>
            </a:extLst>
          </p:cNvPr>
          <p:cNvSpPr/>
          <p:nvPr userDrawn="1"/>
        </p:nvSpPr>
        <p:spPr>
          <a:xfrm>
            <a:off x="0" y="1221971"/>
            <a:ext cx="12192000" cy="4607980"/>
          </a:xfrm>
          <a:prstGeom prst="rect">
            <a:avLst/>
          </a:prstGeom>
          <a:gradFill flip="none" rotWithShape="1">
            <a:gsLst>
              <a:gs pos="84000">
                <a:srgbClr val="14A9ED"/>
              </a:gs>
              <a:gs pos="44000">
                <a:srgbClr val="25C3F0"/>
              </a:gs>
              <a:gs pos="100000">
                <a:srgbClr val="008BEA"/>
              </a:gs>
              <a:gs pos="0">
                <a:srgbClr val="4BFFF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2" name="Title 1">
            <a:extLst>
              <a:ext uri="{FF2B5EF4-FFF2-40B4-BE49-F238E27FC236}">
                <a16:creationId xmlns:a16="http://schemas.microsoft.com/office/drawing/2014/main" id="{734DA3C8-A987-4AD9-97C6-10F5D59E2785}"/>
              </a:ext>
            </a:extLst>
          </p:cNvPr>
          <p:cNvSpPr>
            <a:spLocks noGrp="1"/>
          </p:cNvSpPr>
          <p:nvPr>
            <p:ph type="title"/>
          </p:nvPr>
        </p:nvSpPr>
        <p:spPr>
          <a:xfrm>
            <a:off x="831850" y="1335666"/>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1AF80A9-2FD1-4883-9AB5-F232EE598FCB}"/>
              </a:ext>
            </a:extLst>
          </p:cNvPr>
          <p:cNvSpPr>
            <a:spLocks noGrp="1"/>
          </p:cNvSpPr>
          <p:nvPr>
            <p:ph type="body" idx="1"/>
          </p:nvPr>
        </p:nvSpPr>
        <p:spPr>
          <a:xfrm>
            <a:off x="831850" y="4215391"/>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5EB08CA-34A3-4902-8509-4101781E8BA1}"/>
              </a:ext>
            </a:extLst>
          </p:cNvPr>
          <p:cNvSpPr>
            <a:spLocks noGrp="1"/>
          </p:cNvSpPr>
          <p:nvPr>
            <p:ph type="dt" sz="half" idx="10"/>
          </p:nvPr>
        </p:nvSpPr>
        <p:spPr/>
        <p:txBody>
          <a:bodyPr/>
          <a:lstStyle>
            <a:lvl1pPr>
              <a:defRPr>
                <a:solidFill>
                  <a:schemeClr val="bg1"/>
                </a:solidFill>
              </a:defRPr>
            </a:lvl1pPr>
          </a:lstStyle>
          <a:p>
            <a:fld id="{471B646A-399C-4A19-9C06-3644FFA4F944}" type="datetime1">
              <a:rPr lang="en-US" smtClean="0"/>
              <a:t>5/10/2024</a:t>
            </a:fld>
            <a:endParaRPr lang="en-US" dirty="0"/>
          </a:p>
        </p:txBody>
      </p:sp>
      <p:sp>
        <p:nvSpPr>
          <p:cNvPr id="5" name="Footer Placeholder 4">
            <a:extLst>
              <a:ext uri="{FF2B5EF4-FFF2-40B4-BE49-F238E27FC236}">
                <a16:creationId xmlns:a16="http://schemas.microsoft.com/office/drawing/2014/main" id="{A06CAC29-38EC-4DB1-B907-C22DDD16884E}"/>
              </a:ext>
            </a:extLst>
          </p:cNvPr>
          <p:cNvSpPr>
            <a:spLocks noGrp="1"/>
          </p:cNvSpPr>
          <p:nvPr>
            <p:ph type="ftr" sz="quarter" idx="11"/>
          </p:nvPr>
        </p:nvSpPr>
        <p:spPr/>
        <p:txBody>
          <a:bodyPr/>
          <a:lstStyle>
            <a:lvl1pPr>
              <a:defRPr>
                <a:solidFill>
                  <a:schemeClr val="bg1"/>
                </a:solidFill>
              </a:defRPr>
            </a:lvl1p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6" name="Slide Number Placeholder 5">
            <a:extLst>
              <a:ext uri="{FF2B5EF4-FFF2-40B4-BE49-F238E27FC236}">
                <a16:creationId xmlns:a16="http://schemas.microsoft.com/office/drawing/2014/main" id="{AEE0D51D-2F4C-4A93-8444-2E332574FFA9}"/>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a:p>
        </p:txBody>
      </p:sp>
      <p:pic>
        <p:nvPicPr>
          <p:cNvPr id="11" name="Graphic 10">
            <a:extLst>
              <a:ext uri="{FF2B5EF4-FFF2-40B4-BE49-F238E27FC236}">
                <a16:creationId xmlns:a16="http://schemas.microsoft.com/office/drawing/2014/main" id="{D73218F8-C978-4F64-8A01-8253FC4B3A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95362" y="86744"/>
            <a:ext cx="2244412" cy="1048484"/>
          </a:xfrm>
          <a:prstGeom prst="rect">
            <a:avLst/>
          </a:prstGeom>
        </p:spPr>
      </p:pic>
      <p:pic>
        <p:nvPicPr>
          <p:cNvPr id="12" name="Graphic 11">
            <a:extLst>
              <a:ext uri="{FF2B5EF4-FFF2-40B4-BE49-F238E27FC236}">
                <a16:creationId xmlns:a16="http://schemas.microsoft.com/office/drawing/2014/main" id="{A91E4ADC-C7B2-4DB5-8FF4-E636A64DF2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7012" y="133372"/>
            <a:ext cx="4411578" cy="969786"/>
          </a:xfrm>
          <a:prstGeom prst="rect">
            <a:avLst/>
          </a:prstGeom>
        </p:spPr>
      </p:pic>
    </p:spTree>
    <p:extLst>
      <p:ext uri="{BB962C8B-B14F-4D97-AF65-F5344CB8AC3E}">
        <p14:creationId xmlns:p14="http://schemas.microsoft.com/office/powerpoint/2010/main" val="54699178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C7E62-05D3-4C16-8FD0-BA73744A6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765E4-EA0F-4DF0-9719-7ED262626E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5311B-1732-401A-93B7-E14FED1508D6}"/>
              </a:ext>
            </a:extLst>
          </p:cNvPr>
          <p:cNvSpPr>
            <a:spLocks noGrp="1"/>
          </p:cNvSpPr>
          <p:nvPr>
            <p:ph type="dt" sz="half" idx="10"/>
          </p:nvPr>
        </p:nvSpPr>
        <p:spPr/>
        <p:txBody>
          <a:bodyPr/>
          <a:lstStyle>
            <a:lvl1pPr>
              <a:defRPr>
                <a:solidFill>
                  <a:schemeClr val="bg1"/>
                </a:solidFill>
              </a:defRPr>
            </a:lvl1pPr>
          </a:lstStyle>
          <a:p>
            <a:fld id="{C1883C14-771A-48EE-8A80-F60CD852F446}" type="datetime1">
              <a:rPr lang="en-US" smtClean="0"/>
              <a:t>5/10/2024</a:t>
            </a:fld>
            <a:endParaRPr lang="en-US"/>
          </a:p>
        </p:txBody>
      </p:sp>
      <p:sp>
        <p:nvSpPr>
          <p:cNvPr id="5" name="Footer Placeholder 4">
            <a:extLst>
              <a:ext uri="{FF2B5EF4-FFF2-40B4-BE49-F238E27FC236}">
                <a16:creationId xmlns:a16="http://schemas.microsoft.com/office/drawing/2014/main" id="{3DA62A0F-77F1-4B66-809F-BE42284679EE}"/>
              </a:ext>
            </a:extLst>
          </p:cNvPr>
          <p:cNvSpPr>
            <a:spLocks noGrp="1"/>
          </p:cNvSpPr>
          <p:nvPr>
            <p:ph type="ftr" sz="quarter" idx="11"/>
          </p:nvPr>
        </p:nvSpPr>
        <p:spPr/>
        <p:txBody>
          <a:bodyPr/>
          <a:lstStyle>
            <a:lvl1pPr>
              <a:defRPr>
                <a:solidFill>
                  <a:schemeClr val="bg1"/>
                </a:solidFill>
              </a:defRPr>
            </a:lvl1p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6" name="Slide Number Placeholder 5">
            <a:extLst>
              <a:ext uri="{FF2B5EF4-FFF2-40B4-BE49-F238E27FC236}">
                <a16:creationId xmlns:a16="http://schemas.microsoft.com/office/drawing/2014/main" id="{B4461CEA-9660-405B-AA71-C7D98AEAB96E}"/>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a:p>
        </p:txBody>
      </p:sp>
    </p:spTree>
    <p:extLst>
      <p:ext uri="{BB962C8B-B14F-4D97-AF65-F5344CB8AC3E}">
        <p14:creationId xmlns:p14="http://schemas.microsoft.com/office/powerpoint/2010/main" val="264178051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27A1-0526-416A-8810-0FEF4C350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F545B-0FB4-4AB9-A653-671695BD3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67BD0-D04D-4CD3-937D-51400923E6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136C3C-8432-4B4E-993C-F8D8B6CE45FB}"/>
              </a:ext>
            </a:extLst>
          </p:cNvPr>
          <p:cNvSpPr>
            <a:spLocks noGrp="1"/>
          </p:cNvSpPr>
          <p:nvPr>
            <p:ph type="dt" sz="half" idx="10"/>
          </p:nvPr>
        </p:nvSpPr>
        <p:spPr>
          <a:solidFill>
            <a:srgbClr val="00B0F0"/>
          </a:solidFill>
        </p:spPr>
        <p:txBody>
          <a:bodyPr/>
          <a:lstStyle>
            <a:lvl1pPr>
              <a:defRPr>
                <a:solidFill>
                  <a:schemeClr val="bg1"/>
                </a:solidFill>
              </a:defRPr>
            </a:lvl1pPr>
          </a:lstStyle>
          <a:p>
            <a:fld id="{2A75537E-6B4B-4E2B-AC3D-671EB860DE74}" type="datetime1">
              <a:rPr lang="en-US" smtClean="0"/>
              <a:t>5/10/2024</a:t>
            </a:fld>
            <a:endParaRPr lang="en-US"/>
          </a:p>
        </p:txBody>
      </p:sp>
      <p:sp>
        <p:nvSpPr>
          <p:cNvPr id="6" name="Footer Placeholder 5">
            <a:extLst>
              <a:ext uri="{FF2B5EF4-FFF2-40B4-BE49-F238E27FC236}">
                <a16:creationId xmlns:a16="http://schemas.microsoft.com/office/drawing/2014/main" id="{89E231B1-5C53-4B43-B6BB-6A5E59B02577}"/>
              </a:ext>
            </a:extLst>
          </p:cNvPr>
          <p:cNvSpPr>
            <a:spLocks noGrp="1"/>
          </p:cNvSpPr>
          <p:nvPr>
            <p:ph type="ftr" sz="quarter" idx="11"/>
          </p:nvPr>
        </p:nvSpPr>
        <p:spPr/>
        <p:txBody>
          <a:bodyPr/>
          <a:lstStyle>
            <a:lvl1pPr>
              <a:defRPr>
                <a:solidFill>
                  <a:schemeClr val="bg1"/>
                </a:solidFill>
              </a:defRPr>
            </a:lvl1p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7" name="Slide Number Placeholder 6">
            <a:extLst>
              <a:ext uri="{FF2B5EF4-FFF2-40B4-BE49-F238E27FC236}">
                <a16:creationId xmlns:a16="http://schemas.microsoft.com/office/drawing/2014/main" id="{5CE52A72-6C2A-4662-BD35-8DCCFE9BEB15}"/>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a:p>
        </p:txBody>
      </p:sp>
    </p:spTree>
    <p:extLst>
      <p:ext uri="{BB962C8B-B14F-4D97-AF65-F5344CB8AC3E}">
        <p14:creationId xmlns:p14="http://schemas.microsoft.com/office/powerpoint/2010/main" val="182808472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F072-C2DA-45FF-B5BB-AD50248514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EEACF-1756-4C26-A7E7-A241FF7CD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CA7AF-3DBB-4DDE-9A5D-A62CD190CC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D6C8C4-348C-4489-9730-FAF858226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B8F87D-EA3D-4835-895C-9ABC804F6A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020E8-7D9D-48CA-9DC8-113A99B4A2F9}"/>
              </a:ext>
            </a:extLst>
          </p:cNvPr>
          <p:cNvSpPr>
            <a:spLocks noGrp="1"/>
          </p:cNvSpPr>
          <p:nvPr>
            <p:ph type="dt" sz="half" idx="10"/>
          </p:nvPr>
        </p:nvSpPr>
        <p:spPr/>
        <p:txBody>
          <a:bodyPr/>
          <a:lstStyle>
            <a:lvl1pPr>
              <a:defRPr>
                <a:solidFill>
                  <a:schemeClr val="bg1"/>
                </a:solidFill>
              </a:defRPr>
            </a:lvl1pPr>
          </a:lstStyle>
          <a:p>
            <a:fld id="{29C8A078-D391-4D03-95E0-5656A000F218}" type="datetime1">
              <a:rPr lang="en-US" smtClean="0"/>
              <a:t>5/10/2024</a:t>
            </a:fld>
            <a:endParaRPr lang="en-US" dirty="0"/>
          </a:p>
        </p:txBody>
      </p:sp>
      <p:sp>
        <p:nvSpPr>
          <p:cNvPr id="8" name="Footer Placeholder 7">
            <a:extLst>
              <a:ext uri="{FF2B5EF4-FFF2-40B4-BE49-F238E27FC236}">
                <a16:creationId xmlns:a16="http://schemas.microsoft.com/office/drawing/2014/main" id="{C128296E-CB7C-4FFA-9416-BA86B7A2EAB2}"/>
              </a:ext>
            </a:extLst>
          </p:cNvPr>
          <p:cNvSpPr>
            <a:spLocks noGrp="1"/>
          </p:cNvSpPr>
          <p:nvPr>
            <p:ph type="ftr" sz="quarter" idx="11"/>
          </p:nvPr>
        </p:nvSpPr>
        <p:spPr/>
        <p:txBody>
          <a:bodyPr/>
          <a:lstStyle>
            <a:lvl1pPr>
              <a:defRPr>
                <a:solidFill>
                  <a:schemeClr val="bg1"/>
                </a:solidFill>
              </a:defRPr>
            </a:lvl1p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9" name="Slide Number Placeholder 8">
            <a:extLst>
              <a:ext uri="{FF2B5EF4-FFF2-40B4-BE49-F238E27FC236}">
                <a16:creationId xmlns:a16="http://schemas.microsoft.com/office/drawing/2014/main" id="{DF4FD326-8072-4559-9F74-0F31DE942CF8}"/>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a:p>
        </p:txBody>
      </p:sp>
    </p:spTree>
    <p:extLst>
      <p:ext uri="{BB962C8B-B14F-4D97-AF65-F5344CB8AC3E}">
        <p14:creationId xmlns:p14="http://schemas.microsoft.com/office/powerpoint/2010/main" val="54337218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E8EE-D887-4823-8101-2A13DFF382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A49B6-905D-451D-838B-8C0FB07E419D}"/>
              </a:ext>
            </a:extLst>
          </p:cNvPr>
          <p:cNvSpPr>
            <a:spLocks noGrp="1"/>
          </p:cNvSpPr>
          <p:nvPr>
            <p:ph type="dt" sz="half" idx="10"/>
          </p:nvPr>
        </p:nvSpPr>
        <p:spPr/>
        <p:txBody>
          <a:bodyPr/>
          <a:lstStyle>
            <a:lvl1pPr>
              <a:defRPr>
                <a:solidFill>
                  <a:schemeClr val="bg1"/>
                </a:solidFill>
              </a:defRPr>
            </a:lvl1pPr>
          </a:lstStyle>
          <a:p>
            <a:fld id="{353CA740-2374-4B37-8959-7BA6EE07127C}" type="datetime1">
              <a:rPr lang="en-US" smtClean="0"/>
              <a:t>5/10/2024</a:t>
            </a:fld>
            <a:endParaRPr lang="en-US" dirty="0"/>
          </a:p>
        </p:txBody>
      </p:sp>
      <p:sp>
        <p:nvSpPr>
          <p:cNvPr id="4" name="Footer Placeholder 3">
            <a:extLst>
              <a:ext uri="{FF2B5EF4-FFF2-40B4-BE49-F238E27FC236}">
                <a16:creationId xmlns:a16="http://schemas.microsoft.com/office/drawing/2014/main" id="{F6DD3310-62C8-45FE-A4A7-74643D655BB5}"/>
              </a:ext>
            </a:extLst>
          </p:cNvPr>
          <p:cNvSpPr>
            <a:spLocks noGrp="1"/>
          </p:cNvSpPr>
          <p:nvPr>
            <p:ph type="ftr" sz="quarter" idx="11"/>
          </p:nvPr>
        </p:nvSpPr>
        <p:spPr/>
        <p:txBody>
          <a:bodyPr/>
          <a:lstStyle>
            <a:lvl1pPr>
              <a:defRPr>
                <a:solidFill>
                  <a:schemeClr val="bg1"/>
                </a:solidFill>
              </a:defRPr>
            </a:lvl1p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77D3B9E2-CF31-4265-A00D-FDA6FDACAB60}"/>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a:p>
        </p:txBody>
      </p:sp>
    </p:spTree>
    <p:extLst>
      <p:ext uri="{BB962C8B-B14F-4D97-AF65-F5344CB8AC3E}">
        <p14:creationId xmlns:p14="http://schemas.microsoft.com/office/powerpoint/2010/main" val="204536583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49607-7104-434C-8144-CEE85F3060DB}"/>
              </a:ext>
            </a:extLst>
          </p:cNvPr>
          <p:cNvSpPr>
            <a:spLocks noGrp="1"/>
          </p:cNvSpPr>
          <p:nvPr>
            <p:ph type="dt" sz="half" idx="10"/>
          </p:nvPr>
        </p:nvSpPr>
        <p:spPr/>
        <p:txBody>
          <a:bodyPr/>
          <a:lstStyle>
            <a:lvl1pPr>
              <a:defRPr>
                <a:solidFill>
                  <a:schemeClr val="bg1"/>
                </a:solidFill>
              </a:defRPr>
            </a:lvl1pPr>
          </a:lstStyle>
          <a:p>
            <a:fld id="{15DCED84-E69A-411D-8263-71375C1D5BEF}" type="datetime1">
              <a:rPr lang="en-US" smtClean="0"/>
              <a:t>5/10/2024</a:t>
            </a:fld>
            <a:endParaRPr lang="en-US" dirty="0"/>
          </a:p>
        </p:txBody>
      </p:sp>
      <p:sp>
        <p:nvSpPr>
          <p:cNvPr id="3" name="Footer Placeholder 2">
            <a:extLst>
              <a:ext uri="{FF2B5EF4-FFF2-40B4-BE49-F238E27FC236}">
                <a16:creationId xmlns:a16="http://schemas.microsoft.com/office/drawing/2014/main" id="{810C143E-863C-4DEE-8881-25DEC2B76589}"/>
              </a:ext>
            </a:extLst>
          </p:cNvPr>
          <p:cNvSpPr>
            <a:spLocks noGrp="1"/>
          </p:cNvSpPr>
          <p:nvPr>
            <p:ph type="ftr" sz="quarter" idx="11"/>
          </p:nvPr>
        </p:nvSpPr>
        <p:spPr/>
        <p:txBody>
          <a:bodyPr/>
          <a:lstStyle>
            <a:lvl1pPr>
              <a:defRPr>
                <a:solidFill>
                  <a:schemeClr val="bg1"/>
                </a:solidFill>
              </a:defRPr>
            </a:lvl1p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4" name="Slide Number Placeholder 3">
            <a:extLst>
              <a:ext uri="{FF2B5EF4-FFF2-40B4-BE49-F238E27FC236}">
                <a16:creationId xmlns:a16="http://schemas.microsoft.com/office/drawing/2014/main" id="{294E5563-5CDD-44A7-9927-AD294FFE811B}"/>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a:p>
        </p:txBody>
      </p:sp>
    </p:spTree>
    <p:extLst>
      <p:ext uri="{BB962C8B-B14F-4D97-AF65-F5344CB8AC3E}">
        <p14:creationId xmlns:p14="http://schemas.microsoft.com/office/powerpoint/2010/main" val="198882789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A967-C3C1-4D2D-86F3-DC88E47DE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24694A-88D6-43D0-B9ED-458872A8F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4CC65-3B1A-47B6-A124-1F03E7553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62497D-75B0-4676-8C64-AF3361BF29B9}"/>
              </a:ext>
            </a:extLst>
          </p:cNvPr>
          <p:cNvSpPr>
            <a:spLocks noGrp="1"/>
          </p:cNvSpPr>
          <p:nvPr>
            <p:ph type="dt" sz="half" idx="10"/>
          </p:nvPr>
        </p:nvSpPr>
        <p:spPr/>
        <p:txBody>
          <a:bodyPr/>
          <a:lstStyle>
            <a:lvl1pPr>
              <a:defRPr>
                <a:solidFill>
                  <a:schemeClr val="bg1"/>
                </a:solidFill>
              </a:defRPr>
            </a:lvl1pPr>
          </a:lstStyle>
          <a:p>
            <a:fld id="{00BD6990-35AC-4DFB-8228-6E2D625CC309}" type="datetime1">
              <a:rPr lang="en-US" smtClean="0"/>
              <a:t>5/10/2024</a:t>
            </a:fld>
            <a:endParaRPr lang="en-US" dirty="0"/>
          </a:p>
        </p:txBody>
      </p:sp>
      <p:sp>
        <p:nvSpPr>
          <p:cNvPr id="6" name="Footer Placeholder 5">
            <a:extLst>
              <a:ext uri="{FF2B5EF4-FFF2-40B4-BE49-F238E27FC236}">
                <a16:creationId xmlns:a16="http://schemas.microsoft.com/office/drawing/2014/main" id="{E7EF1CBA-1E83-4F61-949E-5BF8B4912643}"/>
              </a:ext>
            </a:extLst>
          </p:cNvPr>
          <p:cNvSpPr>
            <a:spLocks noGrp="1"/>
          </p:cNvSpPr>
          <p:nvPr>
            <p:ph type="ftr" sz="quarter" idx="11"/>
          </p:nvPr>
        </p:nvSpPr>
        <p:spPr/>
        <p:txBody>
          <a:bodyPr/>
          <a:lstStyle>
            <a:lvl1pPr>
              <a:defRPr>
                <a:solidFill>
                  <a:schemeClr val="bg1"/>
                </a:solidFill>
              </a:defRPr>
            </a:lvl1p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7" name="Slide Number Placeholder 6">
            <a:extLst>
              <a:ext uri="{FF2B5EF4-FFF2-40B4-BE49-F238E27FC236}">
                <a16:creationId xmlns:a16="http://schemas.microsoft.com/office/drawing/2014/main" id="{B085D513-0DAC-41B5-8A78-CD2322030601}"/>
              </a:ext>
            </a:extLst>
          </p:cNvPr>
          <p:cNvSpPr>
            <a:spLocks noGrp="1"/>
          </p:cNvSpPr>
          <p:nvPr>
            <p:ph type="sldNum" sz="quarter" idx="12"/>
          </p:nvPr>
        </p:nvSpPr>
        <p:spPr/>
        <p:txBody>
          <a:bodyPr/>
          <a:lstStyle>
            <a:lvl1pPr>
              <a:defRPr>
                <a:solidFill>
                  <a:schemeClr val="bg1"/>
                </a:solidFill>
              </a:defRPr>
            </a:lvl1pPr>
          </a:lstStyle>
          <a:p>
            <a:fld id="{90F67618-A52E-4987-947D-71E58B73B891}" type="slidenum">
              <a:rPr lang="en-US" smtClean="0"/>
              <a:pPr/>
              <a:t>‹#›</a:t>
            </a:fld>
            <a:endParaRPr lang="en-US"/>
          </a:p>
        </p:txBody>
      </p:sp>
    </p:spTree>
    <p:extLst>
      <p:ext uri="{BB962C8B-B14F-4D97-AF65-F5344CB8AC3E}">
        <p14:creationId xmlns:p14="http://schemas.microsoft.com/office/powerpoint/2010/main" val="110495217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60FD40-1625-476E-A9EC-D6D23F6BC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B71280-50CE-4FB9-8C86-DF6EF115F7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1D7254-5A99-45C5-B255-987E51EFF55D}"/>
              </a:ext>
            </a:extLst>
          </p:cNvPr>
          <p:cNvSpPr>
            <a:spLocks noGrp="1"/>
          </p:cNvSpPr>
          <p:nvPr>
            <p:ph type="dt" sz="half" idx="2"/>
          </p:nvPr>
        </p:nvSpPr>
        <p:spPr>
          <a:xfrm>
            <a:off x="838200" y="6356350"/>
            <a:ext cx="1007225" cy="365125"/>
          </a:xfrm>
          <a:prstGeom prst="rect">
            <a:avLst/>
          </a:prstGeom>
          <a:solidFill>
            <a:srgbClr val="00B0F0"/>
          </a:solidFill>
        </p:spPr>
        <p:txBody>
          <a:bodyPr vert="horz" lIns="91440" tIns="45720" rIns="91440" bIns="45720" rtlCol="0" anchor="ctr"/>
          <a:lstStyle>
            <a:lvl1pPr algn="l">
              <a:defRPr sz="1200">
                <a:solidFill>
                  <a:schemeClr val="bg1"/>
                </a:solidFill>
              </a:defRPr>
            </a:lvl1pPr>
          </a:lstStyle>
          <a:p>
            <a:fld id="{07BE1DC4-40A8-4302-AEC6-5F32F1737232}" type="datetime1">
              <a:rPr lang="en-US" smtClean="0"/>
              <a:t>5/10/2024</a:t>
            </a:fld>
            <a:endParaRPr lang="en-US" dirty="0"/>
          </a:p>
        </p:txBody>
      </p:sp>
      <p:sp>
        <p:nvSpPr>
          <p:cNvPr id="5" name="Footer Placeholder 4">
            <a:extLst>
              <a:ext uri="{FF2B5EF4-FFF2-40B4-BE49-F238E27FC236}">
                <a16:creationId xmlns:a16="http://schemas.microsoft.com/office/drawing/2014/main" id="{66FE8D6C-8861-4201-9179-2D16D53E5EC2}"/>
              </a:ext>
            </a:extLst>
          </p:cNvPr>
          <p:cNvSpPr>
            <a:spLocks noGrp="1"/>
          </p:cNvSpPr>
          <p:nvPr>
            <p:ph type="ftr" sz="quarter" idx="3"/>
          </p:nvPr>
        </p:nvSpPr>
        <p:spPr>
          <a:xfrm>
            <a:off x="1936865" y="6356350"/>
            <a:ext cx="8736677" cy="365125"/>
          </a:xfrm>
          <a:prstGeom prst="rect">
            <a:avLst/>
          </a:prstGeom>
          <a:solidFill>
            <a:srgbClr val="00B0F0"/>
          </a:solidFill>
        </p:spPr>
        <p:txBody>
          <a:bodyPr vert="horz" lIns="91440" tIns="45720" rIns="91440" bIns="45720" rtlCol="0" anchor="ctr"/>
          <a:lstStyle>
            <a:lvl1pPr algn="ctr">
              <a:defRPr sz="1050">
                <a:solidFill>
                  <a:schemeClr val="bg1"/>
                </a:solidFill>
              </a:defRPr>
            </a:lvl1pPr>
          </a:lstStyle>
          <a:p>
            <a:pPr>
              <a:defRPr/>
            </a:pPr>
            <a:r>
              <a:rPr lang="en-US" dirty="0"/>
              <a:t>The European Commission support for the production of this publication does not constitute an endorsement of the contents which reflects the views only</a:t>
            </a:r>
          </a:p>
          <a:p>
            <a:pPr>
              <a:defRPr/>
            </a:pPr>
            <a:r>
              <a:rPr lang="en-US" dirty="0"/>
              <a:t>of the authors, and the Commission cannot be held responsible for any use which may be made of the information contained therein</a:t>
            </a:r>
          </a:p>
        </p:txBody>
      </p:sp>
      <p:sp>
        <p:nvSpPr>
          <p:cNvPr id="6" name="Slide Number Placeholder 5">
            <a:extLst>
              <a:ext uri="{FF2B5EF4-FFF2-40B4-BE49-F238E27FC236}">
                <a16:creationId xmlns:a16="http://schemas.microsoft.com/office/drawing/2014/main" id="{EF536779-7671-4D8A-B4F7-73841CD42C23}"/>
              </a:ext>
            </a:extLst>
          </p:cNvPr>
          <p:cNvSpPr>
            <a:spLocks noGrp="1"/>
          </p:cNvSpPr>
          <p:nvPr>
            <p:ph type="sldNum" sz="quarter" idx="4"/>
          </p:nvPr>
        </p:nvSpPr>
        <p:spPr>
          <a:xfrm>
            <a:off x="10781607" y="6356350"/>
            <a:ext cx="572193" cy="365125"/>
          </a:xfrm>
          <a:prstGeom prst="rect">
            <a:avLst/>
          </a:prstGeom>
          <a:solidFill>
            <a:srgbClr val="00B0F0"/>
          </a:solidFill>
        </p:spPr>
        <p:txBody>
          <a:bodyPr vert="horz" lIns="91440" tIns="45720" rIns="91440" bIns="45720" rtlCol="0" anchor="ctr"/>
          <a:lstStyle>
            <a:lvl1pPr algn="r">
              <a:defRPr sz="1200">
                <a:solidFill>
                  <a:schemeClr val="bg1"/>
                </a:solidFill>
              </a:defRPr>
            </a:lvl1pPr>
          </a:lstStyle>
          <a:p>
            <a:fld id="{90F67618-A52E-4987-947D-71E58B73B891}" type="slidenum">
              <a:rPr lang="en-US" smtClean="0"/>
              <a:pPr/>
              <a:t>‹#›</a:t>
            </a:fld>
            <a:endParaRPr lang="en-US" dirty="0"/>
          </a:p>
        </p:txBody>
      </p:sp>
      <p:pic>
        <p:nvPicPr>
          <p:cNvPr id="15" name="Graphic 14">
            <a:extLst>
              <a:ext uri="{FF2B5EF4-FFF2-40B4-BE49-F238E27FC236}">
                <a16:creationId xmlns:a16="http://schemas.microsoft.com/office/drawing/2014/main" id="{62F68B1E-4976-424D-929A-9EB21243A55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423927" y="28615"/>
            <a:ext cx="685555" cy="320259"/>
          </a:xfrm>
          <a:prstGeom prst="rect">
            <a:avLst/>
          </a:prstGeom>
        </p:spPr>
      </p:pic>
      <p:pic>
        <p:nvPicPr>
          <p:cNvPr id="17" name="Graphic 16">
            <a:extLst>
              <a:ext uri="{FF2B5EF4-FFF2-40B4-BE49-F238E27FC236}">
                <a16:creationId xmlns:a16="http://schemas.microsoft.com/office/drawing/2014/main" id="{7D35BF8D-3858-48D1-A07A-F283751B73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82518" y="75243"/>
            <a:ext cx="1276019" cy="280504"/>
          </a:xfrm>
          <a:prstGeom prst="rect">
            <a:avLst/>
          </a:prstGeom>
        </p:spPr>
      </p:pic>
    </p:spTree>
    <p:extLst>
      <p:ext uri="{BB962C8B-B14F-4D97-AF65-F5344CB8AC3E}">
        <p14:creationId xmlns:p14="http://schemas.microsoft.com/office/powerpoint/2010/main" val="93911350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hf hdr="0"/>
  <p:txStyles>
    <p:titleStyle>
      <a:lvl1pPr algn="l" defTabSz="914400" rtl="0" eaLnBrk="1" latinLnBrk="0" hangingPunct="1">
        <a:lnSpc>
          <a:spcPct val="90000"/>
        </a:lnSpc>
        <a:spcBef>
          <a:spcPct val="0"/>
        </a:spcBef>
        <a:buNone/>
        <a:defRPr sz="4400"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life-2024-sap-clima-cca" TargetMode="Externa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hyperlink" Target="mailto:bga6319@gmail.com" TargetMode="External"/><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mailto:seredaa92@gmail.com" TargetMode="External"/><Relationship Id="rId5" Type="http://schemas.openxmlformats.org/officeDocument/2006/relationships/hyperlink" Target="mailto:i.s.tymchuk@gmail.com" TargetMode="External"/><Relationship Id="rId4" Type="http://schemas.openxmlformats.org/officeDocument/2006/relationships/hyperlink" Target="mailto:kate.gusyeva@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hyperlink" Target="http://www.ecad.eu/"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www.yr.no/" TargetMode="External"/><Relationship Id="rId5" Type="http://schemas.openxmlformats.org/officeDocument/2006/relationships/hyperlink" Target="https://wisemeteo.com/" TargetMode="External"/><Relationship Id="rId4" Type="http://schemas.openxmlformats.org/officeDocument/2006/relationships/hyperlink" Target="https://open-meteo.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22BC-0D2D-4D65-BF41-513E913FA7FA}"/>
              </a:ext>
            </a:extLst>
          </p:cNvPr>
          <p:cNvSpPr>
            <a:spLocks noGrp="1"/>
          </p:cNvSpPr>
          <p:nvPr>
            <p:ph type="ctrTitle"/>
          </p:nvPr>
        </p:nvSpPr>
        <p:spPr>
          <a:xfrm>
            <a:off x="838200" y="1122363"/>
            <a:ext cx="10515600" cy="1953346"/>
          </a:xfrm>
        </p:spPr>
        <p:txBody>
          <a:bodyPr>
            <a:noAutofit/>
          </a:bodyPr>
          <a:lstStyle/>
          <a:p>
            <a:r>
              <a:rPr lang="en-US" sz="2800" b="1" cap="all" dirty="0">
                <a:solidFill>
                  <a:srgbClr val="FFFFFF"/>
                </a:solidFill>
                <a:latin typeface="+mj-lt"/>
                <a:ea typeface="+mj-ea"/>
                <a:cs typeface="+mj-cs"/>
              </a:rPr>
              <a:t>619285-EPP-1-2020-1-FI-EPPKA2-CBHE-JP</a:t>
            </a:r>
            <a:br>
              <a:rPr lang="en-US" sz="2800" cap="all" dirty="0">
                <a:solidFill>
                  <a:srgbClr val="FFFFFF"/>
                </a:solidFill>
                <a:latin typeface="+mj-lt"/>
                <a:ea typeface="+mj-ea"/>
                <a:cs typeface="+mj-cs"/>
              </a:rPr>
            </a:br>
            <a:br>
              <a:rPr lang="en-US" sz="3000" dirty="0"/>
            </a:br>
            <a:r>
              <a:rPr lang="en-US" sz="3000" dirty="0"/>
              <a:t>Multilevel Local, Nation- and Regionwide Education and Training in Climate Services, Climate Change Adaptation and Mitigation</a:t>
            </a:r>
            <a:endParaRPr lang="en-US" sz="3000" b="1" dirty="0"/>
          </a:p>
        </p:txBody>
      </p:sp>
      <p:sp>
        <p:nvSpPr>
          <p:cNvPr id="3" name="Date Placeholder 2">
            <a:extLst>
              <a:ext uri="{FF2B5EF4-FFF2-40B4-BE49-F238E27FC236}">
                <a16:creationId xmlns:a16="http://schemas.microsoft.com/office/drawing/2014/main" id="{E35464EB-94F9-4097-BC56-8895A4A5FE80}"/>
              </a:ext>
            </a:extLst>
          </p:cNvPr>
          <p:cNvSpPr>
            <a:spLocks noGrp="1"/>
          </p:cNvSpPr>
          <p:nvPr>
            <p:ph type="dt" sz="half" idx="10"/>
          </p:nvPr>
        </p:nvSpPr>
        <p:spPr/>
        <p:txBody>
          <a:bodyPr/>
          <a:lstStyle/>
          <a:p>
            <a:fld id="{73DB6F72-4BBC-44EE-A061-61CF2FCD25C7}" type="datetime1">
              <a:rPr lang="en-US" smtClean="0"/>
              <a:t>5/10/2024</a:t>
            </a:fld>
            <a:endParaRPr lang="en-US" dirty="0"/>
          </a:p>
        </p:txBody>
      </p:sp>
      <p:sp>
        <p:nvSpPr>
          <p:cNvPr id="4" name="Footer Placeholder 3">
            <a:extLst>
              <a:ext uri="{FF2B5EF4-FFF2-40B4-BE49-F238E27FC236}">
                <a16:creationId xmlns:a16="http://schemas.microsoft.com/office/drawing/2014/main" id="{4ADD6CDC-5728-48DC-AB06-73E377A8FB61}"/>
              </a:ext>
            </a:extLst>
          </p:cNvPr>
          <p:cNvSpPr>
            <a:spLocks noGrp="1"/>
          </p:cNvSpPr>
          <p:nvPr>
            <p:ph type="ftr" sz="quarter" idx="11"/>
          </p:nvPr>
        </p:nvSpPr>
        <p:spPr/>
        <p:txBody>
          <a:bodyPr/>
          <a:lstStyle/>
          <a:p>
            <a:pPr>
              <a:defRPr/>
            </a:pPr>
            <a:r>
              <a:rPr lang="en-US" dirty="0"/>
              <a:t>The European Commission support for the production of this publication does not constitute an endorsement of the contents which reflects the views only</a:t>
            </a:r>
          </a:p>
          <a:p>
            <a:pPr>
              <a:defRPr/>
            </a:pPr>
            <a:r>
              <a:rPr lang="en-US" dirty="0"/>
              <a:t>of the authors, and the Commission cannot be held responsible for any use which may be made of the information contained therein</a:t>
            </a:r>
          </a:p>
        </p:txBody>
      </p:sp>
      <p:sp>
        <p:nvSpPr>
          <p:cNvPr id="5" name="Slide Number Placeholder 4">
            <a:extLst>
              <a:ext uri="{FF2B5EF4-FFF2-40B4-BE49-F238E27FC236}">
                <a16:creationId xmlns:a16="http://schemas.microsoft.com/office/drawing/2014/main" id="{3D7389EE-0C0F-421D-8B8E-D4FFE6338AB5}"/>
              </a:ext>
            </a:extLst>
          </p:cNvPr>
          <p:cNvSpPr>
            <a:spLocks noGrp="1"/>
          </p:cNvSpPr>
          <p:nvPr>
            <p:ph type="sldNum" sz="quarter" idx="12"/>
          </p:nvPr>
        </p:nvSpPr>
        <p:spPr/>
        <p:txBody>
          <a:bodyPr/>
          <a:lstStyle/>
          <a:p>
            <a:fld id="{90F67618-A52E-4987-947D-71E58B73B891}" type="slidenum">
              <a:rPr lang="en-US" smtClean="0"/>
              <a:pPr/>
              <a:t>1</a:t>
            </a:fld>
            <a:endParaRPr lang="en-US" dirty="0"/>
          </a:p>
        </p:txBody>
      </p:sp>
      <p:sp>
        <p:nvSpPr>
          <p:cNvPr id="8" name="Rectángulo 7"/>
          <p:cNvSpPr/>
          <p:nvPr/>
        </p:nvSpPr>
        <p:spPr>
          <a:xfrm>
            <a:off x="301925" y="3616485"/>
            <a:ext cx="11645660" cy="1569660"/>
          </a:xfrm>
          <a:prstGeom prst="rect">
            <a:avLst/>
          </a:prstGeom>
        </p:spPr>
        <p:txBody>
          <a:bodyPr wrap="square" lIns="91440" tIns="45720" rIns="91440" bIns="45720" anchor="t">
            <a:spAutoFit/>
          </a:bodyPr>
          <a:lstStyle/>
          <a:p>
            <a:pPr algn="ctr"/>
            <a:r>
              <a:rPr lang="es-ES" sz="2400" b="1" i="1" cap="all" dirty="0">
                <a:solidFill>
                  <a:schemeClr val="bg1"/>
                </a:solidFill>
                <a:ea typeface="Calibri"/>
                <a:cs typeface="Calibri"/>
              </a:rPr>
              <a:t>Green </a:t>
            </a:r>
            <a:r>
              <a:rPr lang="es-ES" sz="2400" b="1" i="1" cap="all" dirty="0" err="1">
                <a:solidFill>
                  <a:schemeClr val="bg1"/>
                </a:solidFill>
                <a:ea typeface="Calibri"/>
                <a:cs typeface="Calibri"/>
              </a:rPr>
              <a:t>Infrastructure</a:t>
            </a:r>
            <a:r>
              <a:rPr lang="es-ES" sz="2400" b="1" i="1" cap="all" dirty="0">
                <a:solidFill>
                  <a:schemeClr val="bg1"/>
                </a:solidFill>
                <a:ea typeface="Calibri"/>
                <a:cs typeface="Calibri"/>
              </a:rPr>
              <a:t> in Odesa, </a:t>
            </a:r>
            <a:r>
              <a:rPr lang="es-ES" sz="2400" b="1" i="1" cap="all" dirty="0" err="1">
                <a:solidFill>
                  <a:schemeClr val="bg1"/>
                </a:solidFill>
                <a:ea typeface="Calibri"/>
                <a:cs typeface="Calibri"/>
              </a:rPr>
              <a:t>Ukraine</a:t>
            </a:r>
            <a:endParaRPr lang="es-ES" sz="2400" b="1" i="1" cap="all" dirty="0">
              <a:solidFill>
                <a:schemeClr val="bg1"/>
              </a:solidFill>
              <a:ea typeface="Calibri"/>
              <a:cs typeface="Calibri"/>
            </a:endParaRPr>
          </a:p>
          <a:p>
            <a:pPr algn="ctr"/>
            <a:endParaRPr lang="es-ES" sz="2400" i="1" dirty="0">
              <a:solidFill>
                <a:schemeClr val="bg1"/>
              </a:solidFill>
            </a:endParaRPr>
          </a:p>
          <a:p>
            <a:pPr marL="0" algn="ctr" rtl="0" eaLnBrk="1" fontAlgn="t" latinLnBrk="0" hangingPunct="1">
              <a:spcBef>
                <a:spcPts val="0"/>
              </a:spcBef>
              <a:spcAft>
                <a:spcPts val="0"/>
              </a:spcAft>
            </a:pPr>
            <a:r>
              <a:rPr lang="es-ES" sz="2400" i="1" dirty="0" err="1">
                <a:solidFill>
                  <a:schemeClr val="bg1"/>
                </a:solidFill>
                <a:ea typeface="Calibri"/>
                <a:cs typeface="Calibri"/>
              </a:rPr>
              <a:t>Group</a:t>
            </a:r>
            <a:r>
              <a:rPr lang="es-ES" sz="2400" i="1" dirty="0">
                <a:solidFill>
                  <a:schemeClr val="bg1"/>
                </a:solidFill>
                <a:ea typeface="Calibri"/>
                <a:cs typeface="Calibri"/>
              </a:rPr>
              <a:t> D2: </a:t>
            </a:r>
            <a:r>
              <a:rPr lang="es-ES" sz="2400" i="1" dirty="0" err="1">
                <a:solidFill>
                  <a:schemeClr val="bg1"/>
                </a:solidFill>
                <a:ea typeface="Calibri"/>
                <a:cs typeface="Calibri"/>
              </a:rPr>
              <a:t>Halyna</a:t>
            </a:r>
            <a:r>
              <a:rPr lang="es-ES" sz="2400" i="1" dirty="0">
                <a:solidFill>
                  <a:schemeClr val="bg1"/>
                </a:solidFill>
                <a:ea typeface="Calibri"/>
                <a:cs typeface="Calibri"/>
              </a:rPr>
              <a:t> </a:t>
            </a:r>
            <a:r>
              <a:rPr lang="es-ES" sz="2400" i="1" dirty="0" err="1">
                <a:solidFill>
                  <a:schemeClr val="bg1"/>
                </a:solidFill>
                <a:ea typeface="Calibri"/>
                <a:cs typeface="Calibri"/>
              </a:rPr>
              <a:t>Borovska</a:t>
            </a:r>
            <a:r>
              <a:rPr lang="es-ES" sz="2400" i="1" dirty="0">
                <a:solidFill>
                  <a:schemeClr val="bg1"/>
                </a:solidFill>
                <a:ea typeface="Calibri"/>
                <a:cs typeface="Calibri"/>
              </a:rPr>
              <a:t>, </a:t>
            </a:r>
            <a:r>
              <a:rPr lang="es-ES" sz="2400" i="1" dirty="0" err="1">
                <a:solidFill>
                  <a:schemeClr val="bg1"/>
                </a:solidFill>
                <a:ea typeface="Calibri"/>
                <a:cs typeface="Calibri"/>
              </a:rPr>
              <a:t>Kateryna</a:t>
            </a:r>
            <a:r>
              <a:rPr lang="es-ES" sz="2400" i="1" dirty="0">
                <a:solidFill>
                  <a:schemeClr val="bg1"/>
                </a:solidFill>
                <a:ea typeface="Calibri"/>
                <a:cs typeface="Calibri"/>
              </a:rPr>
              <a:t> </a:t>
            </a:r>
            <a:r>
              <a:rPr lang="es-ES" sz="2400" i="1" dirty="0" err="1">
                <a:solidFill>
                  <a:schemeClr val="bg1"/>
                </a:solidFill>
                <a:ea typeface="Calibri"/>
                <a:cs typeface="Calibri"/>
              </a:rPr>
              <a:t>Husieva</a:t>
            </a:r>
            <a:r>
              <a:rPr lang="es-ES" sz="2400" i="1" dirty="0">
                <a:solidFill>
                  <a:schemeClr val="bg1"/>
                </a:solidFill>
                <a:ea typeface="Calibri"/>
                <a:cs typeface="Calibri"/>
              </a:rPr>
              <a:t>, </a:t>
            </a:r>
            <a:r>
              <a:rPr lang="es-ES" sz="2400" i="1" dirty="0" err="1">
                <a:solidFill>
                  <a:schemeClr val="bg1"/>
                </a:solidFill>
                <a:ea typeface="Calibri"/>
                <a:cs typeface="Calibri"/>
              </a:rPr>
              <a:t>Ivan</a:t>
            </a:r>
            <a:r>
              <a:rPr lang="es-ES" sz="2400" i="1" dirty="0">
                <a:solidFill>
                  <a:schemeClr val="bg1"/>
                </a:solidFill>
                <a:ea typeface="Calibri"/>
                <a:cs typeface="Calibri"/>
              </a:rPr>
              <a:t> </a:t>
            </a:r>
            <a:r>
              <a:rPr lang="es-ES" sz="2400" i="1" dirty="0" err="1">
                <a:solidFill>
                  <a:schemeClr val="bg1"/>
                </a:solidFill>
                <a:ea typeface="Calibri"/>
                <a:cs typeface="Calibri"/>
              </a:rPr>
              <a:t>Tymchuk</a:t>
            </a:r>
            <a:r>
              <a:rPr lang="es-ES" sz="2400" i="1" dirty="0">
                <a:solidFill>
                  <a:schemeClr val="bg1"/>
                </a:solidFill>
                <a:ea typeface="Calibri"/>
                <a:cs typeface="Calibri"/>
              </a:rPr>
              <a:t>, </a:t>
            </a:r>
            <a:r>
              <a:rPr lang="es-ES" sz="2400" i="1" dirty="0" err="1">
                <a:solidFill>
                  <a:schemeClr val="bg1"/>
                </a:solidFill>
                <a:ea typeface="Calibri"/>
                <a:cs typeface="Calibri"/>
              </a:rPr>
              <a:t>Andriy</a:t>
            </a:r>
            <a:r>
              <a:rPr lang="es-ES" sz="2400" i="1" dirty="0">
                <a:solidFill>
                  <a:schemeClr val="bg1"/>
                </a:solidFill>
                <a:ea typeface="Calibri"/>
                <a:cs typeface="Calibri"/>
              </a:rPr>
              <a:t> Sereda</a:t>
            </a:r>
            <a:endParaRPr lang="en-US" sz="2400" i="1" dirty="0">
              <a:solidFill>
                <a:schemeClr val="bg1"/>
              </a:solidFill>
              <a:ea typeface="Calibri"/>
              <a:cs typeface="Calibri"/>
            </a:endParaRPr>
          </a:p>
          <a:p>
            <a:pPr algn="ctr"/>
            <a:endParaRPr lang="es-ES" sz="2400" i="1" dirty="0">
              <a:solidFill>
                <a:schemeClr val="bg1"/>
              </a:solidFill>
              <a:ea typeface="Calibri"/>
              <a:cs typeface="Calibri"/>
            </a:endParaRPr>
          </a:p>
        </p:txBody>
      </p:sp>
      <p:sp>
        <p:nvSpPr>
          <p:cNvPr id="9" name="Title 1">
            <a:extLst>
              <a:ext uri="{FF2B5EF4-FFF2-40B4-BE49-F238E27FC236}">
                <a16:creationId xmlns:a16="http://schemas.microsoft.com/office/drawing/2014/main" id="{FD2A22BC-0D2D-4D65-BF41-513E913FA7FA}"/>
              </a:ext>
            </a:extLst>
          </p:cNvPr>
          <p:cNvSpPr txBox="1">
            <a:spLocks/>
          </p:cNvSpPr>
          <p:nvPr/>
        </p:nvSpPr>
        <p:spPr>
          <a:xfrm>
            <a:off x="838200" y="5010738"/>
            <a:ext cx="10515600" cy="5043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br>
              <a:rPr lang="en-US" sz="1800" b="1" i="1" dirty="0"/>
            </a:br>
            <a:r>
              <a:rPr lang="en-US" sz="1800" b="1" i="1" dirty="0"/>
              <a:t>6 May 2024. </a:t>
            </a:r>
            <a:r>
              <a:rPr lang="en-US" sz="1800" b="1" i="1" dirty="0" err="1"/>
              <a:t>ClimED</a:t>
            </a:r>
            <a:r>
              <a:rPr lang="en-US" sz="1800" b="1" i="1" dirty="0"/>
              <a:t> 4th Training</a:t>
            </a:r>
          </a:p>
        </p:txBody>
      </p:sp>
    </p:spTree>
    <p:custDataLst>
      <p:tags r:id="rId1"/>
    </p:custDataLst>
    <p:extLst>
      <p:ext uri="{BB962C8B-B14F-4D97-AF65-F5344CB8AC3E}">
        <p14:creationId xmlns:p14="http://schemas.microsoft.com/office/powerpoint/2010/main" val="368396051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CBC97-8CD2-04A5-B6FC-4B193952FFB5}"/>
              </a:ext>
            </a:extLst>
          </p:cNvPr>
          <p:cNvSpPr>
            <a:spLocks noGrp="1"/>
          </p:cNvSpPr>
          <p:nvPr>
            <p:ph type="title"/>
          </p:nvPr>
        </p:nvSpPr>
        <p:spPr/>
        <p:txBody>
          <a:bodyPr/>
          <a:lstStyle/>
          <a:p>
            <a:r>
              <a:rPr lang="es-ES"/>
              <a:t>STEP 3</a:t>
            </a:r>
          </a:p>
        </p:txBody>
      </p:sp>
      <p:sp>
        <p:nvSpPr>
          <p:cNvPr id="4" name="Rectángulo 3">
            <a:extLst>
              <a:ext uri="{FF2B5EF4-FFF2-40B4-BE49-F238E27FC236}">
                <a16:creationId xmlns:a16="http://schemas.microsoft.com/office/drawing/2014/main" id="{DBACDC66-DE52-715F-B2DB-9FFFB125AFD0}"/>
              </a:ext>
            </a:extLst>
          </p:cNvPr>
          <p:cNvSpPr/>
          <p:nvPr/>
        </p:nvSpPr>
        <p:spPr>
          <a:xfrm>
            <a:off x="174624" y="4095750"/>
            <a:ext cx="11858625" cy="2222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0C9BEB5B-E709-9036-8A2D-437D9D9A5B19}"/>
              </a:ext>
            </a:extLst>
          </p:cNvPr>
          <p:cNvSpPr txBox="1"/>
          <p:nvPr/>
        </p:nvSpPr>
        <p:spPr>
          <a:xfrm>
            <a:off x="923152" y="2040151"/>
            <a:ext cx="16060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err="1"/>
              <a:t>Conditions</a:t>
            </a:r>
            <a:r>
              <a:rPr lang="es-ES" sz="2000" b="1" dirty="0"/>
              <a:t> </a:t>
            </a:r>
            <a:r>
              <a:rPr lang="es-ES" sz="2000" b="1" dirty="0" err="1"/>
              <a:t>that</a:t>
            </a:r>
            <a:r>
              <a:rPr lang="es-ES" sz="2000" b="1" dirty="0"/>
              <a:t> </a:t>
            </a:r>
            <a:r>
              <a:rPr lang="es-ES" sz="2000" b="1" dirty="0" err="1"/>
              <a:t>benefit</a:t>
            </a:r>
            <a:r>
              <a:rPr lang="es-ES" sz="2000" b="1" dirty="0"/>
              <a:t> </a:t>
            </a:r>
          </a:p>
        </p:txBody>
      </p:sp>
      <p:sp>
        <p:nvSpPr>
          <p:cNvPr id="8" name="CuadroTexto 7">
            <a:extLst>
              <a:ext uri="{FF2B5EF4-FFF2-40B4-BE49-F238E27FC236}">
                <a16:creationId xmlns:a16="http://schemas.microsoft.com/office/drawing/2014/main" id="{17768042-9E59-B963-89B0-20C9D11768B6}"/>
              </a:ext>
            </a:extLst>
          </p:cNvPr>
          <p:cNvSpPr txBox="1"/>
          <p:nvPr/>
        </p:nvSpPr>
        <p:spPr>
          <a:xfrm>
            <a:off x="923152" y="4799156"/>
            <a:ext cx="146843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err="1"/>
              <a:t>Conditions</a:t>
            </a:r>
            <a:r>
              <a:rPr lang="es-ES" sz="2000" b="1" dirty="0"/>
              <a:t> </a:t>
            </a:r>
            <a:r>
              <a:rPr lang="es-ES" sz="2000" b="1" dirty="0" err="1"/>
              <a:t>taht</a:t>
            </a:r>
            <a:r>
              <a:rPr lang="es-ES" sz="2000" b="1" dirty="0"/>
              <a:t> </a:t>
            </a:r>
            <a:r>
              <a:rPr lang="es-ES" sz="2000" b="1" dirty="0" err="1"/>
              <a:t>harm</a:t>
            </a:r>
            <a:endParaRPr lang="es-ES" sz="2000" b="1" dirty="0"/>
          </a:p>
        </p:txBody>
      </p:sp>
      <p:pic>
        <p:nvPicPr>
          <p:cNvPr id="6" name="Picture 5" descr="A white paper with black writing on it&#10;&#10;Description automatically generated">
            <a:extLst>
              <a:ext uri="{FF2B5EF4-FFF2-40B4-BE49-F238E27FC236}">
                <a16:creationId xmlns:a16="http://schemas.microsoft.com/office/drawing/2014/main" id="{36C1593C-CE0E-19F7-9BBB-EBCC619C6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996070" y="-1072116"/>
            <a:ext cx="6432698" cy="8576930"/>
          </a:xfrm>
          <a:prstGeom prst="rect">
            <a:avLst/>
          </a:prstGeom>
        </p:spPr>
      </p:pic>
    </p:spTree>
    <p:extLst>
      <p:ext uri="{BB962C8B-B14F-4D97-AF65-F5344CB8AC3E}">
        <p14:creationId xmlns:p14="http://schemas.microsoft.com/office/powerpoint/2010/main" val="415558291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11</a:t>
            </a:fld>
            <a:endParaRPr lang="en-US"/>
          </a:p>
        </p:txBody>
      </p:sp>
      <p:graphicFrame>
        <p:nvGraphicFramePr>
          <p:cNvPr id="9" name="Таблиця 8"/>
          <p:cNvGraphicFramePr>
            <a:graphicFrameLocks noGrp="1"/>
          </p:cNvGraphicFramePr>
          <p:nvPr>
            <p:extLst>
              <p:ext uri="{D42A27DB-BD31-4B8C-83A1-F6EECF244321}">
                <p14:modId xmlns:p14="http://schemas.microsoft.com/office/powerpoint/2010/main" val="4164169358"/>
              </p:ext>
            </p:extLst>
          </p:nvPr>
        </p:nvGraphicFramePr>
        <p:xfrm>
          <a:off x="114993" y="1629296"/>
          <a:ext cx="11962014" cy="3049715"/>
        </p:xfrm>
        <a:graphic>
          <a:graphicData uri="http://schemas.openxmlformats.org/drawingml/2006/table">
            <a:tbl>
              <a:tblPr firstRow="1" firstCol="1" bandRow="1"/>
              <a:tblGrid>
                <a:gridCol w="1275151">
                  <a:extLst>
                    <a:ext uri="{9D8B030D-6E8A-4147-A177-3AD203B41FA5}">
                      <a16:colId xmlns:a16="http://schemas.microsoft.com/office/drawing/2014/main" val="1421311485"/>
                    </a:ext>
                  </a:extLst>
                </a:gridCol>
                <a:gridCol w="1411517">
                  <a:extLst>
                    <a:ext uri="{9D8B030D-6E8A-4147-A177-3AD203B41FA5}">
                      <a16:colId xmlns:a16="http://schemas.microsoft.com/office/drawing/2014/main" val="1344235646"/>
                    </a:ext>
                  </a:extLst>
                </a:gridCol>
                <a:gridCol w="1397651">
                  <a:extLst>
                    <a:ext uri="{9D8B030D-6E8A-4147-A177-3AD203B41FA5}">
                      <a16:colId xmlns:a16="http://schemas.microsoft.com/office/drawing/2014/main" val="815898508"/>
                    </a:ext>
                  </a:extLst>
                </a:gridCol>
                <a:gridCol w="1330037">
                  <a:extLst>
                    <a:ext uri="{9D8B030D-6E8A-4147-A177-3AD203B41FA5}">
                      <a16:colId xmlns:a16="http://schemas.microsoft.com/office/drawing/2014/main" val="2197609031"/>
                    </a:ext>
                  </a:extLst>
                </a:gridCol>
                <a:gridCol w="1737360">
                  <a:extLst>
                    <a:ext uri="{9D8B030D-6E8A-4147-A177-3AD203B41FA5}">
                      <a16:colId xmlns:a16="http://schemas.microsoft.com/office/drawing/2014/main" val="2156547521"/>
                    </a:ext>
                  </a:extLst>
                </a:gridCol>
                <a:gridCol w="953744">
                  <a:extLst>
                    <a:ext uri="{9D8B030D-6E8A-4147-A177-3AD203B41FA5}">
                      <a16:colId xmlns:a16="http://schemas.microsoft.com/office/drawing/2014/main" val="209002204"/>
                    </a:ext>
                  </a:extLst>
                </a:gridCol>
                <a:gridCol w="1311037">
                  <a:extLst>
                    <a:ext uri="{9D8B030D-6E8A-4147-A177-3AD203B41FA5}">
                      <a16:colId xmlns:a16="http://schemas.microsoft.com/office/drawing/2014/main" val="1142538518"/>
                    </a:ext>
                  </a:extLst>
                </a:gridCol>
                <a:gridCol w="1294290">
                  <a:extLst>
                    <a:ext uri="{9D8B030D-6E8A-4147-A177-3AD203B41FA5}">
                      <a16:colId xmlns:a16="http://schemas.microsoft.com/office/drawing/2014/main" val="3085530961"/>
                    </a:ext>
                  </a:extLst>
                </a:gridCol>
                <a:gridCol w="1251227">
                  <a:extLst>
                    <a:ext uri="{9D8B030D-6E8A-4147-A177-3AD203B41FA5}">
                      <a16:colId xmlns:a16="http://schemas.microsoft.com/office/drawing/2014/main" val="2139024831"/>
                    </a:ext>
                  </a:extLst>
                </a:gridCol>
              </a:tblGrid>
              <a:tr h="445562">
                <a:tc>
                  <a:txBody>
                    <a:bodyPr/>
                    <a:lstStyle/>
                    <a:p>
                      <a:pPr>
                        <a:lnSpc>
                          <a:spcPct val="107000"/>
                        </a:lnSpc>
                        <a:spcAft>
                          <a:spcPts val="0"/>
                        </a:spcAft>
                      </a:pPr>
                      <a:r>
                        <a:rPr lang="en-AU" sz="1600" b="1" dirty="0">
                          <a:solidFill>
                            <a:srgbClr val="000000"/>
                          </a:solidFill>
                          <a:effectLst/>
                          <a:latin typeface="+mn-lt"/>
                          <a:ea typeface="Times New Roman" panose="02020603050405020304" pitchFamily="18" charset="0"/>
                          <a:cs typeface="Times New Roman" panose="02020603050405020304" pitchFamily="18" charset="0"/>
                        </a:rPr>
                        <a:t>Number of the variable</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AU" sz="1600" b="1" dirty="0">
                          <a:solidFill>
                            <a:srgbClr val="000000"/>
                          </a:solidFill>
                          <a:effectLst/>
                          <a:latin typeface="+mn-lt"/>
                          <a:ea typeface="Times New Roman" panose="02020603050405020304" pitchFamily="18" charset="0"/>
                          <a:cs typeface="Times New Roman" panose="02020603050405020304" pitchFamily="18" charset="0"/>
                        </a:rPr>
                        <a:t>Name of the variable</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AU" sz="1600" b="1" dirty="0">
                          <a:solidFill>
                            <a:srgbClr val="000000"/>
                          </a:solidFill>
                          <a:effectLst/>
                          <a:latin typeface="+mn-lt"/>
                          <a:ea typeface="Times New Roman" panose="02020603050405020304" pitchFamily="18" charset="0"/>
                          <a:cs typeface="Times New Roman" panose="02020603050405020304" pitchFamily="18" charset="0"/>
                        </a:rPr>
                        <a:t>Definition</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AU" sz="1600" b="1" dirty="0">
                          <a:solidFill>
                            <a:srgbClr val="000000"/>
                          </a:solidFill>
                          <a:effectLst/>
                          <a:latin typeface="+mn-lt"/>
                          <a:ea typeface="Times New Roman" panose="02020603050405020304" pitchFamily="18" charset="0"/>
                          <a:cs typeface="Times New Roman" panose="02020603050405020304" pitchFamily="18" charset="0"/>
                        </a:rPr>
                        <a:t>Unit of Measurement</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AU" sz="1600" b="1" dirty="0">
                          <a:solidFill>
                            <a:srgbClr val="000000"/>
                          </a:solidFill>
                          <a:effectLst/>
                          <a:latin typeface="+mn-lt"/>
                          <a:ea typeface="Times New Roman" panose="02020603050405020304" pitchFamily="18" charset="0"/>
                          <a:cs typeface="Times New Roman" panose="02020603050405020304" pitchFamily="18" charset="0"/>
                        </a:rPr>
                        <a:t>Range</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AU" sz="1600" b="1" dirty="0">
                          <a:solidFill>
                            <a:srgbClr val="000000"/>
                          </a:solidFill>
                          <a:effectLst/>
                          <a:latin typeface="+mn-lt"/>
                          <a:ea typeface="Times New Roman" panose="02020603050405020304" pitchFamily="18" charset="0"/>
                          <a:cs typeface="Times New Roman" panose="02020603050405020304" pitchFamily="18" charset="0"/>
                        </a:rPr>
                        <a:t>Value</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AU" sz="1600" b="1" dirty="0">
                          <a:solidFill>
                            <a:srgbClr val="000000"/>
                          </a:solidFill>
                          <a:effectLst/>
                          <a:latin typeface="+mn-lt"/>
                          <a:ea typeface="Times New Roman" panose="02020603050405020304" pitchFamily="18" charset="0"/>
                          <a:cs typeface="Times New Roman" panose="02020603050405020304" pitchFamily="18" charset="0"/>
                        </a:rPr>
                        <a:t>Ponderation (in case that is needed)</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AU" sz="1600" b="1" dirty="0">
                          <a:solidFill>
                            <a:srgbClr val="000000"/>
                          </a:solidFill>
                          <a:effectLst/>
                          <a:latin typeface="+mn-lt"/>
                          <a:ea typeface="Times New Roman" panose="02020603050405020304" pitchFamily="18" charset="0"/>
                          <a:cs typeface="Times New Roman" panose="02020603050405020304" pitchFamily="18" charset="0"/>
                        </a:rPr>
                        <a:t>Indicator (in case it is needed)</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AU" sz="1600" b="1" dirty="0">
                          <a:solidFill>
                            <a:srgbClr val="000000"/>
                          </a:solidFill>
                          <a:effectLst/>
                          <a:latin typeface="+mn-lt"/>
                          <a:ea typeface="Times New Roman" panose="02020603050405020304" pitchFamily="18" charset="0"/>
                          <a:cs typeface="Times New Roman" panose="02020603050405020304" pitchFamily="18" charset="0"/>
                        </a:rPr>
                        <a:t>Source of the data</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3880939"/>
                  </a:ext>
                </a:extLst>
              </a:tr>
              <a:tr h="222781">
                <a:tc rowSpan="5">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GS 1</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rowSpan="5">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Temperature</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rowSpan="5">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Air temperature</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rowSpan="5">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Cº</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&lt;-10 Cº</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0</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5">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rowSpan="5">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Conditions</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rowSpan="5">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YR.NO</a:t>
                      </a:r>
                    </a:p>
                    <a:p>
                      <a:pPr algn="ctr">
                        <a:lnSpc>
                          <a:spcPct val="107000"/>
                        </a:lnSpc>
                        <a:spcAft>
                          <a:spcPts val="0"/>
                        </a:spcAft>
                      </a:pPr>
                      <a:r>
                        <a:rPr lang="en-GB" sz="1600" kern="1200" dirty="0">
                          <a:solidFill>
                            <a:srgbClr val="000000"/>
                          </a:solidFill>
                          <a:effectLst/>
                          <a:latin typeface="+mn-lt"/>
                          <a:ea typeface="Calibri" panose="020F0502020204030204" pitchFamily="34" charset="0"/>
                          <a:cs typeface="Times New Roman" panose="02020603050405020304" pitchFamily="18" charset="0"/>
                        </a:rPr>
                        <a:t>meteo.gov.ua</a:t>
                      </a:r>
                      <a:endParaRPr lang="uk-UA" sz="1600" kern="1200" dirty="0">
                        <a:solidFill>
                          <a:srgbClr val="000000"/>
                        </a:solidFill>
                        <a:effectLst/>
                        <a:latin typeface="+mn-lt"/>
                        <a:ea typeface="Calibri" panose="020F0502020204030204" pitchFamily="34" charset="0"/>
                        <a:cs typeface="Times New Roman" panose="02020603050405020304" pitchFamily="18" charset="0"/>
                      </a:endParaRPr>
                    </a:p>
                    <a:p>
                      <a:pPr marL="0" algn="ctr" defTabSz="914400" rtl="0" eaLnBrk="1" latinLnBrk="0" hangingPunct="1">
                        <a:lnSpc>
                          <a:spcPct val="107000"/>
                        </a:lnSpc>
                        <a:spcAft>
                          <a:spcPts val="0"/>
                        </a:spcAft>
                      </a:pPr>
                      <a:r>
                        <a:rPr lang="en-US" sz="1600" kern="1200" dirty="0" err="1">
                          <a:solidFill>
                            <a:srgbClr val="000000"/>
                          </a:solidFill>
                          <a:effectLst/>
                          <a:latin typeface="+mn-lt"/>
                          <a:ea typeface="Calibri" panose="020F0502020204030204" pitchFamily="34" charset="0"/>
                          <a:cs typeface="Times New Roman" panose="02020603050405020304" pitchFamily="18" charset="0"/>
                        </a:rPr>
                        <a:t>Wisemeteo</a:t>
                      </a:r>
                      <a:endParaRPr lang="uk-UA" sz="1600" kern="1200" dirty="0">
                        <a:solidFill>
                          <a:srgbClr val="000000"/>
                        </a:solidFill>
                        <a:effectLst/>
                        <a:latin typeface="+mn-lt"/>
                        <a:ea typeface="Calibri" panose="020F0502020204030204" pitchFamily="34" charset="0"/>
                        <a:cs typeface="Times New Roman" panose="02020603050405020304" pitchFamily="18" charset="0"/>
                      </a:endParaRPr>
                    </a:p>
                    <a:p>
                      <a:pPr marL="0" algn="ctr" defTabSz="914400" rtl="0" eaLnBrk="1" latinLnBrk="0" hangingPunct="1">
                        <a:lnSpc>
                          <a:spcPct val="107000"/>
                        </a:lnSpc>
                        <a:spcAft>
                          <a:spcPts val="0"/>
                        </a:spcAft>
                      </a:pPr>
                      <a:r>
                        <a:rPr lang="en-GB" sz="1600" kern="1200" dirty="0">
                          <a:solidFill>
                            <a:srgbClr val="000000"/>
                          </a:solidFill>
                          <a:effectLst/>
                          <a:latin typeface="+mn-lt"/>
                          <a:ea typeface="Calibri" panose="020F0502020204030204" pitchFamily="34" charset="0"/>
                          <a:cs typeface="Times New Roman" panose="02020603050405020304" pitchFamily="18" charset="0"/>
                        </a:rPr>
                        <a:t>open-</a:t>
                      </a:r>
                      <a:r>
                        <a:rPr lang="en-GB" sz="1600" kern="1200" dirty="0" err="1">
                          <a:solidFill>
                            <a:srgbClr val="000000"/>
                          </a:solidFill>
                          <a:effectLst/>
                          <a:latin typeface="+mn-lt"/>
                          <a:ea typeface="Calibri" panose="020F0502020204030204" pitchFamily="34" charset="0"/>
                          <a:cs typeface="Times New Roman" panose="02020603050405020304" pitchFamily="18" charset="0"/>
                        </a:rPr>
                        <a:t>meteo</a:t>
                      </a:r>
                      <a:endParaRPr lang="uk-UA" sz="1600" kern="1200" dirty="0">
                        <a:solidFill>
                          <a:srgbClr val="000000"/>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62431811"/>
                  </a:ext>
                </a:extLst>
              </a:tr>
              <a:tr h="222781">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-10 ... 10 Cº</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1</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210397961"/>
                  </a:ext>
                </a:extLst>
              </a:tr>
              <a:tr h="222781">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10 ... 25 Cº</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3</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432070139"/>
                  </a:ext>
                </a:extLst>
              </a:tr>
              <a:tr h="222781">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25 ... 35 Cº</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1</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474973534"/>
                  </a:ext>
                </a:extLst>
              </a:tr>
              <a:tr h="222781">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&gt;35 Cº</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0</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648521703"/>
                  </a:ext>
                </a:extLst>
              </a:tr>
              <a:tr h="222781">
                <a:tc rowSpan="4">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GS 2</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Precipitation</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Precipitation</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algn="ctr">
                        <a:lnSpc>
                          <a:spcPct val="107000"/>
                        </a:lnSpc>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m</a:t>
                      </a:r>
                      <a:r>
                        <a:rPr lang="en-AU" sz="1600" dirty="0">
                          <a:solidFill>
                            <a:srgbClr val="000000"/>
                          </a:solidFill>
                          <a:effectLst/>
                          <a:latin typeface="+mn-lt"/>
                          <a:ea typeface="Times New Roman" panose="02020603050405020304" pitchFamily="18" charset="0"/>
                          <a:cs typeface="Times New Roman" panose="02020603050405020304" pitchFamily="18" charset="0"/>
                        </a:rPr>
                        <a:t>m</a:t>
                      </a:r>
                      <a:r>
                        <a:rPr lang="uk-UA" sz="1600" dirty="0">
                          <a:solidFill>
                            <a:srgbClr val="000000"/>
                          </a:solidFill>
                          <a:effectLst/>
                          <a:latin typeface="+mn-lt"/>
                          <a:ea typeface="Times New Roman" panose="02020603050405020304" pitchFamily="18" charset="0"/>
                          <a:cs typeface="Times New Roman" panose="02020603050405020304" pitchFamily="18" charset="0"/>
                        </a:rPr>
                        <a:t>/</a:t>
                      </a:r>
                      <a:r>
                        <a:rPr lang="en-US" sz="1600" dirty="0">
                          <a:solidFill>
                            <a:srgbClr val="000000"/>
                          </a:solidFill>
                          <a:effectLst/>
                          <a:latin typeface="+mn-lt"/>
                          <a:ea typeface="Times New Roman" panose="02020603050405020304" pitchFamily="18" charset="0"/>
                          <a:cs typeface="Times New Roman" panose="02020603050405020304" pitchFamily="18" charset="0"/>
                        </a:rPr>
                        <a:t>month</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&lt;</a:t>
                      </a:r>
                      <a:r>
                        <a:rPr lang="uk-UA" sz="1600" dirty="0">
                          <a:solidFill>
                            <a:srgbClr val="000000"/>
                          </a:solidFill>
                          <a:effectLst/>
                          <a:latin typeface="+mn-lt"/>
                          <a:ea typeface="Times New Roman" panose="02020603050405020304" pitchFamily="18" charset="0"/>
                          <a:cs typeface="Times New Roman" panose="02020603050405020304" pitchFamily="18" charset="0"/>
                        </a:rPr>
                        <a:t>3</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uk-UA" sz="1600" dirty="0">
                          <a:solidFill>
                            <a:srgbClr val="000000"/>
                          </a:solidFill>
                          <a:effectLst/>
                          <a:latin typeface="+mn-lt"/>
                          <a:ea typeface="Times New Roman" panose="02020603050405020304" pitchFamily="18" charset="0"/>
                          <a:cs typeface="Times New Roman" panose="02020603050405020304" pitchFamily="18" charset="0"/>
                        </a:rPr>
                        <a:t>0</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2121"/>
                    </a:solidFill>
                  </a:tcPr>
                </a:tc>
                <a:tc rowSpan="4">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algn="ctr">
                        <a:lnSpc>
                          <a:spcPct val="107000"/>
                        </a:lnSpc>
                        <a:spcAft>
                          <a:spcPts val="0"/>
                        </a:spcAft>
                      </a:pPr>
                      <a:r>
                        <a:rPr lang="en-AU" sz="1600">
                          <a:solidFill>
                            <a:srgbClr val="000000"/>
                          </a:solidFill>
                          <a:effectLst/>
                          <a:latin typeface="+mn-lt"/>
                          <a:ea typeface="Times New Roman" panose="02020603050405020304" pitchFamily="18" charset="0"/>
                          <a:cs typeface="Times New Roman" panose="02020603050405020304" pitchFamily="18" charset="0"/>
                        </a:rPr>
                        <a:t>Conditions</a:t>
                      </a:r>
                      <a:endParaRPr lang="uk-UA" sz="20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algn="ct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YR.NO</a:t>
                      </a:r>
                    </a:p>
                    <a:p>
                      <a:pPr algn="ctr">
                        <a:lnSpc>
                          <a:spcPct val="107000"/>
                        </a:lnSpc>
                        <a:spcAft>
                          <a:spcPts val="0"/>
                        </a:spcAft>
                      </a:pPr>
                      <a:r>
                        <a:rPr lang="en-GB" sz="1600" kern="1200" dirty="0">
                          <a:solidFill>
                            <a:srgbClr val="000000"/>
                          </a:solidFill>
                          <a:effectLst/>
                          <a:latin typeface="+mn-lt"/>
                          <a:ea typeface="Calibri" panose="020F0502020204030204" pitchFamily="34" charset="0"/>
                          <a:cs typeface="Times New Roman" panose="02020603050405020304" pitchFamily="18" charset="0"/>
                        </a:rPr>
                        <a:t>meteo.gov.ua</a:t>
                      </a:r>
                      <a:endParaRPr lang="uk-UA" sz="1600" kern="1200" dirty="0">
                        <a:solidFill>
                          <a:srgbClr val="000000"/>
                        </a:solidFill>
                        <a:effectLst/>
                        <a:latin typeface="+mn-lt"/>
                        <a:ea typeface="Calibri" panose="020F0502020204030204" pitchFamily="34" charset="0"/>
                        <a:cs typeface="Times New Roman" panose="02020603050405020304" pitchFamily="18" charset="0"/>
                      </a:endParaRPr>
                    </a:p>
                    <a:p>
                      <a:pPr marL="0" algn="ctr" defTabSz="914400" rtl="0" eaLnBrk="1" latinLnBrk="0" hangingPunct="1">
                        <a:lnSpc>
                          <a:spcPct val="107000"/>
                        </a:lnSpc>
                        <a:spcAft>
                          <a:spcPts val="0"/>
                        </a:spcAft>
                      </a:pPr>
                      <a:r>
                        <a:rPr lang="en-US" sz="1600" kern="1200" dirty="0" err="1">
                          <a:solidFill>
                            <a:srgbClr val="000000"/>
                          </a:solidFill>
                          <a:effectLst/>
                          <a:latin typeface="+mn-lt"/>
                          <a:ea typeface="Calibri" panose="020F0502020204030204" pitchFamily="34" charset="0"/>
                          <a:cs typeface="Times New Roman" panose="02020603050405020304" pitchFamily="18" charset="0"/>
                        </a:rPr>
                        <a:t>Wisemeteo</a:t>
                      </a:r>
                      <a:endParaRPr lang="uk-UA" sz="1600" kern="1200" dirty="0">
                        <a:solidFill>
                          <a:srgbClr val="000000"/>
                        </a:solidFill>
                        <a:effectLst/>
                        <a:latin typeface="+mn-lt"/>
                        <a:ea typeface="Calibri" panose="020F0502020204030204" pitchFamily="34" charset="0"/>
                        <a:cs typeface="Times New Roman" panose="02020603050405020304" pitchFamily="18" charset="0"/>
                      </a:endParaRPr>
                    </a:p>
                    <a:p>
                      <a:pPr marL="0" algn="ctr" defTabSz="914400" rtl="0" eaLnBrk="1" latinLnBrk="0" hangingPunct="1">
                        <a:lnSpc>
                          <a:spcPct val="107000"/>
                        </a:lnSpc>
                        <a:spcAft>
                          <a:spcPts val="0"/>
                        </a:spcAft>
                      </a:pPr>
                      <a:r>
                        <a:rPr lang="en-GB" sz="1600" kern="1200" dirty="0">
                          <a:solidFill>
                            <a:srgbClr val="000000"/>
                          </a:solidFill>
                          <a:effectLst/>
                          <a:latin typeface="+mn-lt"/>
                          <a:ea typeface="Calibri" panose="020F0502020204030204" pitchFamily="34" charset="0"/>
                          <a:cs typeface="Times New Roman" panose="02020603050405020304" pitchFamily="18" charset="0"/>
                        </a:rPr>
                        <a:t>open-</a:t>
                      </a:r>
                      <a:r>
                        <a:rPr lang="en-GB" sz="1600" kern="1200" dirty="0" err="1">
                          <a:solidFill>
                            <a:srgbClr val="000000"/>
                          </a:solidFill>
                          <a:effectLst/>
                          <a:latin typeface="+mn-lt"/>
                          <a:ea typeface="Calibri" panose="020F0502020204030204" pitchFamily="34" charset="0"/>
                          <a:cs typeface="Times New Roman" panose="02020603050405020304" pitchFamily="18" charset="0"/>
                        </a:rPr>
                        <a:t>meteo</a:t>
                      </a:r>
                      <a:endParaRPr lang="uk-UA" sz="1600" kern="1200" dirty="0">
                        <a:solidFill>
                          <a:srgbClr val="000000"/>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71221465"/>
                  </a:ext>
                </a:extLst>
              </a:tr>
              <a:tr h="222781">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dirty="0">
                          <a:solidFill>
                            <a:srgbClr val="000000"/>
                          </a:solidFill>
                          <a:effectLst/>
                          <a:latin typeface="+mn-lt"/>
                          <a:ea typeface="Times New Roman" panose="02020603050405020304" pitchFamily="18" charset="0"/>
                          <a:cs typeface="Times New Roman" panose="02020603050405020304" pitchFamily="18" charset="0"/>
                        </a:rPr>
                        <a:t>3</a:t>
                      </a:r>
                      <a:r>
                        <a:rPr lang="en-AU" sz="1600" dirty="0">
                          <a:solidFill>
                            <a:srgbClr val="000000"/>
                          </a:solidFill>
                          <a:effectLst/>
                          <a:latin typeface="+mn-lt"/>
                          <a:ea typeface="Times New Roman" panose="02020603050405020304" pitchFamily="18" charset="0"/>
                          <a:cs typeface="Times New Roman" panose="02020603050405020304" pitchFamily="18" charset="0"/>
                        </a:rPr>
                        <a:t> ... 1</a:t>
                      </a:r>
                      <a:r>
                        <a:rPr lang="uk-UA" sz="1600" dirty="0">
                          <a:solidFill>
                            <a:srgbClr val="000000"/>
                          </a:solidFill>
                          <a:effectLst/>
                          <a:latin typeface="+mn-lt"/>
                          <a:ea typeface="Times New Roman" panose="02020603050405020304" pitchFamily="18" charset="0"/>
                          <a:cs typeface="Times New Roman" panose="02020603050405020304" pitchFamily="18" charset="0"/>
                        </a:rPr>
                        <a:t>0</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uk-UA" sz="1600" dirty="0">
                          <a:solidFill>
                            <a:srgbClr val="000000"/>
                          </a:solidFill>
                          <a:effectLst/>
                          <a:latin typeface="+mn-lt"/>
                          <a:ea typeface="Times New Roman" panose="02020603050405020304" pitchFamily="18" charset="0"/>
                          <a:cs typeface="Times New Roman" panose="02020603050405020304" pitchFamily="18" charset="0"/>
                        </a:rPr>
                        <a:t>2</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D580"/>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265186326"/>
                  </a:ext>
                </a:extLst>
              </a:tr>
              <a:tr h="222781">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dirty="0">
                          <a:solidFill>
                            <a:srgbClr val="000000"/>
                          </a:solidFill>
                          <a:effectLst/>
                          <a:latin typeface="+mn-lt"/>
                          <a:ea typeface="Times New Roman" panose="02020603050405020304" pitchFamily="18" charset="0"/>
                          <a:cs typeface="Times New Roman" panose="02020603050405020304" pitchFamily="18" charset="0"/>
                        </a:rPr>
                        <a:t>10 </a:t>
                      </a:r>
                      <a:r>
                        <a:rPr lang="en-AU" sz="1600" dirty="0">
                          <a:solidFill>
                            <a:srgbClr val="000000"/>
                          </a:solidFill>
                          <a:effectLst/>
                          <a:latin typeface="+mn-lt"/>
                          <a:ea typeface="Times New Roman" panose="02020603050405020304" pitchFamily="18" charset="0"/>
                          <a:cs typeface="Times New Roman" panose="02020603050405020304" pitchFamily="18" charset="0"/>
                        </a:rPr>
                        <a:t>... </a:t>
                      </a:r>
                      <a:r>
                        <a:rPr lang="uk-UA" sz="1600" dirty="0">
                          <a:solidFill>
                            <a:srgbClr val="000000"/>
                          </a:solidFill>
                          <a:effectLst/>
                          <a:latin typeface="+mn-lt"/>
                          <a:ea typeface="Times New Roman" panose="02020603050405020304" pitchFamily="18" charset="0"/>
                          <a:cs typeface="Times New Roman" panose="02020603050405020304" pitchFamily="18" charset="0"/>
                        </a:rPr>
                        <a:t>50</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AU" sz="1600" dirty="0">
                          <a:solidFill>
                            <a:srgbClr val="000000"/>
                          </a:solidFill>
                          <a:effectLst/>
                          <a:latin typeface="+mn-lt"/>
                          <a:ea typeface="Times New Roman" panose="02020603050405020304" pitchFamily="18" charset="0"/>
                          <a:cs typeface="Times New Roman" panose="02020603050405020304" pitchFamily="18" charset="0"/>
                        </a:rPr>
                        <a:t>4</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497704430"/>
                  </a:ext>
                </a:extLst>
              </a:tr>
              <a:tr h="222781">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dirty="0">
                          <a:solidFill>
                            <a:srgbClr val="000000"/>
                          </a:solidFill>
                          <a:effectLst/>
                          <a:latin typeface="+mn-lt"/>
                          <a:ea typeface="Times New Roman" panose="02020603050405020304" pitchFamily="18" charset="0"/>
                          <a:cs typeface="Times New Roman" panose="02020603050405020304" pitchFamily="18" charset="0"/>
                        </a:rPr>
                        <a:t>50</a:t>
                      </a:r>
                      <a:r>
                        <a:rPr lang="en-AU" sz="1600" dirty="0">
                          <a:solidFill>
                            <a:srgbClr val="000000"/>
                          </a:solidFill>
                          <a:effectLst/>
                          <a:latin typeface="+mn-lt"/>
                          <a:ea typeface="Times New Roman" panose="02020603050405020304" pitchFamily="18" charset="0"/>
                          <a:cs typeface="Times New Roman" panose="02020603050405020304" pitchFamily="18" charset="0"/>
                        </a:rPr>
                        <a:t> ... </a:t>
                      </a:r>
                      <a:r>
                        <a:rPr lang="uk-UA" sz="1600" dirty="0">
                          <a:solidFill>
                            <a:srgbClr val="000000"/>
                          </a:solidFill>
                          <a:effectLst/>
                          <a:latin typeface="+mn-lt"/>
                          <a:ea typeface="Times New Roman" panose="02020603050405020304" pitchFamily="18" charset="0"/>
                          <a:cs typeface="Times New Roman" panose="02020603050405020304" pitchFamily="18" charset="0"/>
                        </a:rPr>
                        <a:t>100</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uk-UA" sz="1600" dirty="0">
                          <a:solidFill>
                            <a:srgbClr val="000000"/>
                          </a:solidFill>
                          <a:effectLst/>
                          <a:latin typeface="+mn-lt"/>
                          <a:ea typeface="Times New Roman" panose="02020603050405020304" pitchFamily="18" charset="0"/>
                          <a:cs typeface="Times New Roman" panose="02020603050405020304" pitchFamily="18" charset="0"/>
                        </a:rPr>
                        <a:t>2</a:t>
                      </a:r>
                      <a:endParaRPr lang="uk-UA" sz="20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D580"/>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090186040"/>
                  </a:ext>
                </a:extLst>
              </a:tr>
            </a:tbl>
          </a:graphicData>
        </a:graphic>
      </p:graphicFrame>
    </p:spTree>
    <p:custDataLst>
      <p:tags r:id="rId1"/>
    </p:custDataLst>
    <p:extLst>
      <p:ext uri="{BB962C8B-B14F-4D97-AF65-F5344CB8AC3E}">
        <p14:creationId xmlns:p14="http://schemas.microsoft.com/office/powerpoint/2010/main" val="66107391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Short-term parameters</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12</a:t>
            </a:fld>
            <a:endParaRPr lang="en-US"/>
          </a:p>
        </p:txBody>
      </p:sp>
      <p:pic>
        <p:nvPicPr>
          <p:cNvPr id="8" name="Picture 7">
            <a:extLst>
              <a:ext uri="{FF2B5EF4-FFF2-40B4-BE49-F238E27FC236}">
                <a16:creationId xmlns:a16="http://schemas.microsoft.com/office/drawing/2014/main" id="{6136718C-6005-BA68-5B03-E14327466AF7}"/>
              </a:ext>
            </a:extLst>
          </p:cNvPr>
          <p:cNvPicPr>
            <a:picLocks noChangeAspect="1"/>
          </p:cNvPicPr>
          <p:nvPr/>
        </p:nvPicPr>
        <p:blipFill>
          <a:blip r:embed="rId3"/>
          <a:stretch>
            <a:fillRect/>
          </a:stretch>
        </p:blipFill>
        <p:spPr>
          <a:xfrm>
            <a:off x="2393182" y="1770434"/>
            <a:ext cx="7405636" cy="3961794"/>
          </a:xfrm>
          <a:prstGeom prst="rect">
            <a:avLst/>
          </a:prstGeom>
        </p:spPr>
      </p:pic>
      <p:sp>
        <p:nvSpPr>
          <p:cNvPr id="10" name="TextBox 9">
            <a:extLst>
              <a:ext uri="{FF2B5EF4-FFF2-40B4-BE49-F238E27FC236}">
                <a16:creationId xmlns:a16="http://schemas.microsoft.com/office/drawing/2014/main" id="{D53D834D-9CA5-FB05-D931-38E1D39C8488}"/>
              </a:ext>
            </a:extLst>
          </p:cNvPr>
          <p:cNvSpPr txBox="1"/>
          <p:nvPr/>
        </p:nvSpPr>
        <p:spPr>
          <a:xfrm>
            <a:off x="3048838" y="5732228"/>
            <a:ext cx="6094324" cy="276999"/>
          </a:xfrm>
          <a:prstGeom prst="rect">
            <a:avLst/>
          </a:prstGeom>
          <a:noFill/>
        </p:spPr>
        <p:txBody>
          <a:bodyPr wrap="square">
            <a:spAutoFit/>
          </a:bodyPr>
          <a:lstStyle/>
          <a:p>
            <a:r>
              <a:rPr lang="en-US" sz="1200" i="1" dirty="0"/>
              <a:t>https://www.yr.no/en/print/forecast/2-698740/Ukraine/Odessa/Odeskyi%20Raion/Odesa</a:t>
            </a:r>
          </a:p>
        </p:txBody>
      </p:sp>
    </p:spTree>
    <p:custDataLst>
      <p:tags r:id="rId1"/>
    </p:custDataLst>
    <p:extLst>
      <p:ext uri="{BB962C8B-B14F-4D97-AF65-F5344CB8AC3E}">
        <p14:creationId xmlns:p14="http://schemas.microsoft.com/office/powerpoint/2010/main" val="212891721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Medium-term parameters</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13</a:t>
            </a:fld>
            <a:endParaRPr lang="en-US"/>
          </a:p>
        </p:txBody>
      </p:sp>
      <p:pic>
        <p:nvPicPr>
          <p:cNvPr id="8" name="Picture 7">
            <a:extLst>
              <a:ext uri="{FF2B5EF4-FFF2-40B4-BE49-F238E27FC236}">
                <a16:creationId xmlns:a16="http://schemas.microsoft.com/office/drawing/2014/main" id="{A0391261-D184-0F7E-DA4F-A30788C1CA67}"/>
              </a:ext>
            </a:extLst>
          </p:cNvPr>
          <p:cNvPicPr>
            <a:picLocks noChangeAspect="1"/>
          </p:cNvPicPr>
          <p:nvPr/>
        </p:nvPicPr>
        <p:blipFill>
          <a:blip r:embed="rId3"/>
          <a:stretch>
            <a:fillRect/>
          </a:stretch>
        </p:blipFill>
        <p:spPr>
          <a:xfrm>
            <a:off x="1518458" y="1917393"/>
            <a:ext cx="4374414" cy="2542976"/>
          </a:xfrm>
          <a:prstGeom prst="rect">
            <a:avLst/>
          </a:prstGeom>
        </p:spPr>
      </p:pic>
      <p:pic>
        <p:nvPicPr>
          <p:cNvPr id="10" name="Picture 9">
            <a:extLst>
              <a:ext uri="{FF2B5EF4-FFF2-40B4-BE49-F238E27FC236}">
                <a16:creationId xmlns:a16="http://schemas.microsoft.com/office/drawing/2014/main" id="{B6965AD7-C9C6-171D-3859-456CB05C6963}"/>
              </a:ext>
            </a:extLst>
          </p:cNvPr>
          <p:cNvPicPr>
            <a:picLocks noChangeAspect="1"/>
          </p:cNvPicPr>
          <p:nvPr/>
        </p:nvPicPr>
        <p:blipFill>
          <a:blip r:embed="rId4"/>
          <a:stretch>
            <a:fillRect/>
          </a:stretch>
        </p:blipFill>
        <p:spPr>
          <a:xfrm>
            <a:off x="6186015" y="1917393"/>
            <a:ext cx="4232151" cy="2542976"/>
          </a:xfrm>
          <a:prstGeom prst="rect">
            <a:avLst/>
          </a:prstGeom>
        </p:spPr>
      </p:pic>
      <p:sp>
        <p:nvSpPr>
          <p:cNvPr id="12" name="TextBox 11">
            <a:extLst>
              <a:ext uri="{FF2B5EF4-FFF2-40B4-BE49-F238E27FC236}">
                <a16:creationId xmlns:a16="http://schemas.microsoft.com/office/drawing/2014/main" id="{BD52C730-F88E-1CE1-7DF7-EC9F04C25D1D}"/>
              </a:ext>
            </a:extLst>
          </p:cNvPr>
          <p:cNvSpPr txBox="1"/>
          <p:nvPr/>
        </p:nvSpPr>
        <p:spPr>
          <a:xfrm>
            <a:off x="1386673" y="4607328"/>
            <a:ext cx="10219591" cy="1200329"/>
          </a:xfrm>
          <a:prstGeom prst="rect">
            <a:avLst/>
          </a:prstGeom>
          <a:noFill/>
        </p:spPr>
        <p:txBody>
          <a:bodyPr wrap="square">
            <a:spAutoFit/>
          </a:bodyPr>
          <a:lstStyle/>
          <a:p>
            <a:r>
              <a:rPr lang="en-US" dirty="0">
                <a:latin typeface="Calibri"/>
                <a:ea typeface="Calibri"/>
                <a:cs typeface="Calibri"/>
              </a:rPr>
              <a:t>Summer weather of 2024 is predicted to be stable, cold with precipitation deficit. </a:t>
            </a:r>
            <a:r>
              <a:rPr lang="en-US" b="1" dirty="0">
                <a:latin typeface="Calibri"/>
                <a:ea typeface="Calibri"/>
                <a:cs typeface="Calibri"/>
              </a:rPr>
              <a:t>Average temperature </a:t>
            </a:r>
            <a:r>
              <a:rPr lang="en-US" dirty="0">
                <a:latin typeface="Calibri"/>
                <a:ea typeface="Calibri"/>
                <a:cs typeface="Calibri"/>
              </a:rPr>
              <a:t>is expected to be lower by 1°C than in 2023 season - around 23°C. Seasonal </a:t>
            </a:r>
            <a:r>
              <a:rPr lang="en-US" b="1" dirty="0">
                <a:latin typeface="Calibri"/>
                <a:ea typeface="Calibri"/>
                <a:cs typeface="Calibri"/>
              </a:rPr>
              <a:t>average precipitation </a:t>
            </a:r>
            <a:r>
              <a:rPr lang="en-US" dirty="0">
                <a:latin typeface="Calibri"/>
                <a:ea typeface="Calibri"/>
                <a:cs typeface="Calibri"/>
              </a:rPr>
              <a:t>expected is about 4 days, mostly occurring in July. Typical summer starts on 1st June, the temperature will change up to 23°C.</a:t>
            </a:r>
            <a:r>
              <a:rPr lang="uk-UA" dirty="0">
                <a:latin typeface="Calibri"/>
                <a:ea typeface="Calibri"/>
                <a:cs typeface="Calibri"/>
              </a:rPr>
              <a:t> </a:t>
            </a:r>
            <a:r>
              <a:rPr lang="en-US" sz="1400" i="1" dirty="0">
                <a:latin typeface="Calibri"/>
                <a:ea typeface="Calibri"/>
                <a:cs typeface="Calibri"/>
              </a:rPr>
              <a:t>[https://wisemeteo.com/en/country/ukraine/region/odessa-oblast/city/odesa/season/summer]</a:t>
            </a:r>
            <a:endParaRPr lang="en-US" i="1" dirty="0">
              <a:latin typeface="Calibri"/>
              <a:ea typeface="Calibri"/>
              <a:cs typeface="Calibri"/>
            </a:endParaRPr>
          </a:p>
        </p:txBody>
      </p:sp>
    </p:spTree>
    <p:custDataLst>
      <p:tags r:id="rId1"/>
    </p:custDataLst>
    <p:extLst>
      <p:ext uri="{BB962C8B-B14F-4D97-AF65-F5344CB8AC3E}">
        <p14:creationId xmlns:p14="http://schemas.microsoft.com/office/powerpoint/2010/main" val="313912762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Long-term parameters</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14</a:t>
            </a:fld>
            <a:endParaRPr lang="en-US"/>
          </a:p>
        </p:txBody>
      </p:sp>
      <p:sp>
        <p:nvSpPr>
          <p:cNvPr id="6" name="AutoShape 2">
            <a:extLst>
              <a:ext uri="{FF2B5EF4-FFF2-40B4-BE49-F238E27FC236}">
                <a16:creationId xmlns:a16="http://schemas.microsoft.com/office/drawing/2014/main" id="{58330F25-9668-EB8D-DC4C-70EAB712FFBB}"/>
              </a:ext>
            </a:extLst>
          </p:cNvPr>
          <p:cNvSpPr>
            <a:spLocks noChangeAspect="1" noChangeArrowheads="1"/>
          </p:cNvSpPr>
          <p:nvPr/>
        </p:nvSpPr>
        <p:spPr bwMode="auto">
          <a:xfrm>
            <a:off x="4867589" y="2200589"/>
            <a:ext cx="2095919" cy="20959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9740FFA0-207A-6D5F-84F5-FC1A38985863}"/>
              </a:ext>
            </a:extLst>
          </p:cNvPr>
          <p:cNvPicPr>
            <a:picLocks noChangeAspect="1"/>
          </p:cNvPicPr>
          <p:nvPr/>
        </p:nvPicPr>
        <p:blipFill>
          <a:blip r:embed="rId3"/>
          <a:stretch>
            <a:fillRect/>
          </a:stretch>
        </p:blipFill>
        <p:spPr>
          <a:xfrm>
            <a:off x="2558142" y="1760386"/>
            <a:ext cx="7075716" cy="3965203"/>
          </a:xfrm>
          <a:prstGeom prst="rect">
            <a:avLst/>
          </a:prstGeom>
        </p:spPr>
      </p:pic>
      <p:sp>
        <p:nvSpPr>
          <p:cNvPr id="8" name="TextBox 7">
            <a:extLst>
              <a:ext uri="{FF2B5EF4-FFF2-40B4-BE49-F238E27FC236}">
                <a16:creationId xmlns:a16="http://schemas.microsoft.com/office/drawing/2014/main" id="{BB6B67A8-C1A0-8DEB-4411-7CF9E6FE8A06}"/>
              </a:ext>
            </a:extLst>
          </p:cNvPr>
          <p:cNvSpPr txBox="1"/>
          <p:nvPr/>
        </p:nvSpPr>
        <p:spPr>
          <a:xfrm>
            <a:off x="2755360" y="5735637"/>
            <a:ext cx="6094378" cy="338554"/>
          </a:xfrm>
          <a:prstGeom prst="rect">
            <a:avLst/>
          </a:prstGeom>
          <a:noFill/>
        </p:spPr>
        <p:txBody>
          <a:bodyPr wrap="square">
            <a:spAutoFit/>
          </a:bodyPr>
          <a:lstStyle/>
          <a:p>
            <a:pPr algn="ctr"/>
            <a:r>
              <a:rPr lang="en-US" sz="1600" i="1" dirty="0"/>
              <a:t>https://open-meteo.com/</a:t>
            </a:r>
          </a:p>
        </p:txBody>
      </p:sp>
    </p:spTree>
    <p:custDataLst>
      <p:tags r:id="rId1"/>
    </p:custDataLst>
    <p:extLst>
      <p:ext uri="{BB962C8B-B14F-4D97-AF65-F5344CB8AC3E}">
        <p14:creationId xmlns:p14="http://schemas.microsoft.com/office/powerpoint/2010/main" val="376442421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Communication proposal</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15</a:t>
            </a:fld>
            <a:endParaRPr lang="en-US"/>
          </a:p>
        </p:txBody>
      </p:sp>
      <p:sp>
        <p:nvSpPr>
          <p:cNvPr id="6" name="CuadroTexto 5">
            <a:extLst>
              <a:ext uri="{FF2B5EF4-FFF2-40B4-BE49-F238E27FC236}">
                <a16:creationId xmlns:a16="http://schemas.microsoft.com/office/drawing/2014/main" id="{3F4AC3AA-C240-910A-CE76-606A69BF6535}"/>
              </a:ext>
            </a:extLst>
          </p:cNvPr>
          <p:cNvSpPr txBox="1"/>
          <p:nvPr/>
        </p:nvSpPr>
        <p:spPr>
          <a:xfrm>
            <a:off x="1726745" y="2264232"/>
            <a:ext cx="915691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2400" dirty="0">
                <a:ea typeface="Calibri"/>
                <a:cs typeface="Calibri"/>
              </a:rPr>
              <a:t>The main users of the CS: </a:t>
            </a:r>
            <a:r>
              <a:rPr lang="en-US" sz="2400" b="1" dirty="0">
                <a:ea typeface="Calibri"/>
                <a:cs typeface="Calibri"/>
              </a:rPr>
              <a:t>public transport users (commuters), local population </a:t>
            </a:r>
            <a:endParaRPr lang="es-ES" sz="2400" b="1" dirty="0">
              <a:ea typeface="Calibri"/>
              <a:cs typeface="Calibri"/>
            </a:endParaRPr>
          </a:p>
          <a:p>
            <a:pPr marL="285750" indent="-285750">
              <a:buFont typeface="Calibri"/>
              <a:buChar char="-"/>
            </a:pPr>
            <a:r>
              <a:rPr lang="en-US" sz="2400" dirty="0">
                <a:ea typeface="Calibri"/>
                <a:cs typeface="Calibri"/>
              </a:rPr>
              <a:t>The channel for communication the CS: </a:t>
            </a:r>
            <a:r>
              <a:rPr lang="en-US" sz="2400" b="1" i="1" dirty="0">
                <a:ea typeface="Calibri"/>
                <a:cs typeface="Calibri"/>
              </a:rPr>
              <a:t>a dedicated website, app, external advertisements</a:t>
            </a:r>
            <a:endParaRPr lang="en-US" sz="2400" b="1" dirty="0">
              <a:ea typeface="Calibri"/>
              <a:cs typeface="Calibri"/>
            </a:endParaRPr>
          </a:p>
          <a:p>
            <a:pPr marL="285750" indent="-285750">
              <a:buFont typeface="Calibri"/>
              <a:buChar char="-"/>
            </a:pPr>
            <a:r>
              <a:rPr lang="en-US" sz="2400" dirty="0">
                <a:ea typeface="Calibri"/>
                <a:cs typeface="Calibri"/>
              </a:rPr>
              <a:t>The format to communicate the CS: </a:t>
            </a:r>
            <a:r>
              <a:rPr lang="en-US" sz="2400" b="1" dirty="0">
                <a:ea typeface="Calibri"/>
                <a:cs typeface="Calibri"/>
              </a:rPr>
              <a:t>simple language, maps, pictures, figures</a:t>
            </a:r>
          </a:p>
          <a:p>
            <a:endParaRPr lang="en-US" sz="2400" i="1" dirty="0">
              <a:ea typeface="Calibri"/>
              <a:cs typeface="Calibri"/>
            </a:endParaRPr>
          </a:p>
        </p:txBody>
      </p:sp>
    </p:spTree>
    <p:custDataLst>
      <p:tags r:id="rId1"/>
    </p:custDataLst>
    <p:extLst>
      <p:ext uri="{BB962C8B-B14F-4D97-AF65-F5344CB8AC3E}">
        <p14:creationId xmlns:p14="http://schemas.microsoft.com/office/powerpoint/2010/main" val="56832498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Communication proposal</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16</a:t>
            </a:fld>
            <a:endParaRPr lang="en-US"/>
          </a:p>
        </p:txBody>
      </p:sp>
      <p:sp>
        <p:nvSpPr>
          <p:cNvPr id="6" name="CuadroTexto 5">
            <a:extLst>
              <a:ext uri="{FF2B5EF4-FFF2-40B4-BE49-F238E27FC236}">
                <a16:creationId xmlns:a16="http://schemas.microsoft.com/office/drawing/2014/main" id="{3F4AC3AA-C240-910A-CE76-606A69BF6535}"/>
              </a:ext>
            </a:extLst>
          </p:cNvPr>
          <p:cNvSpPr txBox="1"/>
          <p:nvPr/>
        </p:nvSpPr>
        <p:spPr>
          <a:xfrm>
            <a:off x="1215672" y="1902080"/>
            <a:ext cx="10593706" cy="31854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800"/>
              </a:spcAft>
              <a:buFont typeface="Calibri"/>
              <a:buChar char="-"/>
            </a:pPr>
            <a:r>
              <a:rPr lang="en-US" sz="2800" dirty="0">
                <a:ea typeface="Calibri"/>
                <a:cs typeface="Calibri"/>
              </a:rPr>
              <a:t>The value proposition for CS: </a:t>
            </a:r>
          </a:p>
          <a:p>
            <a:r>
              <a:rPr lang="en-US" sz="2800" b="1" i="1" dirty="0">
                <a:ea typeface="Calibri"/>
                <a:cs typeface="Calibri"/>
              </a:rPr>
              <a:t>Green stops increase attractiveness of an urban space, stimulate people to use public stops, rise climate awareness and promote sustainability. Moreover, they reduce air temperature, ensure filtration of air pollutants, absorption of CO</a:t>
            </a:r>
            <a:r>
              <a:rPr lang="en-US" sz="2800" b="1" i="1" baseline="-25000" dirty="0">
                <a:ea typeface="Calibri"/>
                <a:cs typeface="Calibri"/>
              </a:rPr>
              <a:t>2</a:t>
            </a:r>
            <a:r>
              <a:rPr lang="en-US" sz="2800" b="1" i="1" dirty="0">
                <a:ea typeface="Calibri"/>
                <a:cs typeface="Calibri"/>
              </a:rPr>
              <a:t>, contribute to improvement of human physical and mental health, as well as provide cultural benefits and inspiration</a:t>
            </a:r>
          </a:p>
        </p:txBody>
      </p:sp>
    </p:spTree>
    <p:custDataLst>
      <p:tags r:id="rId1"/>
    </p:custDataLst>
    <p:extLst>
      <p:ext uri="{BB962C8B-B14F-4D97-AF65-F5344CB8AC3E}">
        <p14:creationId xmlns:p14="http://schemas.microsoft.com/office/powerpoint/2010/main" val="51264711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589560" y="856180"/>
            <a:ext cx="5279408" cy="1128068"/>
          </a:xfrm>
        </p:spPr>
        <p:txBody>
          <a:bodyPr vert="horz" lIns="91440" tIns="45720" rIns="91440" bIns="45720" rtlCol="0" anchor="ctr">
            <a:normAutofit/>
          </a:bodyPr>
          <a:lstStyle/>
          <a:p>
            <a:pPr algn="l"/>
            <a:r>
              <a:rPr lang="en-US" sz="3700" kern="1200" dirty="0">
                <a:solidFill>
                  <a:schemeClr val="tx1"/>
                </a:solidFill>
                <a:latin typeface="+mj-lt"/>
                <a:ea typeface="+mj-ea"/>
                <a:cs typeface="+mj-cs"/>
              </a:rPr>
              <a:t>The mock-up of the website</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3F4AC3AA-C240-910A-CE76-606A69BF6535}"/>
              </a:ext>
            </a:extLst>
          </p:cNvPr>
          <p:cNvSpPr txBox="1"/>
          <p:nvPr/>
        </p:nvSpPr>
        <p:spPr>
          <a:xfrm>
            <a:off x="590718" y="2151253"/>
            <a:ext cx="6160277" cy="415883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dirty="0"/>
              <a:t>The main attributes should include: </a:t>
            </a:r>
          </a:p>
          <a:p>
            <a:pPr marL="285750" indent="-228600">
              <a:lnSpc>
                <a:spcPct val="90000"/>
              </a:lnSpc>
              <a:spcAft>
                <a:spcPts val="600"/>
              </a:spcAft>
              <a:buFont typeface="Arial" panose="020B0604020202020204" pitchFamily="34" charset="0"/>
              <a:buChar char="•"/>
            </a:pPr>
            <a:r>
              <a:rPr lang="en-US" sz="2400" dirty="0"/>
              <a:t>the header: </a:t>
            </a:r>
            <a:r>
              <a:rPr lang="en-US" sz="2400" i="1" dirty="0"/>
              <a:t>Green Stop of Public Transport in Odesa </a:t>
            </a:r>
          </a:p>
          <a:p>
            <a:pPr marL="285750" indent="-228600">
              <a:lnSpc>
                <a:spcPct val="90000"/>
              </a:lnSpc>
              <a:spcAft>
                <a:spcPts val="600"/>
              </a:spcAft>
              <a:buFont typeface="Arial" panose="020B0604020202020204" pitchFamily="34" charset="0"/>
              <a:buChar char="•"/>
            </a:pPr>
            <a:r>
              <a:rPr lang="en-US" sz="2400" dirty="0"/>
              <a:t>the slider </a:t>
            </a:r>
          </a:p>
          <a:p>
            <a:pPr marL="285750" indent="-228600">
              <a:lnSpc>
                <a:spcPct val="90000"/>
              </a:lnSpc>
              <a:spcAft>
                <a:spcPts val="600"/>
              </a:spcAft>
              <a:buFont typeface="Arial" panose="020B0604020202020204" pitchFamily="34" charset="0"/>
              <a:buChar char="•"/>
            </a:pPr>
            <a:r>
              <a:rPr lang="en-US" sz="2400" dirty="0"/>
              <a:t>figures for energy efficiency </a:t>
            </a:r>
          </a:p>
          <a:p>
            <a:pPr marL="285750" indent="-228600">
              <a:lnSpc>
                <a:spcPct val="90000"/>
              </a:lnSpc>
              <a:spcAft>
                <a:spcPts val="600"/>
              </a:spcAft>
              <a:buFont typeface="Arial" panose="020B0604020202020204" pitchFamily="34" charset="0"/>
              <a:buChar char="•"/>
            </a:pPr>
            <a:r>
              <a:rPr lang="en-US" sz="2400" dirty="0"/>
              <a:t>maps of green stop network </a:t>
            </a:r>
          </a:p>
          <a:p>
            <a:pPr marL="285750" indent="-228600">
              <a:lnSpc>
                <a:spcPct val="90000"/>
              </a:lnSpc>
              <a:spcAft>
                <a:spcPts val="600"/>
              </a:spcAft>
              <a:buFont typeface="Arial" panose="020B0604020202020204" pitchFamily="34" charset="0"/>
              <a:buChar char="•"/>
            </a:pPr>
            <a:r>
              <a:rPr lang="en-US" sz="2400" dirty="0"/>
              <a:t>recommendations for climate change adaptation </a:t>
            </a:r>
          </a:p>
          <a:p>
            <a:pPr marL="285750" indent="-228600">
              <a:lnSpc>
                <a:spcPct val="90000"/>
              </a:lnSpc>
              <a:spcAft>
                <a:spcPts val="600"/>
              </a:spcAft>
              <a:buFont typeface="Arial" panose="020B0604020202020204" pitchFamily="34" charset="0"/>
              <a:buChar char="•"/>
            </a:pPr>
            <a:r>
              <a:rPr lang="en-US" sz="2400" dirty="0"/>
              <a:t>contacts of CS providers</a:t>
            </a:r>
          </a:p>
          <a:p>
            <a:pPr indent="-228600">
              <a:lnSpc>
                <a:spcPct val="90000"/>
              </a:lnSpc>
              <a:spcAft>
                <a:spcPts val="600"/>
              </a:spcAft>
              <a:buFont typeface="Arial" panose="020B0604020202020204" pitchFamily="34" charset="0"/>
              <a:buChar char="•"/>
            </a:pPr>
            <a:endParaRPr lang="en-US" sz="2400" i="1" dirty="0"/>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map of a city&#10;&#10;Description automatically generated">
            <a:extLst>
              <a:ext uri="{FF2B5EF4-FFF2-40B4-BE49-F238E27FC236}">
                <a16:creationId xmlns:a16="http://schemas.microsoft.com/office/drawing/2014/main" id="{A9BB2188-1BE1-676F-1FC4-2E685253D68B}"/>
              </a:ext>
            </a:extLst>
          </p:cNvPr>
          <p:cNvPicPr>
            <a:picLocks noChangeAspect="1"/>
          </p:cNvPicPr>
          <p:nvPr/>
        </p:nvPicPr>
        <p:blipFill rotWithShape="1">
          <a:blip r:embed="rId3"/>
          <a:srcRect t="9682" r="4" b="2539"/>
          <a:stretch/>
        </p:blipFill>
        <p:spPr>
          <a:xfrm>
            <a:off x="7083423" y="581892"/>
            <a:ext cx="4397433" cy="2518756"/>
          </a:xfrm>
          <a:prstGeom prst="rect">
            <a:avLst/>
          </a:prstGeom>
        </p:spPr>
      </p:pic>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a:xfrm>
            <a:off x="589560" y="6492240"/>
            <a:ext cx="2991840" cy="365125"/>
          </a:xfrm>
        </p:spPr>
        <p:txBody>
          <a:bodyPr vert="horz" lIns="91440" tIns="45720" rIns="91440" bIns="45720" rtlCol="0" anchor="ctr">
            <a:normAutofit/>
          </a:bodyPr>
          <a:lstStyle/>
          <a:p>
            <a:pPr>
              <a:spcAft>
                <a:spcPts val="600"/>
              </a:spcAft>
            </a:pPr>
            <a:fld id="{C62A6327-9E4C-4FFE-90CB-2824DE3A1A9F}" type="datetime1">
              <a:rPr lang="en-US" smtClean="0">
                <a:solidFill>
                  <a:schemeClr val="tx1">
                    <a:tint val="75000"/>
                  </a:schemeClr>
                </a:solidFill>
              </a:rPr>
              <a:pPr>
                <a:spcAft>
                  <a:spcPts val="600"/>
                </a:spcAft>
              </a:pPr>
              <a:t>5/10/2024</a:t>
            </a:fld>
            <a:endParaRPr lang="en-US">
              <a:solidFill>
                <a:schemeClr val="tx1">
                  <a:tint val="75000"/>
                </a:schemeClr>
              </a:solidFill>
            </a:endParaRPr>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lnSpc>
                <a:spcPct val="90000"/>
              </a:lnSpc>
              <a:spcAft>
                <a:spcPts val="600"/>
              </a:spcAft>
              <a:defRPr/>
            </a:pPr>
            <a:r>
              <a:rPr lang="en-US" sz="400" kern="1200">
                <a:solidFill>
                  <a:schemeClr val="tx1">
                    <a:tint val="75000"/>
                  </a:schemeClr>
                </a:solidFill>
                <a:latin typeface="+mn-lt"/>
                <a:ea typeface="+mn-ea"/>
                <a:cs typeface="+mn-cs"/>
              </a:rPr>
              <a:t>The European Commission support for the production of this publication does not constitute an endorsement of the contents which reflects the views only</a:t>
            </a:r>
          </a:p>
          <a:p>
            <a:pPr algn="l">
              <a:lnSpc>
                <a:spcPct val="90000"/>
              </a:lnSpc>
              <a:spcAft>
                <a:spcPts val="600"/>
              </a:spcAft>
              <a:defRPr/>
            </a:pPr>
            <a:r>
              <a:rPr lang="en-US" sz="400" kern="1200">
                <a:solidFill>
                  <a:schemeClr val="tx1">
                    <a:tint val="75000"/>
                  </a:schemeClr>
                </a:solidFill>
                <a:latin typeface="+mn-lt"/>
                <a:ea typeface="+mn-ea"/>
                <a:cs typeface="+mn-cs"/>
              </a:rPr>
              <a:t>of the authors, and the Commission cannot be held responsible for any use which may be made of the information contained therein</a:t>
            </a:r>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90F67618-A52E-4987-947D-71E58B73B891}" type="slidenum">
              <a:rPr lang="en-US" smtClean="0">
                <a:solidFill>
                  <a:schemeClr val="tx1">
                    <a:tint val="75000"/>
                  </a:schemeClr>
                </a:solidFill>
              </a:rPr>
              <a:pPr>
                <a:spcAft>
                  <a:spcPts val="600"/>
                </a:spcAft>
              </a:pPr>
              <a:t>17</a:t>
            </a:fld>
            <a:endParaRPr lang="en-US">
              <a:solidFill>
                <a:schemeClr val="tx1">
                  <a:tint val="75000"/>
                </a:schemeClr>
              </a:solidFill>
            </a:endParaRPr>
          </a:p>
        </p:txBody>
      </p:sp>
      <p:sp>
        <p:nvSpPr>
          <p:cNvPr id="26" name="Rectangle 25">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mall building with a green roof&#10;&#10;Description automatically generated with medium confidence">
            <a:extLst>
              <a:ext uri="{FF2B5EF4-FFF2-40B4-BE49-F238E27FC236}">
                <a16:creationId xmlns:a16="http://schemas.microsoft.com/office/drawing/2014/main" id="{F7534A16-2B48-74C3-BAF2-8B427C29098A}"/>
              </a:ext>
            </a:extLst>
          </p:cNvPr>
          <p:cNvPicPr>
            <a:picLocks noChangeAspect="1"/>
          </p:cNvPicPr>
          <p:nvPr/>
        </p:nvPicPr>
        <p:blipFill rotWithShape="1">
          <a:blip r:embed="rId4"/>
          <a:srcRect t="3288" r="1" b="10867"/>
          <a:stretch/>
        </p:blipFill>
        <p:spPr>
          <a:xfrm>
            <a:off x="7083423" y="3707894"/>
            <a:ext cx="4395569" cy="2518756"/>
          </a:xfrm>
          <a:prstGeom prst="rect">
            <a:avLst/>
          </a:prstGeom>
        </p:spPr>
      </p:pic>
    </p:spTree>
    <p:custDataLst>
      <p:tags r:id="rId1"/>
    </p:custDataLst>
    <p:extLst>
      <p:ext uri="{BB962C8B-B14F-4D97-AF65-F5344CB8AC3E}">
        <p14:creationId xmlns:p14="http://schemas.microsoft.com/office/powerpoint/2010/main" val="3566433904"/>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Future needs</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18</a:t>
            </a:fld>
            <a:endParaRPr lang="en-US"/>
          </a:p>
        </p:txBody>
      </p:sp>
      <p:sp>
        <p:nvSpPr>
          <p:cNvPr id="6" name="CuadroTexto 5">
            <a:extLst>
              <a:ext uri="{FF2B5EF4-FFF2-40B4-BE49-F238E27FC236}">
                <a16:creationId xmlns:a16="http://schemas.microsoft.com/office/drawing/2014/main" id="{3F4AC3AA-C240-910A-CE76-606A69BF6535}"/>
              </a:ext>
            </a:extLst>
          </p:cNvPr>
          <p:cNvSpPr txBox="1"/>
          <p:nvPr/>
        </p:nvSpPr>
        <p:spPr>
          <a:xfrm>
            <a:off x="925446" y="1847760"/>
            <a:ext cx="10341107" cy="37959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000"/>
              </a:spcAft>
              <a:buFont typeface="Calibri"/>
              <a:buChar char="-"/>
            </a:pPr>
            <a:r>
              <a:rPr lang="en-US" sz="2800" dirty="0">
                <a:ea typeface="Calibri"/>
                <a:cs typeface="Calibri"/>
              </a:rPr>
              <a:t>There is a need to create new working network for building and design of green stops in various Ukrainian cities</a:t>
            </a:r>
          </a:p>
          <a:p>
            <a:pPr marL="285750" indent="-285750">
              <a:spcAft>
                <a:spcPts val="1000"/>
              </a:spcAft>
              <a:buFont typeface="Calibri"/>
              <a:buChar char="-"/>
            </a:pPr>
            <a:r>
              <a:rPr lang="en-US" sz="2800" dirty="0">
                <a:ea typeface="Calibri"/>
                <a:cs typeface="Calibri"/>
              </a:rPr>
              <a:t>For control of functioning of the green stops to be built, there is a need for short-term and seasonal weather forecasts</a:t>
            </a:r>
            <a:endParaRPr lang="es-ES" sz="2800" dirty="0">
              <a:ea typeface="Calibri"/>
              <a:cs typeface="Calibri"/>
            </a:endParaRPr>
          </a:p>
          <a:p>
            <a:pPr marL="285750" indent="-285750">
              <a:spcAft>
                <a:spcPts val="1000"/>
              </a:spcAft>
              <a:buFont typeface="Calibri"/>
              <a:buChar char="-"/>
            </a:pPr>
            <a:r>
              <a:rPr lang="en-US" sz="2800" dirty="0">
                <a:ea typeface="Calibri"/>
                <a:cs typeface="Calibri"/>
              </a:rPr>
              <a:t>There is a need to create new projects to develop the green stop network in Odesa and Lviv in the near future for the call such as </a:t>
            </a:r>
            <a:r>
              <a:rPr lang="fr-FR" sz="2800" dirty="0" err="1">
                <a:ea typeface="Calibri"/>
                <a:cs typeface="Calibri"/>
                <a:hlinkClick r:id="rId3"/>
              </a:rPr>
              <a:t>Climate</a:t>
            </a:r>
            <a:r>
              <a:rPr lang="fr-FR" sz="2800" dirty="0">
                <a:ea typeface="Calibri"/>
                <a:cs typeface="Calibri"/>
                <a:hlinkClick r:id="rId3"/>
              </a:rPr>
              <a:t> Change Adaptation (LIFE-2024-SAP-CLIMA-CCA)</a:t>
            </a:r>
            <a:r>
              <a:rPr lang="fr-FR" sz="2800" dirty="0">
                <a:ea typeface="Calibri"/>
                <a:cs typeface="Calibri"/>
              </a:rPr>
              <a:t>, </a:t>
            </a:r>
            <a:r>
              <a:rPr lang="fr-FR" sz="2800" dirty="0" err="1">
                <a:ea typeface="Calibri"/>
                <a:cs typeface="Calibri"/>
              </a:rPr>
              <a:t>with</a:t>
            </a:r>
            <a:r>
              <a:rPr lang="fr-FR" sz="2800" dirty="0">
                <a:ea typeface="Calibri"/>
                <a:cs typeface="Calibri"/>
              </a:rPr>
              <a:t> </a:t>
            </a:r>
            <a:r>
              <a:rPr lang="fr-FR" sz="2800" dirty="0" err="1">
                <a:ea typeface="Calibri"/>
                <a:cs typeface="Calibri"/>
              </a:rPr>
              <a:t>involvement</a:t>
            </a:r>
            <a:r>
              <a:rPr lang="fr-FR" sz="2800" dirty="0">
                <a:ea typeface="Calibri"/>
                <a:cs typeface="Calibri"/>
              </a:rPr>
              <a:t> of 40% of city budget </a:t>
            </a:r>
            <a:r>
              <a:rPr lang="fr-FR" sz="2800" dirty="0" err="1">
                <a:ea typeface="Calibri"/>
                <a:cs typeface="Calibri"/>
              </a:rPr>
              <a:t>costs</a:t>
            </a:r>
            <a:endParaRPr lang="fr-FR" sz="2800" dirty="0">
              <a:ea typeface="Calibri"/>
              <a:cs typeface="Calibri"/>
            </a:endParaRPr>
          </a:p>
        </p:txBody>
      </p:sp>
    </p:spTree>
    <p:custDataLst>
      <p:tags r:id="rId1"/>
    </p:custDataLst>
    <p:extLst>
      <p:ext uri="{BB962C8B-B14F-4D97-AF65-F5344CB8AC3E}">
        <p14:creationId xmlns:p14="http://schemas.microsoft.com/office/powerpoint/2010/main" val="315273490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Conclusions</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19</a:t>
            </a:fld>
            <a:endParaRPr lang="en-US"/>
          </a:p>
        </p:txBody>
      </p:sp>
      <p:sp>
        <p:nvSpPr>
          <p:cNvPr id="6" name="CuadroTexto 5">
            <a:extLst>
              <a:ext uri="{FF2B5EF4-FFF2-40B4-BE49-F238E27FC236}">
                <a16:creationId xmlns:a16="http://schemas.microsoft.com/office/drawing/2014/main" id="{3F4AC3AA-C240-910A-CE76-606A69BF6535}"/>
              </a:ext>
            </a:extLst>
          </p:cNvPr>
          <p:cNvSpPr txBox="1"/>
          <p:nvPr/>
        </p:nvSpPr>
        <p:spPr>
          <a:xfrm>
            <a:off x="1420238" y="1770434"/>
            <a:ext cx="1041832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This week course made it possible for us to learn: </a:t>
            </a:r>
          </a:p>
          <a:p>
            <a:pPr marL="720000" indent="-457200">
              <a:buFont typeface="Courier New" panose="02070309020205020404" pitchFamily="49" charset="0"/>
              <a:buChar char="o"/>
            </a:pPr>
            <a:r>
              <a:rPr lang="en-US" sz="2800" b="1" dirty="0">
                <a:ea typeface="Calibri"/>
                <a:cs typeface="Calibri"/>
              </a:rPr>
              <a:t>a retrieval of climate data from various sources</a:t>
            </a:r>
          </a:p>
          <a:p>
            <a:pPr marL="720000" indent="-457200">
              <a:buFont typeface="Courier New" panose="02070309020205020404" pitchFamily="49" charset="0"/>
              <a:buChar char="o"/>
            </a:pPr>
            <a:r>
              <a:rPr lang="en-US" sz="2800" b="1" dirty="0">
                <a:ea typeface="Calibri"/>
                <a:cs typeface="Calibri"/>
              </a:rPr>
              <a:t>the needs of different users of climate services</a:t>
            </a:r>
          </a:p>
          <a:p>
            <a:pPr marL="720000" indent="-457200">
              <a:buFont typeface="Courier New" panose="02070309020205020404" pitchFamily="49" charset="0"/>
              <a:buChar char="o"/>
            </a:pPr>
            <a:r>
              <a:rPr lang="en-US" sz="2800" b="1" dirty="0">
                <a:ea typeface="Calibri"/>
                <a:cs typeface="Calibri"/>
              </a:rPr>
              <a:t>identification of the climate indicator  </a:t>
            </a:r>
          </a:p>
          <a:p>
            <a:pPr marL="720000" indent="-457200">
              <a:buFont typeface="Courier New" panose="02070309020205020404" pitchFamily="49" charset="0"/>
              <a:buChar char="o"/>
            </a:pPr>
            <a:r>
              <a:rPr lang="en-US" sz="2800" b="1" dirty="0">
                <a:ea typeface="Calibri"/>
                <a:cs typeface="Calibri"/>
              </a:rPr>
              <a:t>the use of various communication channels</a:t>
            </a:r>
          </a:p>
          <a:p>
            <a:pPr marL="720000" indent="-457200">
              <a:buFont typeface="Courier New" panose="02070309020205020404" pitchFamily="49" charset="0"/>
              <a:buChar char="o"/>
            </a:pPr>
            <a:r>
              <a:rPr lang="en-US" sz="2800" b="1" dirty="0">
                <a:ea typeface="Calibri"/>
                <a:cs typeface="Calibri"/>
              </a:rPr>
              <a:t>experience exchange in a team</a:t>
            </a:r>
          </a:p>
          <a:p>
            <a:pPr marL="720000" indent="-457200">
              <a:buFont typeface="Courier New" panose="02070309020205020404" pitchFamily="49" charset="0"/>
              <a:buChar char="o"/>
            </a:pPr>
            <a:r>
              <a:rPr lang="en-US" sz="2800" b="1" dirty="0">
                <a:ea typeface="Calibri"/>
                <a:cs typeface="Calibri"/>
              </a:rPr>
              <a:t>joint creation of mind maps </a:t>
            </a:r>
          </a:p>
          <a:p>
            <a:r>
              <a:rPr lang="en-US" sz="2800" dirty="0">
                <a:ea typeface="Calibri"/>
                <a:cs typeface="Calibri"/>
              </a:rPr>
              <a:t>More training materials and open databases would be useful for future developments in the topic</a:t>
            </a:r>
          </a:p>
          <a:p>
            <a:endParaRPr lang="en-US" sz="2800" i="1" dirty="0">
              <a:ea typeface="Calibri"/>
              <a:cs typeface="Calibri"/>
            </a:endParaRPr>
          </a:p>
        </p:txBody>
      </p:sp>
    </p:spTree>
    <p:custDataLst>
      <p:tags r:id="rId1"/>
    </p:custDataLst>
    <p:extLst>
      <p:ext uri="{BB962C8B-B14F-4D97-AF65-F5344CB8AC3E}">
        <p14:creationId xmlns:p14="http://schemas.microsoft.com/office/powerpoint/2010/main" val="305600255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Presentation of the group</a:t>
            </a:r>
            <a:endParaRPr lang="en-US" sz="3600" dirty="0">
              <a:ea typeface="Calibri Light"/>
              <a:cs typeface="Calibri Light"/>
            </a:endParaRPr>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2</a:t>
            </a:fld>
            <a:endParaRPr lang="en-US"/>
          </a:p>
        </p:txBody>
      </p:sp>
      <p:graphicFrame>
        <p:nvGraphicFramePr>
          <p:cNvPr id="8" name="Tabla 7">
            <a:extLst>
              <a:ext uri="{FF2B5EF4-FFF2-40B4-BE49-F238E27FC236}">
                <a16:creationId xmlns:a16="http://schemas.microsoft.com/office/drawing/2014/main" id="{5D3D9347-B905-7E84-23D6-817BFE0839AE}"/>
              </a:ext>
            </a:extLst>
          </p:cNvPr>
          <p:cNvGraphicFramePr>
            <a:graphicFrameLocks noGrp="1"/>
          </p:cNvGraphicFramePr>
          <p:nvPr>
            <p:extLst>
              <p:ext uri="{D42A27DB-BD31-4B8C-83A1-F6EECF244321}">
                <p14:modId xmlns:p14="http://schemas.microsoft.com/office/powerpoint/2010/main" val="564076995"/>
              </p:ext>
            </p:extLst>
          </p:nvPr>
        </p:nvGraphicFramePr>
        <p:xfrm>
          <a:off x="2869184" y="2022758"/>
          <a:ext cx="9220200" cy="1937940"/>
        </p:xfrm>
        <a:graphic>
          <a:graphicData uri="http://schemas.openxmlformats.org/drawingml/2006/table">
            <a:tbl>
              <a:tblPr firstRow="1" bandRow="1">
                <a:tableStyleId>{5C22544A-7EE6-4342-B048-85BDC9FD1C3A}</a:tableStyleId>
              </a:tblPr>
              <a:tblGrid>
                <a:gridCol w="3073400">
                  <a:extLst>
                    <a:ext uri="{9D8B030D-6E8A-4147-A177-3AD203B41FA5}">
                      <a16:colId xmlns:a16="http://schemas.microsoft.com/office/drawing/2014/main" val="1344875008"/>
                    </a:ext>
                  </a:extLst>
                </a:gridCol>
                <a:gridCol w="2167653">
                  <a:extLst>
                    <a:ext uri="{9D8B030D-6E8A-4147-A177-3AD203B41FA5}">
                      <a16:colId xmlns:a16="http://schemas.microsoft.com/office/drawing/2014/main" val="3664530181"/>
                    </a:ext>
                  </a:extLst>
                </a:gridCol>
                <a:gridCol w="3979147">
                  <a:extLst>
                    <a:ext uri="{9D8B030D-6E8A-4147-A177-3AD203B41FA5}">
                      <a16:colId xmlns:a16="http://schemas.microsoft.com/office/drawing/2014/main" val="1430837476"/>
                    </a:ext>
                  </a:extLst>
                </a:gridCol>
              </a:tblGrid>
              <a:tr h="387588">
                <a:tc>
                  <a:txBody>
                    <a:bodyPr/>
                    <a:lstStyle/>
                    <a:p>
                      <a:pPr marL="0" algn="l" rtl="0" eaLnBrk="1" fontAlgn="t" latinLnBrk="0" hangingPunct="1">
                        <a:spcBef>
                          <a:spcPts val="0"/>
                        </a:spcBef>
                        <a:spcAft>
                          <a:spcPts val="0"/>
                        </a:spcAft>
                      </a:pPr>
                      <a:r>
                        <a:rPr lang="en-GB" sz="1800" b="1" i="0" u="none" strike="noStrike" kern="1200" noProof="0" dirty="0">
                          <a:solidFill>
                            <a:srgbClr val="FFFFFF"/>
                          </a:solidFill>
                          <a:effectLst/>
                          <a:highlight>
                            <a:srgbClr val="4472C4"/>
                          </a:highlight>
                          <a:latin typeface="Calibri"/>
                          <a:ea typeface="+mn-ea"/>
                          <a:cs typeface="+mn-cs"/>
                        </a:rPr>
                        <a:t>Name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algn="l" rtl="0" eaLnBrk="1" fontAlgn="t" latinLnBrk="0" hangingPunct="1">
                        <a:spcBef>
                          <a:spcPts val="0"/>
                        </a:spcBef>
                        <a:spcAft>
                          <a:spcPts val="0"/>
                        </a:spcAft>
                      </a:pPr>
                      <a:r>
                        <a:rPr lang="en-GB" sz="1800" b="1" i="0" u="none" strike="noStrike" kern="1200" noProof="0" dirty="0">
                          <a:solidFill>
                            <a:srgbClr val="FFFFFF"/>
                          </a:solidFill>
                          <a:effectLst/>
                          <a:highlight>
                            <a:srgbClr val="4472C4"/>
                          </a:highlight>
                          <a:latin typeface="Calibri"/>
                          <a:ea typeface="+mn-ea"/>
                          <a:cs typeface="+mn-cs"/>
                        </a:rPr>
                        <a:t>Affiliation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algn="l" rtl="0" eaLnBrk="1" fontAlgn="t" latinLnBrk="0" hangingPunct="1">
                        <a:spcBef>
                          <a:spcPts val="0"/>
                        </a:spcBef>
                        <a:spcAft>
                          <a:spcPts val="0"/>
                        </a:spcAft>
                      </a:pPr>
                      <a:endParaRPr lang="es-ES" sz="1800" b="0" i="0" u="none" strike="noStrike">
                        <a:effectLst/>
                        <a:highlight>
                          <a:srgbClr val="4472C4"/>
                        </a:highligh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131102166"/>
                  </a:ext>
                </a:extLst>
              </a:tr>
              <a:tr h="387588">
                <a:tc>
                  <a:txBody>
                    <a:bodyPr/>
                    <a:lstStyle/>
                    <a:p>
                      <a:pPr marL="0" algn="l" rtl="0" eaLnBrk="1" fontAlgn="t" latinLnBrk="0" hangingPunct="1">
                        <a:spcBef>
                          <a:spcPts val="0"/>
                        </a:spcBef>
                        <a:spcAft>
                          <a:spcPts val="0"/>
                        </a:spcAft>
                      </a:pPr>
                      <a:r>
                        <a:rPr lang="es-ES" sz="1800" b="0" i="0" u="none" strike="noStrike" dirty="0" err="1">
                          <a:effectLst/>
                          <a:latin typeface="Arial" panose="020B0604020202020204" pitchFamily="34" charset="0"/>
                        </a:rPr>
                        <a:t>Halyna</a:t>
                      </a:r>
                      <a:r>
                        <a:rPr lang="es-ES" sz="1800" b="0" i="0" u="none" strike="noStrike" dirty="0">
                          <a:effectLst/>
                          <a:latin typeface="Arial" panose="020B0604020202020204" pitchFamily="34" charset="0"/>
                        </a:rPr>
                        <a:t> </a:t>
                      </a:r>
                      <a:r>
                        <a:rPr lang="es-ES" sz="1800" b="0" i="0" u="none" strike="noStrike" dirty="0" err="1">
                          <a:effectLst/>
                          <a:latin typeface="Arial" panose="020B0604020202020204" pitchFamily="34" charset="0"/>
                        </a:rPr>
                        <a:t>Borovska</a:t>
                      </a:r>
                      <a:endParaRPr lang="es-ES" sz="1800" b="0" i="0" u="none" strike="noStrike"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S" sz="1800" b="0" i="0" u="none" strike="noStrike" dirty="0">
                          <a:effectLst/>
                          <a:latin typeface="Arial" panose="020B0604020202020204" pitchFamily="34" charset="0"/>
                        </a:rPr>
                        <a:t>OSENU</a:t>
                      </a:r>
                      <a:endParaRPr lang="es-ES" sz="1800" b="0" i="0" u="none" strike="noStrike" dirty="0">
                        <a:effectLst/>
                        <a:highlight>
                          <a:srgbClr val="CFD5EA"/>
                        </a:highligh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algn="l" rtl="0" eaLnBrk="1" fontAlgn="t" latinLnBrk="0" hangingPunct="1">
                        <a:spcBef>
                          <a:spcPts val="0"/>
                        </a:spcBef>
                        <a:spcAft>
                          <a:spcPts val="0"/>
                        </a:spcAft>
                      </a:pPr>
                      <a:r>
                        <a:rPr lang="es-ES" sz="1800" b="0" i="0" u="none" strike="noStrike" dirty="0">
                          <a:effectLst/>
                          <a:latin typeface="Arial" panose="020B0604020202020204" pitchFamily="34" charset="0"/>
                          <a:hlinkClick r:id="rId3"/>
                        </a:rPr>
                        <a:t>bga6319@gmail.com</a:t>
                      </a:r>
                      <a:r>
                        <a:rPr lang="es-ES" sz="1800" b="0" i="0" u="none" strike="noStrike" dirty="0">
                          <a:effectLst/>
                          <a:latin typeface="Arial" panose="020B0604020202020204" pitchFamily="34" charset="0"/>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711374875"/>
                  </a:ext>
                </a:extLst>
              </a:tr>
              <a:tr h="38758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S" sz="1800" b="0" i="0" u="none" strike="noStrike" dirty="0" err="1">
                          <a:effectLst/>
                          <a:latin typeface="Arial" panose="020B0604020202020204" pitchFamily="34" charset="0"/>
                        </a:rPr>
                        <a:t>Kateryna</a:t>
                      </a:r>
                      <a:r>
                        <a:rPr lang="es-ES" sz="1800" b="0" i="0" u="none" strike="noStrike" dirty="0">
                          <a:effectLst/>
                          <a:latin typeface="Arial" panose="020B0604020202020204" pitchFamily="34" charset="0"/>
                        </a:rPr>
                        <a:t> </a:t>
                      </a:r>
                      <a:r>
                        <a:rPr lang="es-ES" sz="1800" b="0" i="0" u="none" strike="noStrike" dirty="0" err="1">
                          <a:effectLst/>
                          <a:latin typeface="Arial" panose="020B0604020202020204" pitchFamily="34" charset="0"/>
                        </a:rPr>
                        <a:t>Husieva</a:t>
                      </a:r>
                      <a:endParaRPr lang="es-ES" sz="1800" b="0" i="0" u="none" strike="noStrike"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S" sz="1800" b="0" i="0" u="none" strike="noStrike" dirty="0">
                          <a:effectLst/>
                          <a:highlight>
                            <a:srgbClr val="E9EBF5"/>
                          </a:highlight>
                          <a:latin typeface="Arial" panose="020B0604020202020204" pitchFamily="34" charset="0"/>
                        </a:rPr>
                        <a:t>OSENU</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algn="l" rtl="0" eaLnBrk="1" fontAlgn="t" latinLnBrk="0" hangingPunct="1">
                        <a:spcBef>
                          <a:spcPts val="0"/>
                        </a:spcBef>
                        <a:spcAft>
                          <a:spcPts val="0"/>
                        </a:spcAft>
                      </a:pPr>
                      <a:r>
                        <a:rPr lang="es-ES" sz="1800" b="0" i="0" u="none" strike="noStrike" dirty="0">
                          <a:effectLst/>
                          <a:latin typeface="Arial" panose="020B0604020202020204" pitchFamily="34" charset="0"/>
                          <a:hlinkClick r:id="rId4"/>
                        </a:rPr>
                        <a:t>kate.gusyeva@gmail.com</a:t>
                      </a:r>
                      <a:r>
                        <a:rPr lang="es-ES" sz="1800" b="0" i="0" u="none" strike="noStrike" dirty="0">
                          <a:effectLst/>
                          <a:latin typeface="Arial" panose="020B0604020202020204" pitchFamily="34" charset="0"/>
                        </a:rPr>
                        <a:t> </a:t>
                      </a:r>
                      <a:endParaRPr lang="es-ES" sz="1800" b="0" i="0" u="none" strike="noStrike" dirty="0">
                        <a:effectLst/>
                        <a:highlight>
                          <a:srgbClr val="E9EBF5"/>
                        </a:highligh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273300058"/>
                  </a:ext>
                </a:extLst>
              </a:tr>
              <a:tr h="387588">
                <a:tc>
                  <a:txBody>
                    <a:bodyPr/>
                    <a:lstStyle/>
                    <a:p>
                      <a:pPr marL="0" algn="l" rtl="0" eaLnBrk="1" fontAlgn="t" latinLnBrk="0" hangingPunct="1">
                        <a:spcBef>
                          <a:spcPts val="0"/>
                        </a:spcBef>
                        <a:spcAft>
                          <a:spcPts val="0"/>
                        </a:spcAft>
                      </a:pPr>
                      <a:r>
                        <a:rPr lang="es-ES" sz="1800" b="0" i="0" u="none" strike="noStrike" dirty="0" err="1">
                          <a:effectLst/>
                          <a:latin typeface="Arial" panose="020B0604020202020204" pitchFamily="34" charset="0"/>
                        </a:rPr>
                        <a:t>Ivan</a:t>
                      </a:r>
                      <a:r>
                        <a:rPr lang="es-ES" sz="1800" b="0" i="0" u="none" strike="noStrike" dirty="0">
                          <a:effectLst/>
                          <a:latin typeface="Arial" panose="020B0604020202020204" pitchFamily="34" charset="0"/>
                        </a:rPr>
                        <a:t> </a:t>
                      </a:r>
                      <a:r>
                        <a:rPr lang="es-ES" sz="1800" b="0" i="0" u="none" strike="noStrike" dirty="0" err="1">
                          <a:effectLst/>
                          <a:latin typeface="Arial" panose="020B0604020202020204" pitchFamily="34" charset="0"/>
                        </a:rPr>
                        <a:t>Tymchuk</a:t>
                      </a:r>
                      <a:endParaRPr lang="es-ES" sz="1800" b="0" i="0" u="none" strike="noStrike"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S" sz="1800" b="0" i="0" u="none" strike="noStrike" dirty="0">
                          <a:effectLst/>
                          <a:latin typeface="Arial" panose="020B0604020202020204" pitchFamily="34" charset="0"/>
                        </a:rPr>
                        <a:t>LPNU</a:t>
                      </a:r>
                      <a:endParaRPr lang="es-ES" sz="1800" b="0" i="0" u="none" strike="noStrike" dirty="0">
                        <a:effectLst/>
                        <a:highlight>
                          <a:srgbClr val="CFD5EA"/>
                        </a:highligh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algn="l" rtl="0" eaLnBrk="1" fontAlgn="t" latinLnBrk="0" hangingPunct="1">
                        <a:spcBef>
                          <a:spcPts val="0"/>
                        </a:spcBef>
                        <a:spcAft>
                          <a:spcPts val="0"/>
                        </a:spcAft>
                      </a:pPr>
                      <a:r>
                        <a:rPr lang="es-ES" sz="1800" b="0" i="0" u="none" strike="noStrike" dirty="0">
                          <a:effectLst/>
                          <a:latin typeface="Arial" panose="020B0604020202020204" pitchFamily="34" charset="0"/>
                          <a:hlinkClick r:id="rId5"/>
                        </a:rPr>
                        <a:t>i.s.tymchuk@gmail.com</a:t>
                      </a:r>
                      <a:r>
                        <a:rPr lang="es-ES" sz="1800" b="0" i="0" u="none" strike="noStrike" dirty="0">
                          <a:effectLst/>
                          <a:highlight>
                            <a:srgbClr val="CFD5EA"/>
                          </a:highlight>
                          <a:latin typeface="Arial" panose="020B0604020202020204" pitchFamily="34" charset="0"/>
                        </a:rPr>
                        <a:t> </a:t>
                      </a:r>
                      <a:endParaRPr lang="es-ES" sz="1800" b="0" i="0" u="none" strike="noStrike"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676017073"/>
                  </a:ext>
                </a:extLst>
              </a:tr>
              <a:tr h="387588">
                <a:tc>
                  <a:txBody>
                    <a:bodyPr/>
                    <a:lstStyle/>
                    <a:p>
                      <a:pPr marL="0" algn="l" rtl="0" eaLnBrk="1" fontAlgn="t" latinLnBrk="0" hangingPunct="1">
                        <a:spcBef>
                          <a:spcPts val="0"/>
                        </a:spcBef>
                        <a:spcAft>
                          <a:spcPts val="0"/>
                        </a:spcAft>
                      </a:pPr>
                      <a:r>
                        <a:rPr lang="es-ES" sz="1800" b="0" i="0" u="none" strike="noStrike" dirty="0" err="1">
                          <a:effectLst/>
                          <a:latin typeface="Arial" panose="020B0604020202020204" pitchFamily="34" charset="0"/>
                        </a:rPr>
                        <a:t>Andriy</a:t>
                      </a:r>
                      <a:r>
                        <a:rPr lang="es-ES" sz="1800" b="0" i="0" u="none" strike="noStrike" dirty="0">
                          <a:effectLst/>
                          <a:latin typeface="Arial" panose="020B0604020202020204" pitchFamily="34" charset="0"/>
                        </a:rPr>
                        <a:t> Sereda</a:t>
                      </a:r>
                      <a:endParaRPr lang="es-ES" sz="1800" b="0" i="0" u="none" strike="noStrike" dirty="0">
                        <a:effectLst/>
                        <a:highlight>
                          <a:srgbClr val="E9EBF5"/>
                        </a:highligh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S" sz="1800" b="0" i="0" u="none" strike="noStrike" dirty="0">
                          <a:effectLst/>
                          <a:highlight>
                            <a:srgbClr val="E9EBF5"/>
                          </a:highlight>
                          <a:latin typeface="Arial" panose="020B0604020202020204" pitchFamily="34" charset="0"/>
                        </a:rPr>
                        <a:t>LPNU</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algn="l" rtl="0" eaLnBrk="1" fontAlgn="t" latinLnBrk="0" hangingPunct="1">
                        <a:spcBef>
                          <a:spcPts val="0"/>
                        </a:spcBef>
                        <a:spcAft>
                          <a:spcPts val="0"/>
                        </a:spcAft>
                      </a:pPr>
                      <a:r>
                        <a:rPr lang="es-ES" sz="1800" b="0" i="0" u="none" strike="noStrike" dirty="0">
                          <a:effectLst/>
                          <a:latin typeface="Arial" panose="020B0604020202020204" pitchFamily="34" charset="0"/>
                          <a:hlinkClick r:id="rId6"/>
                        </a:rPr>
                        <a:t>seredaa92@gmail.com</a:t>
                      </a:r>
                      <a:r>
                        <a:rPr lang="es-ES" sz="1800" b="0" i="0" u="none" strike="noStrike" dirty="0">
                          <a:effectLst/>
                          <a:highlight>
                            <a:srgbClr val="E9EBF5"/>
                          </a:highlight>
                          <a:latin typeface="Arial" panose="020B0604020202020204" pitchFamily="34" charset="0"/>
                        </a:rPr>
                        <a:t> </a:t>
                      </a:r>
                      <a:endParaRPr lang="es-ES" sz="1800" b="0" i="0" u="none" strike="noStrike"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179419204"/>
                  </a:ext>
                </a:extLst>
              </a:tr>
            </a:tbl>
          </a:graphicData>
        </a:graphic>
      </p:graphicFrame>
      <p:pic>
        <p:nvPicPr>
          <p:cNvPr id="7" name="Picture 6" descr="A group of people sitting at a table&#10;&#10;Description automatically generated">
            <a:extLst>
              <a:ext uri="{FF2B5EF4-FFF2-40B4-BE49-F238E27FC236}">
                <a16:creationId xmlns:a16="http://schemas.microsoft.com/office/drawing/2014/main" id="{C5796421-AB2D-78C9-ADA5-B47FA3924F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16" y="1628032"/>
            <a:ext cx="2701452" cy="3601936"/>
          </a:xfrm>
          <a:prstGeom prst="rect">
            <a:avLst/>
          </a:prstGeom>
        </p:spPr>
      </p:pic>
    </p:spTree>
    <p:custDataLst>
      <p:tags r:id="rId1"/>
    </p:custDataLst>
    <p:extLst>
      <p:ext uri="{BB962C8B-B14F-4D97-AF65-F5344CB8AC3E}">
        <p14:creationId xmlns:p14="http://schemas.microsoft.com/office/powerpoint/2010/main" val="353118596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3821407" y="1004380"/>
            <a:ext cx="7246296" cy="2424619"/>
          </a:xfrm>
        </p:spPr>
        <p:txBody>
          <a:bodyPr>
            <a:normAutofit fontScale="90000"/>
          </a:bodyPr>
          <a:lstStyle/>
          <a:p>
            <a:r>
              <a:rPr lang="en-US" dirty="0"/>
              <a:t>Thank You very much for Your kind attention!</a:t>
            </a:r>
            <a:endParaRPr lang="es-ES" sz="8000"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20</a:t>
            </a:fld>
            <a:endParaRPr lang="en-US"/>
          </a:p>
        </p:txBody>
      </p:sp>
      <p:pic>
        <p:nvPicPr>
          <p:cNvPr id="8" name="Picture 7" descr="A flower with a bird of paradise in the background&#10;&#10;Description automatically generated">
            <a:extLst>
              <a:ext uri="{FF2B5EF4-FFF2-40B4-BE49-F238E27FC236}">
                <a16:creationId xmlns:a16="http://schemas.microsoft.com/office/drawing/2014/main" id="{0E191381-DDB6-467B-C6ED-3D18EBC19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8953"/>
            <a:ext cx="3480070" cy="4640093"/>
          </a:xfrm>
          <a:prstGeom prst="rect">
            <a:avLst/>
          </a:prstGeom>
        </p:spPr>
      </p:pic>
    </p:spTree>
    <p:custDataLst>
      <p:tags r:id="rId1"/>
    </p:custDataLst>
    <p:extLst>
      <p:ext uri="{BB962C8B-B14F-4D97-AF65-F5344CB8AC3E}">
        <p14:creationId xmlns:p14="http://schemas.microsoft.com/office/powerpoint/2010/main" val="303998382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Topic of the working group </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3</a:t>
            </a:fld>
            <a:endParaRPr lang="en-US"/>
          </a:p>
        </p:txBody>
      </p:sp>
      <p:sp>
        <p:nvSpPr>
          <p:cNvPr id="6" name="CuadroTexto 5">
            <a:extLst>
              <a:ext uri="{FF2B5EF4-FFF2-40B4-BE49-F238E27FC236}">
                <a16:creationId xmlns:a16="http://schemas.microsoft.com/office/drawing/2014/main" id="{3F4AC3AA-C240-910A-CE76-606A69BF6535}"/>
              </a:ext>
            </a:extLst>
          </p:cNvPr>
          <p:cNvSpPr txBox="1"/>
          <p:nvPr/>
        </p:nvSpPr>
        <p:spPr>
          <a:xfrm>
            <a:off x="483829" y="1982532"/>
            <a:ext cx="915691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2400" dirty="0">
                <a:ea typeface="Calibri"/>
                <a:cs typeface="Calibri"/>
              </a:rPr>
              <a:t>Topic: </a:t>
            </a:r>
            <a:r>
              <a:rPr lang="en-US" sz="2400" i="1" dirty="0">
                <a:ea typeface="Calibri"/>
                <a:cs typeface="Calibri"/>
              </a:rPr>
              <a:t> </a:t>
            </a:r>
            <a:r>
              <a:rPr lang="en-US" sz="2400" b="1" i="1" dirty="0">
                <a:ea typeface="Calibri"/>
                <a:cs typeface="Calibri"/>
              </a:rPr>
              <a:t>Green Infrastructure: Green Stop of Public Transport </a:t>
            </a:r>
          </a:p>
          <a:p>
            <a:pPr marL="285750" indent="-285750">
              <a:buFont typeface="Calibri"/>
              <a:buChar char="-"/>
            </a:pPr>
            <a:endParaRPr lang="en-US" sz="2400" i="1" dirty="0">
              <a:ea typeface="Calibri"/>
              <a:cs typeface="Calibri"/>
            </a:endParaRPr>
          </a:p>
          <a:p>
            <a:pPr marL="285750" indent="-285750">
              <a:buFont typeface="Calibri"/>
              <a:buChar char="-"/>
            </a:pPr>
            <a:r>
              <a:rPr lang="en-US" sz="2400" dirty="0">
                <a:ea typeface="Calibri"/>
                <a:cs typeface="Calibri"/>
              </a:rPr>
              <a:t>Region of study: </a:t>
            </a:r>
            <a:r>
              <a:rPr lang="en-US" sz="2400" i="1" dirty="0">
                <a:ea typeface="Calibri"/>
                <a:cs typeface="Calibri"/>
              </a:rPr>
              <a:t> </a:t>
            </a:r>
            <a:r>
              <a:rPr lang="en-US" sz="2400" b="1" i="1" dirty="0">
                <a:ea typeface="Calibri"/>
                <a:cs typeface="Calibri"/>
              </a:rPr>
              <a:t>Odesa, Ukraine</a:t>
            </a:r>
          </a:p>
          <a:p>
            <a:endParaRPr lang="en-US" sz="2400" i="1" dirty="0">
              <a:ea typeface="Calibri"/>
              <a:cs typeface="Calibri"/>
            </a:endParaRPr>
          </a:p>
        </p:txBody>
      </p:sp>
      <p:pic>
        <p:nvPicPr>
          <p:cNvPr id="1026" name="Picture 2" descr="Brighton &amp; Hove Bee Bus Stop a first in the south of England">
            <a:extLst>
              <a:ext uri="{FF2B5EF4-FFF2-40B4-BE49-F238E27FC236}">
                <a16:creationId xmlns:a16="http://schemas.microsoft.com/office/drawing/2014/main" id="{5495011A-069A-4788-6414-90C55A681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529" y="3307094"/>
            <a:ext cx="2744157" cy="20581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7F2277-37A7-79EE-17AC-BC7C391B2BD9}"/>
              </a:ext>
            </a:extLst>
          </p:cNvPr>
          <p:cNvSpPr txBox="1"/>
          <p:nvPr/>
        </p:nvSpPr>
        <p:spPr>
          <a:xfrm>
            <a:off x="4820529" y="5323948"/>
            <a:ext cx="3809828" cy="400110"/>
          </a:xfrm>
          <a:prstGeom prst="rect">
            <a:avLst/>
          </a:prstGeom>
          <a:noFill/>
        </p:spPr>
        <p:txBody>
          <a:bodyPr wrap="square">
            <a:spAutoFit/>
          </a:bodyPr>
          <a:lstStyle/>
          <a:p>
            <a:r>
              <a:rPr lang="en-US" sz="1000" dirty="0"/>
              <a:t>https://www.brighton-hove.gov.uk/news/2021/brighton-hove-bee-bus-stop-first-south-england</a:t>
            </a:r>
          </a:p>
        </p:txBody>
      </p:sp>
      <p:pic>
        <p:nvPicPr>
          <p:cNvPr id="1028" name="Picture 4" descr="The green stops in Bialystok receive architecture recognition ...">
            <a:extLst>
              <a:ext uri="{FF2B5EF4-FFF2-40B4-BE49-F238E27FC236}">
                <a16:creationId xmlns:a16="http://schemas.microsoft.com/office/drawing/2014/main" id="{75A5CFA9-84AB-2BE1-B950-3C23C1873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45" y="3268936"/>
            <a:ext cx="3178751" cy="20581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EF7C0A2-73D7-A014-A83C-054207022626}"/>
              </a:ext>
            </a:extLst>
          </p:cNvPr>
          <p:cNvSpPr txBox="1"/>
          <p:nvPr/>
        </p:nvSpPr>
        <p:spPr>
          <a:xfrm>
            <a:off x="483829" y="5313462"/>
            <a:ext cx="4336700" cy="400110"/>
          </a:xfrm>
          <a:prstGeom prst="rect">
            <a:avLst/>
          </a:prstGeom>
          <a:noFill/>
        </p:spPr>
        <p:txBody>
          <a:bodyPr wrap="square">
            <a:spAutoFit/>
          </a:bodyPr>
          <a:lstStyle/>
          <a:p>
            <a:r>
              <a:rPr lang="en-US" sz="1000" dirty="0"/>
              <a:t>https://www.themayor.eu/en/a/view/the-green-stops-in-bialystok-receive-architecture-recognition-5142</a:t>
            </a:r>
          </a:p>
        </p:txBody>
      </p:sp>
      <p:grpSp>
        <p:nvGrpSpPr>
          <p:cNvPr id="11" name="Группа 1">
            <a:extLst>
              <a:ext uri="{FF2B5EF4-FFF2-40B4-BE49-F238E27FC236}">
                <a16:creationId xmlns:a16="http://schemas.microsoft.com/office/drawing/2014/main" id="{7FAB94EC-37CC-D49B-A93E-AAC689A1C63C}"/>
              </a:ext>
            </a:extLst>
          </p:cNvPr>
          <p:cNvGrpSpPr>
            <a:grpSpLocks/>
          </p:cNvGrpSpPr>
          <p:nvPr/>
        </p:nvGrpSpPr>
        <p:grpSpPr bwMode="auto">
          <a:xfrm>
            <a:off x="9270323" y="1892459"/>
            <a:ext cx="2214563" cy="3821113"/>
            <a:chOff x="2094408" y="395708"/>
            <a:chExt cx="3581400" cy="6219825"/>
          </a:xfrm>
        </p:grpSpPr>
        <p:pic>
          <p:nvPicPr>
            <p:cNvPr id="12" name="Picture 9" descr="D:\МОЯ ДИСЕРТАЦІЯ\NEW VERSION\ЗАХИСТ\Limans.png">
              <a:extLst>
                <a:ext uri="{FF2B5EF4-FFF2-40B4-BE49-F238E27FC236}">
                  <a16:creationId xmlns:a16="http://schemas.microsoft.com/office/drawing/2014/main" id="{A3907CAB-A688-4697-FAE8-F239FEEA9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4408" y="395708"/>
              <a:ext cx="3581400"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D:\МОЯ ДИСЕРТАЦІЯ\NEW VERSION\ЗАХИСТ\scale.png">
              <a:extLst>
                <a:ext uri="{FF2B5EF4-FFF2-40B4-BE49-F238E27FC236}">
                  <a16:creationId xmlns:a16="http://schemas.microsoft.com/office/drawing/2014/main" id="{DB56ADF8-F567-7BDF-BDB4-09EBDE12D9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6491708"/>
              <a:ext cx="12858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124820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Topic of the working group </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4</a:t>
            </a:fld>
            <a:endParaRPr lang="en-US"/>
          </a:p>
        </p:txBody>
      </p:sp>
      <p:pic>
        <p:nvPicPr>
          <p:cNvPr id="9" name="Picture 8">
            <a:extLst>
              <a:ext uri="{FF2B5EF4-FFF2-40B4-BE49-F238E27FC236}">
                <a16:creationId xmlns:a16="http://schemas.microsoft.com/office/drawing/2014/main" id="{CB7A636C-8C13-4ADB-163A-1C82A1DFA522}"/>
              </a:ext>
            </a:extLst>
          </p:cNvPr>
          <p:cNvPicPr>
            <a:picLocks noChangeAspect="1"/>
          </p:cNvPicPr>
          <p:nvPr/>
        </p:nvPicPr>
        <p:blipFill>
          <a:blip r:embed="rId3"/>
          <a:stretch>
            <a:fillRect/>
          </a:stretch>
        </p:blipFill>
        <p:spPr>
          <a:xfrm>
            <a:off x="103554" y="2016174"/>
            <a:ext cx="4834849" cy="2714901"/>
          </a:xfrm>
          <a:prstGeom prst="rect">
            <a:avLst/>
          </a:prstGeom>
        </p:spPr>
      </p:pic>
      <p:pic>
        <p:nvPicPr>
          <p:cNvPr id="15" name="Picture 14">
            <a:extLst>
              <a:ext uri="{FF2B5EF4-FFF2-40B4-BE49-F238E27FC236}">
                <a16:creationId xmlns:a16="http://schemas.microsoft.com/office/drawing/2014/main" id="{690FA436-C2D8-ED4F-5517-286DFF84EAEA}"/>
              </a:ext>
            </a:extLst>
          </p:cNvPr>
          <p:cNvPicPr>
            <a:picLocks noChangeAspect="1"/>
          </p:cNvPicPr>
          <p:nvPr/>
        </p:nvPicPr>
        <p:blipFill>
          <a:blip r:embed="rId4"/>
          <a:stretch>
            <a:fillRect/>
          </a:stretch>
        </p:blipFill>
        <p:spPr>
          <a:xfrm>
            <a:off x="5079392" y="2016174"/>
            <a:ext cx="4038256" cy="2695654"/>
          </a:xfrm>
          <a:prstGeom prst="rect">
            <a:avLst/>
          </a:prstGeom>
        </p:spPr>
      </p:pic>
      <p:pic>
        <p:nvPicPr>
          <p:cNvPr id="17" name="Picture 16">
            <a:extLst>
              <a:ext uri="{FF2B5EF4-FFF2-40B4-BE49-F238E27FC236}">
                <a16:creationId xmlns:a16="http://schemas.microsoft.com/office/drawing/2014/main" id="{8DC7D819-D3FF-15C4-D3C1-2ECE0DC76EEF}"/>
              </a:ext>
            </a:extLst>
          </p:cNvPr>
          <p:cNvPicPr>
            <a:picLocks noChangeAspect="1"/>
          </p:cNvPicPr>
          <p:nvPr/>
        </p:nvPicPr>
        <p:blipFill>
          <a:blip r:embed="rId5"/>
          <a:stretch>
            <a:fillRect/>
          </a:stretch>
        </p:blipFill>
        <p:spPr>
          <a:xfrm>
            <a:off x="9258638" y="2016174"/>
            <a:ext cx="2829808" cy="2695654"/>
          </a:xfrm>
          <a:prstGeom prst="rect">
            <a:avLst/>
          </a:prstGeom>
        </p:spPr>
      </p:pic>
      <p:sp>
        <p:nvSpPr>
          <p:cNvPr id="7" name="TextBox 6">
            <a:extLst>
              <a:ext uri="{FF2B5EF4-FFF2-40B4-BE49-F238E27FC236}">
                <a16:creationId xmlns:a16="http://schemas.microsoft.com/office/drawing/2014/main" id="{B2F363FB-17C1-4045-D236-C477BDAE87DF}"/>
              </a:ext>
            </a:extLst>
          </p:cNvPr>
          <p:cNvSpPr txBox="1"/>
          <p:nvPr/>
        </p:nvSpPr>
        <p:spPr>
          <a:xfrm>
            <a:off x="3597731" y="4789206"/>
            <a:ext cx="6094378" cy="461665"/>
          </a:xfrm>
          <a:prstGeom prst="rect">
            <a:avLst/>
          </a:prstGeom>
          <a:noFill/>
        </p:spPr>
        <p:txBody>
          <a:bodyPr wrap="square">
            <a:spAutoFit/>
          </a:bodyPr>
          <a:lstStyle/>
          <a:p>
            <a:r>
              <a:rPr lang="en-US" sz="2400" dirty="0">
                <a:ea typeface="Calibri"/>
                <a:cs typeface="Calibri"/>
              </a:rPr>
              <a:t>Examples of green stops: visualization</a:t>
            </a:r>
            <a:endParaRPr lang="en-US" sz="2400" dirty="0"/>
          </a:p>
        </p:txBody>
      </p:sp>
    </p:spTree>
    <p:custDataLst>
      <p:tags r:id="rId1"/>
    </p:custDataLst>
    <p:extLst>
      <p:ext uri="{BB962C8B-B14F-4D97-AF65-F5344CB8AC3E}">
        <p14:creationId xmlns:p14="http://schemas.microsoft.com/office/powerpoint/2010/main" val="152396577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Indicator proposal</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5</a:t>
            </a:fld>
            <a:endParaRPr lang="en-US"/>
          </a:p>
        </p:txBody>
      </p:sp>
      <p:sp>
        <p:nvSpPr>
          <p:cNvPr id="6" name="CuadroTexto 5">
            <a:extLst>
              <a:ext uri="{FF2B5EF4-FFF2-40B4-BE49-F238E27FC236}">
                <a16:creationId xmlns:a16="http://schemas.microsoft.com/office/drawing/2014/main" id="{3F4AC3AA-C240-910A-CE76-606A69BF6535}"/>
              </a:ext>
            </a:extLst>
          </p:cNvPr>
          <p:cNvSpPr txBox="1"/>
          <p:nvPr/>
        </p:nvSpPr>
        <p:spPr>
          <a:xfrm>
            <a:off x="1391519" y="1948146"/>
            <a:ext cx="10320582" cy="40164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Calibri"/>
              <a:buChar char="-"/>
            </a:pPr>
            <a:r>
              <a:rPr lang="en-US" sz="2400" dirty="0">
                <a:ea typeface="Calibri"/>
                <a:cs typeface="Calibri"/>
              </a:rPr>
              <a:t>With the current process of </a:t>
            </a:r>
            <a:r>
              <a:rPr lang="en-US" sz="2400" b="1" dirty="0">
                <a:ea typeface="Calibri"/>
                <a:cs typeface="Calibri"/>
              </a:rPr>
              <a:t>climate change</a:t>
            </a:r>
            <a:r>
              <a:rPr lang="en-US" sz="2400" dirty="0">
                <a:ea typeface="Calibri"/>
                <a:cs typeface="Calibri"/>
              </a:rPr>
              <a:t>, Ukraine is expected to face major challenges in order to adapt to and mitigate the consequences of severe weather conditions (e.g. heat and cold waves, floods, droughts, wildfires and windstorms).</a:t>
            </a:r>
          </a:p>
          <a:p>
            <a:pPr marL="285750" indent="-285750">
              <a:spcAft>
                <a:spcPts val="600"/>
              </a:spcAft>
              <a:buFont typeface="Calibri"/>
              <a:buChar char="-"/>
            </a:pPr>
            <a:r>
              <a:rPr lang="en-US" sz="2400" dirty="0">
                <a:ea typeface="Calibri"/>
                <a:cs typeface="Calibri"/>
              </a:rPr>
              <a:t>The urban climate often differs from the surrounding rural countryside as it is generally more polluted, warmer, rainier and less windy. </a:t>
            </a:r>
          </a:p>
          <a:p>
            <a:pPr marL="285750" indent="-285750">
              <a:spcAft>
                <a:spcPts val="600"/>
              </a:spcAft>
              <a:buFont typeface="Calibri"/>
              <a:buChar char="-"/>
            </a:pPr>
            <a:r>
              <a:rPr lang="en-US" sz="2400" b="1" dirty="0">
                <a:ea typeface="Calibri"/>
                <a:cs typeface="Calibri"/>
              </a:rPr>
              <a:t>Green infrastructure solutions </a:t>
            </a:r>
            <a:r>
              <a:rPr lang="en-US" sz="2400" dirty="0">
                <a:ea typeface="Calibri"/>
                <a:cs typeface="Calibri"/>
              </a:rPr>
              <a:t>such as green roofs, rain gardens and green stops have been shown to reduce local flooding, economical loss and discomfort at storm events with medium or frequent return periods. </a:t>
            </a:r>
          </a:p>
          <a:p>
            <a:pPr>
              <a:spcAft>
                <a:spcPts val="600"/>
              </a:spcAft>
            </a:pPr>
            <a:endParaRPr lang="en-US" sz="2400" i="1" dirty="0">
              <a:ea typeface="Calibri"/>
              <a:cs typeface="Calibri"/>
            </a:endParaRPr>
          </a:p>
        </p:txBody>
      </p:sp>
    </p:spTree>
    <p:custDataLst>
      <p:tags r:id="rId1"/>
    </p:custDataLst>
    <p:extLst>
      <p:ext uri="{BB962C8B-B14F-4D97-AF65-F5344CB8AC3E}">
        <p14:creationId xmlns:p14="http://schemas.microsoft.com/office/powerpoint/2010/main" val="405070576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Indicator proposal</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6</a:t>
            </a:fld>
            <a:endParaRPr lang="en-US"/>
          </a:p>
        </p:txBody>
      </p:sp>
      <p:sp>
        <p:nvSpPr>
          <p:cNvPr id="6" name="CuadroTexto 5">
            <a:extLst>
              <a:ext uri="{FF2B5EF4-FFF2-40B4-BE49-F238E27FC236}">
                <a16:creationId xmlns:a16="http://schemas.microsoft.com/office/drawing/2014/main" id="{3F4AC3AA-C240-910A-CE76-606A69BF6535}"/>
              </a:ext>
            </a:extLst>
          </p:cNvPr>
          <p:cNvSpPr txBox="1"/>
          <p:nvPr/>
        </p:nvSpPr>
        <p:spPr>
          <a:xfrm>
            <a:off x="1004835" y="2070641"/>
            <a:ext cx="1080197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2400" dirty="0">
                <a:ea typeface="Calibri"/>
                <a:cs typeface="Calibri"/>
              </a:rPr>
              <a:t>Description of the indicator: </a:t>
            </a:r>
            <a:r>
              <a:rPr lang="en-US" sz="2400" b="1" dirty="0">
                <a:ea typeface="Calibri"/>
                <a:cs typeface="Calibri"/>
              </a:rPr>
              <a:t>Green Stop</a:t>
            </a:r>
            <a:r>
              <a:rPr lang="ru-RU" sz="2400" b="1" dirty="0">
                <a:ea typeface="Calibri"/>
                <a:cs typeface="Calibri"/>
              </a:rPr>
              <a:t>. </a:t>
            </a:r>
            <a:r>
              <a:rPr lang="en-US" sz="2400" dirty="0"/>
              <a:t>The effect of climate change with the predicted increase in temperature and decrease in precipitation will be experienced to a greater extent in urban areas compared to the surrounding landscape. The urban temperature is dependent on global development but is in general highly influenced by, e.g. the urban heat island effect. </a:t>
            </a:r>
          </a:p>
          <a:p>
            <a:pPr marL="285750" indent="-285750">
              <a:buFont typeface="Calibri"/>
              <a:buChar char="-"/>
            </a:pPr>
            <a:r>
              <a:rPr lang="en-US" sz="2400" dirty="0">
                <a:ea typeface="Calibri"/>
                <a:cs typeface="Calibri"/>
              </a:rPr>
              <a:t>Data needed to compute the indicator: </a:t>
            </a:r>
            <a:r>
              <a:rPr lang="en-US" sz="2400" b="1" dirty="0">
                <a:ea typeface="Calibri"/>
                <a:cs typeface="Calibri"/>
              </a:rPr>
              <a:t>Temperature and Precipitation</a:t>
            </a:r>
          </a:p>
          <a:p>
            <a:pPr marL="285750" indent="-285750">
              <a:buFont typeface="Calibri"/>
              <a:buChar char="-"/>
            </a:pPr>
            <a:r>
              <a:rPr lang="en-US" sz="2400" dirty="0">
                <a:ea typeface="Calibri"/>
                <a:cs typeface="Calibri"/>
              </a:rPr>
              <a:t>Location of the data to compute the indicator: </a:t>
            </a:r>
            <a:r>
              <a:rPr lang="en-US" sz="2400" dirty="0">
                <a:ea typeface="Calibri"/>
                <a:cs typeface="Calibri"/>
                <a:hlinkClick r:id="rId3"/>
              </a:rPr>
              <a:t>www.ecad.eu</a:t>
            </a:r>
            <a:r>
              <a:rPr lang="en-US" sz="2400" dirty="0">
                <a:ea typeface="Calibri"/>
                <a:cs typeface="Calibri"/>
              </a:rPr>
              <a:t>, </a:t>
            </a:r>
            <a:r>
              <a:rPr lang="en-US" sz="2400" dirty="0">
                <a:ea typeface="Calibri"/>
                <a:cs typeface="Calibri"/>
                <a:hlinkClick r:id="rId4"/>
              </a:rPr>
              <a:t>https://open-meteo.com/</a:t>
            </a:r>
            <a:r>
              <a:rPr lang="en-US" sz="2400" dirty="0">
                <a:ea typeface="Calibri"/>
                <a:cs typeface="Calibri"/>
              </a:rPr>
              <a:t>, </a:t>
            </a:r>
            <a:r>
              <a:rPr lang="en-US" sz="2400" dirty="0">
                <a:ea typeface="Calibri"/>
                <a:cs typeface="Calibri"/>
                <a:hlinkClick r:id="rId5"/>
              </a:rPr>
              <a:t>https://wisemeteo.com</a:t>
            </a:r>
            <a:r>
              <a:rPr lang="en-US" sz="2400" dirty="0">
                <a:ea typeface="Calibri"/>
                <a:cs typeface="Calibri"/>
              </a:rPr>
              <a:t> and </a:t>
            </a:r>
            <a:r>
              <a:rPr lang="en-US" sz="2400" dirty="0">
                <a:ea typeface="Calibri"/>
                <a:cs typeface="Calibri"/>
                <a:hlinkClick r:id="rId6"/>
              </a:rPr>
              <a:t>www.yr.no</a:t>
            </a:r>
            <a:r>
              <a:rPr lang="en-US" sz="2400" dirty="0">
                <a:ea typeface="Calibri"/>
                <a:cs typeface="Calibri"/>
              </a:rPr>
              <a:t>  </a:t>
            </a:r>
          </a:p>
          <a:p>
            <a:pPr marL="285750" indent="-285750">
              <a:buFont typeface="Calibri"/>
              <a:buChar char="-"/>
            </a:pPr>
            <a:r>
              <a:rPr lang="en-US" sz="2400" dirty="0">
                <a:ea typeface="Calibri"/>
                <a:cs typeface="Calibri"/>
              </a:rPr>
              <a:t>Possible end users of the indicator: </a:t>
            </a:r>
            <a:r>
              <a:rPr lang="en-US" sz="2400" b="1" dirty="0">
                <a:ea typeface="Calibri"/>
                <a:cs typeface="Calibri"/>
              </a:rPr>
              <a:t>City administration, Transport enterprises, etc.</a:t>
            </a:r>
          </a:p>
          <a:p>
            <a:endParaRPr lang="en-US" sz="2400" i="1" dirty="0">
              <a:ea typeface="Calibri"/>
              <a:cs typeface="Calibri"/>
            </a:endParaRPr>
          </a:p>
        </p:txBody>
      </p:sp>
    </p:spTree>
    <p:custDataLst>
      <p:tags r:id="rId1"/>
    </p:custDataLst>
    <p:extLst>
      <p:ext uri="{BB962C8B-B14F-4D97-AF65-F5344CB8AC3E}">
        <p14:creationId xmlns:p14="http://schemas.microsoft.com/office/powerpoint/2010/main" val="261503674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CBC97-8CD2-04A5-B6FC-4B193952FFB5}"/>
              </a:ext>
            </a:extLst>
          </p:cNvPr>
          <p:cNvSpPr>
            <a:spLocks noGrp="1"/>
          </p:cNvSpPr>
          <p:nvPr>
            <p:ph type="title"/>
          </p:nvPr>
        </p:nvSpPr>
        <p:spPr>
          <a:xfrm>
            <a:off x="838200" y="365125"/>
            <a:ext cx="2098040" cy="1325563"/>
          </a:xfrm>
        </p:spPr>
        <p:txBody>
          <a:bodyPr/>
          <a:lstStyle/>
          <a:p>
            <a:r>
              <a:rPr lang="es-ES" dirty="0"/>
              <a:t>STEP 1</a:t>
            </a:r>
          </a:p>
        </p:txBody>
      </p:sp>
      <p:sp>
        <p:nvSpPr>
          <p:cNvPr id="5" name="Lágrima 4">
            <a:extLst>
              <a:ext uri="{FF2B5EF4-FFF2-40B4-BE49-F238E27FC236}">
                <a16:creationId xmlns:a16="http://schemas.microsoft.com/office/drawing/2014/main" id="{123D9738-3FDC-6E5B-250E-4856BF4DC249}"/>
              </a:ext>
            </a:extLst>
          </p:cNvPr>
          <p:cNvSpPr/>
          <p:nvPr/>
        </p:nvSpPr>
        <p:spPr>
          <a:xfrm>
            <a:off x="5079410" y="2748057"/>
            <a:ext cx="1869207" cy="1594525"/>
          </a:xfrm>
          <a:prstGeom prst="teardrop">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GREEN INFRA</a:t>
            </a:r>
            <a:r>
              <a:rPr lang="uk-UA" dirty="0"/>
              <a:t>-</a:t>
            </a:r>
            <a:r>
              <a:rPr lang="es-ES" dirty="0"/>
              <a:t>STRUCTURE </a:t>
            </a:r>
          </a:p>
        </p:txBody>
      </p:sp>
      <p:sp>
        <p:nvSpPr>
          <p:cNvPr id="6" name="Lágrima 5">
            <a:extLst>
              <a:ext uri="{FF2B5EF4-FFF2-40B4-BE49-F238E27FC236}">
                <a16:creationId xmlns:a16="http://schemas.microsoft.com/office/drawing/2014/main" id="{A28C20AF-FDE3-74FB-299A-FD4DAA2A5CAD}"/>
              </a:ext>
            </a:extLst>
          </p:cNvPr>
          <p:cNvSpPr/>
          <p:nvPr/>
        </p:nvSpPr>
        <p:spPr>
          <a:xfrm>
            <a:off x="8869680" y="2748057"/>
            <a:ext cx="1176194" cy="1134699"/>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err="1"/>
              <a:t>Hazardous</a:t>
            </a:r>
            <a:r>
              <a:rPr lang="es-ES" sz="1400" dirty="0"/>
              <a:t> </a:t>
            </a:r>
            <a:r>
              <a:rPr lang="es-ES" sz="1400" dirty="0" err="1"/>
              <a:t>weather</a:t>
            </a:r>
            <a:r>
              <a:rPr lang="es-ES" sz="1400" dirty="0"/>
              <a:t> </a:t>
            </a:r>
            <a:r>
              <a:rPr lang="es-ES" sz="1400" dirty="0" err="1"/>
              <a:t>events</a:t>
            </a:r>
            <a:endParaRPr lang="es-ES" sz="1400" dirty="0"/>
          </a:p>
        </p:txBody>
      </p:sp>
      <p:sp>
        <p:nvSpPr>
          <p:cNvPr id="7" name="Lágrima 6">
            <a:extLst>
              <a:ext uri="{FF2B5EF4-FFF2-40B4-BE49-F238E27FC236}">
                <a16:creationId xmlns:a16="http://schemas.microsoft.com/office/drawing/2014/main" id="{F3176CE8-32B8-8F27-EF15-C5CD529DB6D3}"/>
              </a:ext>
            </a:extLst>
          </p:cNvPr>
          <p:cNvSpPr/>
          <p:nvPr/>
        </p:nvSpPr>
        <p:spPr>
          <a:xfrm>
            <a:off x="2158156" y="1369713"/>
            <a:ext cx="1171677" cy="1128932"/>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t>Global </a:t>
            </a:r>
            <a:r>
              <a:rPr lang="es-ES" sz="1400" dirty="0" err="1"/>
              <a:t>warming</a:t>
            </a:r>
            <a:endParaRPr lang="es-ES" sz="1400" dirty="0"/>
          </a:p>
        </p:txBody>
      </p:sp>
      <p:sp>
        <p:nvSpPr>
          <p:cNvPr id="8" name="Lágrima 7">
            <a:extLst>
              <a:ext uri="{FF2B5EF4-FFF2-40B4-BE49-F238E27FC236}">
                <a16:creationId xmlns:a16="http://schemas.microsoft.com/office/drawing/2014/main" id="{AD64452B-E786-5D0F-3DB8-2002FDA5ED88}"/>
              </a:ext>
            </a:extLst>
          </p:cNvPr>
          <p:cNvSpPr/>
          <p:nvPr/>
        </p:nvSpPr>
        <p:spPr>
          <a:xfrm>
            <a:off x="7100961" y="2049356"/>
            <a:ext cx="1009689" cy="953993"/>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t>Min </a:t>
            </a:r>
            <a:r>
              <a:rPr lang="es-ES" sz="1400" dirty="0" err="1"/>
              <a:t>Temperature</a:t>
            </a:r>
            <a:endParaRPr lang="es-ES" sz="1400" dirty="0"/>
          </a:p>
        </p:txBody>
      </p:sp>
      <p:sp>
        <p:nvSpPr>
          <p:cNvPr id="9" name="Lágrima 8">
            <a:extLst>
              <a:ext uri="{FF2B5EF4-FFF2-40B4-BE49-F238E27FC236}">
                <a16:creationId xmlns:a16="http://schemas.microsoft.com/office/drawing/2014/main" id="{7095F805-C303-DA36-44F4-8C7F6B503CE8}"/>
              </a:ext>
            </a:extLst>
          </p:cNvPr>
          <p:cNvSpPr/>
          <p:nvPr/>
        </p:nvSpPr>
        <p:spPr>
          <a:xfrm>
            <a:off x="5332033" y="4935735"/>
            <a:ext cx="1048197" cy="953993"/>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t>Solar </a:t>
            </a:r>
            <a:r>
              <a:rPr lang="es-ES" sz="1400" dirty="0" err="1"/>
              <a:t>radiation</a:t>
            </a:r>
            <a:endParaRPr lang="es-ES" sz="1400" dirty="0"/>
          </a:p>
        </p:txBody>
      </p:sp>
      <p:cxnSp>
        <p:nvCxnSpPr>
          <p:cNvPr id="11" name="Conector recto de flecha 10">
            <a:extLst>
              <a:ext uri="{FF2B5EF4-FFF2-40B4-BE49-F238E27FC236}">
                <a16:creationId xmlns:a16="http://schemas.microsoft.com/office/drawing/2014/main" id="{226D8FBE-1B53-71A0-E8B8-24FEF31BEF2C}"/>
              </a:ext>
            </a:extLst>
          </p:cNvPr>
          <p:cNvCxnSpPr>
            <a:cxnSpLocks/>
          </p:cNvCxnSpPr>
          <p:nvPr/>
        </p:nvCxnSpPr>
        <p:spPr>
          <a:xfrm flipH="1">
            <a:off x="8262993" y="2748057"/>
            <a:ext cx="6005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1">
            <a:extLst>
              <a:ext uri="{FF2B5EF4-FFF2-40B4-BE49-F238E27FC236}">
                <a16:creationId xmlns:a16="http://schemas.microsoft.com/office/drawing/2014/main" id="{8D5F17CD-2CC4-D308-F443-7FB793EF3C70}"/>
              </a:ext>
            </a:extLst>
          </p:cNvPr>
          <p:cNvCxnSpPr>
            <a:cxnSpLocks/>
          </p:cNvCxnSpPr>
          <p:nvPr/>
        </p:nvCxnSpPr>
        <p:spPr>
          <a:xfrm flipH="1">
            <a:off x="7172820" y="3632082"/>
            <a:ext cx="1463661" cy="280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a:extLst>
              <a:ext uri="{FF2B5EF4-FFF2-40B4-BE49-F238E27FC236}">
                <a16:creationId xmlns:a16="http://schemas.microsoft.com/office/drawing/2014/main" id="{DAEE2444-D249-EFEE-F05D-24E605010292}"/>
              </a:ext>
            </a:extLst>
          </p:cNvPr>
          <p:cNvCxnSpPr>
            <a:cxnSpLocks/>
          </p:cNvCxnSpPr>
          <p:nvPr/>
        </p:nvCxnSpPr>
        <p:spPr>
          <a:xfrm flipH="1">
            <a:off x="8377959" y="4390068"/>
            <a:ext cx="51704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a:extLst>
              <a:ext uri="{FF2B5EF4-FFF2-40B4-BE49-F238E27FC236}">
                <a16:creationId xmlns:a16="http://schemas.microsoft.com/office/drawing/2014/main" id="{74588571-916C-94EC-5317-F1492D66CCC7}"/>
              </a:ext>
            </a:extLst>
          </p:cNvPr>
          <p:cNvCxnSpPr>
            <a:cxnSpLocks/>
          </p:cNvCxnSpPr>
          <p:nvPr/>
        </p:nvCxnSpPr>
        <p:spPr>
          <a:xfrm flipV="1">
            <a:off x="3412972" y="2874757"/>
            <a:ext cx="404306" cy="161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CuadroTexto 15">
            <a:extLst>
              <a:ext uri="{FF2B5EF4-FFF2-40B4-BE49-F238E27FC236}">
                <a16:creationId xmlns:a16="http://schemas.microsoft.com/office/drawing/2014/main" id="{DF937311-9FAE-3177-53B9-56BC82F7C3C2}"/>
              </a:ext>
            </a:extLst>
          </p:cNvPr>
          <p:cNvSpPr txBox="1"/>
          <p:nvPr/>
        </p:nvSpPr>
        <p:spPr>
          <a:xfrm>
            <a:off x="10136981" y="409627"/>
            <a:ext cx="14363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0000"/>
                </a:solidFill>
              </a:rPr>
              <a:t>Negative </a:t>
            </a:r>
            <a:r>
              <a:rPr lang="es-ES" dirty="0" err="1">
                <a:solidFill>
                  <a:srgbClr val="FF0000"/>
                </a:solidFill>
              </a:rPr>
              <a:t>Influence</a:t>
            </a:r>
            <a:endParaRPr lang="es-ES" dirty="0">
              <a:solidFill>
                <a:srgbClr val="FF0000"/>
              </a:solidFill>
            </a:endParaRPr>
          </a:p>
        </p:txBody>
      </p:sp>
      <p:sp>
        <p:nvSpPr>
          <p:cNvPr id="18" name="CuadroTexto 17">
            <a:extLst>
              <a:ext uri="{FF2B5EF4-FFF2-40B4-BE49-F238E27FC236}">
                <a16:creationId xmlns:a16="http://schemas.microsoft.com/office/drawing/2014/main" id="{89BE8366-EF59-40B7-130E-FE93806C647C}"/>
              </a:ext>
            </a:extLst>
          </p:cNvPr>
          <p:cNvSpPr txBox="1"/>
          <p:nvPr/>
        </p:nvSpPr>
        <p:spPr>
          <a:xfrm>
            <a:off x="421966" y="5284214"/>
            <a:ext cx="16059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chemeClr val="accent6"/>
                </a:solidFill>
              </a:rPr>
              <a:t>Positive </a:t>
            </a:r>
            <a:r>
              <a:rPr lang="es-ES" dirty="0" err="1">
                <a:solidFill>
                  <a:schemeClr val="accent6"/>
                </a:solidFill>
              </a:rPr>
              <a:t>Influence</a:t>
            </a:r>
            <a:endParaRPr lang="es-ES" dirty="0">
              <a:solidFill>
                <a:schemeClr val="accent6"/>
              </a:solidFill>
            </a:endParaRPr>
          </a:p>
        </p:txBody>
      </p:sp>
      <p:cxnSp>
        <p:nvCxnSpPr>
          <p:cNvPr id="19" name="Conector recto de flecha 18">
            <a:extLst>
              <a:ext uri="{FF2B5EF4-FFF2-40B4-BE49-F238E27FC236}">
                <a16:creationId xmlns:a16="http://schemas.microsoft.com/office/drawing/2014/main" id="{DEF9F86A-33C7-4551-9AE1-7896A02FE1FA}"/>
              </a:ext>
            </a:extLst>
          </p:cNvPr>
          <p:cNvCxnSpPr>
            <a:cxnSpLocks/>
          </p:cNvCxnSpPr>
          <p:nvPr/>
        </p:nvCxnSpPr>
        <p:spPr>
          <a:xfrm>
            <a:off x="3364311" y="3727404"/>
            <a:ext cx="1059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a:extLst>
              <a:ext uri="{FF2B5EF4-FFF2-40B4-BE49-F238E27FC236}">
                <a16:creationId xmlns:a16="http://schemas.microsoft.com/office/drawing/2014/main" id="{434B97C3-3A59-45F5-EAFE-E86AB43BFC1A}"/>
              </a:ext>
            </a:extLst>
          </p:cNvPr>
          <p:cNvCxnSpPr>
            <a:cxnSpLocks/>
          </p:cNvCxnSpPr>
          <p:nvPr/>
        </p:nvCxnSpPr>
        <p:spPr>
          <a:xfrm>
            <a:off x="3329833" y="4505548"/>
            <a:ext cx="4330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Lágrima 7">
            <a:extLst>
              <a:ext uri="{FF2B5EF4-FFF2-40B4-BE49-F238E27FC236}">
                <a16:creationId xmlns:a16="http://schemas.microsoft.com/office/drawing/2014/main" id="{2CE6CA95-0618-48AF-435D-9E75E493C4F7}"/>
              </a:ext>
            </a:extLst>
          </p:cNvPr>
          <p:cNvSpPr/>
          <p:nvPr/>
        </p:nvSpPr>
        <p:spPr>
          <a:xfrm>
            <a:off x="5619676" y="1386140"/>
            <a:ext cx="1009689" cy="953993"/>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t>CO</a:t>
            </a:r>
            <a:r>
              <a:rPr lang="es-ES" sz="1400" baseline="-25000" dirty="0"/>
              <a:t>2</a:t>
            </a:r>
            <a:r>
              <a:rPr lang="es-ES" sz="1400" dirty="0"/>
              <a:t> </a:t>
            </a:r>
            <a:r>
              <a:rPr lang="es-ES" sz="1400" dirty="0" err="1"/>
              <a:t>emissions</a:t>
            </a:r>
            <a:endParaRPr lang="es-ES" sz="1400" dirty="0"/>
          </a:p>
        </p:txBody>
      </p:sp>
      <p:sp>
        <p:nvSpPr>
          <p:cNvPr id="4" name="Lágrima 7">
            <a:extLst>
              <a:ext uri="{FF2B5EF4-FFF2-40B4-BE49-F238E27FC236}">
                <a16:creationId xmlns:a16="http://schemas.microsoft.com/office/drawing/2014/main" id="{80987A53-C46E-36E7-78DF-E03F98671E2D}"/>
              </a:ext>
            </a:extLst>
          </p:cNvPr>
          <p:cNvSpPr/>
          <p:nvPr/>
        </p:nvSpPr>
        <p:spPr>
          <a:xfrm>
            <a:off x="4424223" y="578962"/>
            <a:ext cx="1009689" cy="953993"/>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t>Air </a:t>
            </a:r>
            <a:r>
              <a:rPr lang="es-ES" sz="1400" dirty="0" err="1"/>
              <a:t>humidity</a:t>
            </a:r>
            <a:endParaRPr lang="es-ES" sz="1400" dirty="0"/>
          </a:p>
        </p:txBody>
      </p:sp>
      <p:sp>
        <p:nvSpPr>
          <p:cNvPr id="10" name="Lágrima 7">
            <a:extLst>
              <a:ext uri="{FF2B5EF4-FFF2-40B4-BE49-F238E27FC236}">
                <a16:creationId xmlns:a16="http://schemas.microsoft.com/office/drawing/2014/main" id="{6CE14450-4641-A201-49BF-EF27EDBBEB89}"/>
              </a:ext>
            </a:extLst>
          </p:cNvPr>
          <p:cNvSpPr/>
          <p:nvPr/>
        </p:nvSpPr>
        <p:spPr>
          <a:xfrm>
            <a:off x="4064941" y="2017628"/>
            <a:ext cx="1048197" cy="953993"/>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err="1"/>
              <a:t>Precipitation</a:t>
            </a:r>
            <a:endParaRPr lang="es-ES" sz="1400" dirty="0"/>
          </a:p>
        </p:txBody>
      </p:sp>
      <p:sp>
        <p:nvSpPr>
          <p:cNvPr id="15" name="Lágrima 7">
            <a:extLst>
              <a:ext uri="{FF2B5EF4-FFF2-40B4-BE49-F238E27FC236}">
                <a16:creationId xmlns:a16="http://schemas.microsoft.com/office/drawing/2014/main" id="{1A62B4C8-5DEE-2E1C-1617-BE168961736C}"/>
              </a:ext>
            </a:extLst>
          </p:cNvPr>
          <p:cNvSpPr/>
          <p:nvPr/>
        </p:nvSpPr>
        <p:spPr>
          <a:xfrm>
            <a:off x="6984705" y="578962"/>
            <a:ext cx="1048197" cy="953993"/>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err="1"/>
              <a:t>Soil</a:t>
            </a:r>
            <a:r>
              <a:rPr lang="es-ES" sz="1400" dirty="0"/>
              <a:t> </a:t>
            </a:r>
            <a:r>
              <a:rPr lang="es-ES" sz="1400" dirty="0" err="1"/>
              <a:t>moisture</a:t>
            </a:r>
            <a:endParaRPr lang="es-ES" sz="1400" dirty="0"/>
          </a:p>
        </p:txBody>
      </p:sp>
      <p:sp>
        <p:nvSpPr>
          <p:cNvPr id="17" name="Lágrima 7">
            <a:extLst>
              <a:ext uri="{FF2B5EF4-FFF2-40B4-BE49-F238E27FC236}">
                <a16:creationId xmlns:a16="http://schemas.microsoft.com/office/drawing/2014/main" id="{7106A14B-FF5D-A174-8110-16E336B85465}"/>
              </a:ext>
            </a:extLst>
          </p:cNvPr>
          <p:cNvSpPr/>
          <p:nvPr/>
        </p:nvSpPr>
        <p:spPr>
          <a:xfrm>
            <a:off x="10163531" y="1936882"/>
            <a:ext cx="934649" cy="953993"/>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err="1"/>
              <a:t>Acid</a:t>
            </a:r>
            <a:r>
              <a:rPr lang="es-ES" sz="1400" dirty="0"/>
              <a:t> </a:t>
            </a:r>
            <a:r>
              <a:rPr lang="es-ES" sz="1400" dirty="0" err="1"/>
              <a:t>rains</a:t>
            </a:r>
            <a:endParaRPr lang="es-ES" sz="1400" dirty="0"/>
          </a:p>
        </p:txBody>
      </p:sp>
      <p:sp>
        <p:nvSpPr>
          <p:cNvPr id="21" name="Lágrima 7">
            <a:extLst>
              <a:ext uri="{FF2B5EF4-FFF2-40B4-BE49-F238E27FC236}">
                <a16:creationId xmlns:a16="http://schemas.microsoft.com/office/drawing/2014/main" id="{9F26DAA0-4FD6-C221-D245-C59315BD8C7C}"/>
              </a:ext>
            </a:extLst>
          </p:cNvPr>
          <p:cNvSpPr/>
          <p:nvPr/>
        </p:nvSpPr>
        <p:spPr>
          <a:xfrm>
            <a:off x="7038841" y="4209193"/>
            <a:ext cx="1048197" cy="953993"/>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t>Mean </a:t>
            </a:r>
            <a:r>
              <a:rPr lang="es-ES" sz="1400" dirty="0" err="1"/>
              <a:t>Temperature</a:t>
            </a:r>
            <a:endParaRPr lang="es-ES" sz="1400" dirty="0"/>
          </a:p>
        </p:txBody>
      </p:sp>
      <p:sp>
        <p:nvSpPr>
          <p:cNvPr id="22" name="Lágrima 7">
            <a:extLst>
              <a:ext uri="{FF2B5EF4-FFF2-40B4-BE49-F238E27FC236}">
                <a16:creationId xmlns:a16="http://schemas.microsoft.com/office/drawing/2014/main" id="{F8BE9943-A247-F880-4AFF-2B13E3BEF7A4}"/>
              </a:ext>
            </a:extLst>
          </p:cNvPr>
          <p:cNvSpPr/>
          <p:nvPr/>
        </p:nvSpPr>
        <p:spPr>
          <a:xfrm>
            <a:off x="3951393" y="4297105"/>
            <a:ext cx="1048197" cy="953993"/>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t>Max </a:t>
            </a:r>
            <a:r>
              <a:rPr lang="es-ES" sz="1400" dirty="0" err="1"/>
              <a:t>Temperature</a:t>
            </a:r>
            <a:endParaRPr lang="es-ES" sz="1400" dirty="0"/>
          </a:p>
        </p:txBody>
      </p:sp>
      <p:sp>
        <p:nvSpPr>
          <p:cNvPr id="23" name="Lágrima 6">
            <a:extLst>
              <a:ext uri="{FF2B5EF4-FFF2-40B4-BE49-F238E27FC236}">
                <a16:creationId xmlns:a16="http://schemas.microsoft.com/office/drawing/2014/main" id="{549761CF-8918-40B2-410F-7A4D850928F4}"/>
              </a:ext>
            </a:extLst>
          </p:cNvPr>
          <p:cNvSpPr/>
          <p:nvPr/>
        </p:nvSpPr>
        <p:spPr>
          <a:xfrm>
            <a:off x="1623767" y="2599130"/>
            <a:ext cx="1312473" cy="1128932"/>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t>High air </a:t>
            </a:r>
            <a:r>
              <a:rPr lang="es-ES" sz="1400" dirty="0" err="1"/>
              <a:t>humidity</a:t>
            </a:r>
            <a:endParaRPr lang="es-ES" sz="1400" dirty="0"/>
          </a:p>
        </p:txBody>
      </p:sp>
      <p:sp>
        <p:nvSpPr>
          <p:cNvPr id="24" name="Lágrima 6">
            <a:extLst>
              <a:ext uri="{FF2B5EF4-FFF2-40B4-BE49-F238E27FC236}">
                <a16:creationId xmlns:a16="http://schemas.microsoft.com/office/drawing/2014/main" id="{D3AD6E3B-81A1-99A0-334F-8EF7A8F15306}"/>
              </a:ext>
            </a:extLst>
          </p:cNvPr>
          <p:cNvSpPr/>
          <p:nvPr/>
        </p:nvSpPr>
        <p:spPr>
          <a:xfrm>
            <a:off x="1787775" y="3812489"/>
            <a:ext cx="1171677" cy="1128932"/>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t>Urban </a:t>
            </a:r>
            <a:r>
              <a:rPr lang="es-ES" sz="1400" dirty="0" err="1"/>
              <a:t>area</a:t>
            </a:r>
            <a:endParaRPr lang="es-ES" sz="1400" dirty="0"/>
          </a:p>
        </p:txBody>
      </p:sp>
      <p:sp>
        <p:nvSpPr>
          <p:cNvPr id="25" name="Lágrima 6">
            <a:extLst>
              <a:ext uri="{FF2B5EF4-FFF2-40B4-BE49-F238E27FC236}">
                <a16:creationId xmlns:a16="http://schemas.microsoft.com/office/drawing/2014/main" id="{886183D4-BB64-ECF3-164F-988764B60112}"/>
              </a:ext>
            </a:extLst>
          </p:cNvPr>
          <p:cNvSpPr/>
          <p:nvPr/>
        </p:nvSpPr>
        <p:spPr>
          <a:xfrm>
            <a:off x="2365949" y="4941421"/>
            <a:ext cx="1171677" cy="1128932"/>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t>New </a:t>
            </a:r>
            <a:r>
              <a:rPr lang="es-ES" sz="1400" dirty="0" err="1"/>
              <a:t>introductive</a:t>
            </a:r>
            <a:r>
              <a:rPr lang="es-ES" sz="1400" dirty="0"/>
              <a:t> </a:t>
            </a:r>
            <a:r>
              <a:rPr lang="es-ES" sz="1400" dirty="0" err="1"/>
              <a:t>species</a:t>
            </a:r>
            <a:endParaRPr lang="es-ES" sz="1400" dirty="0"/>
          </a:p>
        </p:txBody>
      </p:sp>
      <p:sp>
        <p:nvSpPr>
          <p:cNvPr id="26" name="Lágrima 7">
            <a:extLst>
              <a:ext uri="{FF2B5EF4-FFF2-40B4-BE49-F238E27FC236}">
                <a16:creationId xmlns:a16="http://schemas.microsoft.com/office/drawing/2014/main" id="{E9CDC44B-1589-ABA7-CAE4-434CC6137384}"/>
              </a:ext>
            </a:extLst>
          </p:cNvPr>
          <p:cNvSpPr/>
          <p:nvPr/>
        </p:nvSpPr>
        <p:spPr>
          <a:xfrm>
            <a:off x="9062720" y="1249680"/>
            <a:ext cx="1176194" cy="1060349"/>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t>Global </a:t>
            </a:r>
            <a:r>
              <a:rPr lang="es-ES" sz="1400" dirty="0" err="1"/>
              <a:t>warming</a:t>
            </a:r>
            <a:endParaRPr lang="es-ES" sz="1400" dirty="0"/>
          </a:p>
        </p:txBody>
      </p:sp>
      <p:sp>
        <p:nvSpPr>
          <p:cNvPr id="27" name="Lágrima 7">
            <a:extLst>
              <a:ext uri="{FF2B5EF4-FFF2-40B4-BE49-F238E27FC236}">
                <a16:creationId xmlns:a16="http://schemas.microsoft.com/office/drawing/2014/main" id="{E10D8F1C-9500-7B05-7DF5-119DB6303195}"/>
              </a:ext>
            </a:extLst>
          </p:cNvPr>
          <p:cNvSpPr/>
          <p:nvPr/>
        </p:nvSpPr>
        <p:spPr>
          <a:xfrm>
            <a:off x="10007067" y="3766931"/>
            <a:ext cx="1074261" cy="1060349"/>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err="1"/>
              <a:t>Soil</a:t>
            </a:r>
            <a:r>
              <a:rPr lang="es-ES" sz="1400" dirty="0"/>
              <a:t> </a:t>
            </a:r>
            <a:r>
              <a:rPr lang="es-ES" sz="1400" dirty="0" err="1"/>
              <a:t>erosion</a:t>
            </a:r>
            <a:endParaRPr lang="es-ES" sz="1400" dirty="0"/>
          </a:p>
        </p:txBody>
      </p:sp>
      <p:sp>
        <p:nvSpPr>
          <p:cNvPr id="28" name="Lágrima 7">
            <a:extLst>
              <a:ext uri="{FF2B5EF4-FFF2-40B4-BE49-F238E27FC236}">
                <a16:creationId xmlns:a16="http://schemas.microsoft.com/office/drawing/2014/main" id="{94758009-CF3B-4D46-9989-05C6B29C508D}"/>
              </a:ext>
            </a:extLst>
          </p:cNvPr>
          <p:cNvSpPr/>
          <p:nvPr/>
        </p:nvSpPr>
        <p:spPr>
          <a:xfrm>
            <a:off x="8563275" y="4509584"/>
            <a:ext cx="1176193" cy="1098736"/>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err="1"/>
              <a:t>Aridity</a:t>
            </a:r>
            <a:r>
              <a:rPr lang="es-ES" sz="1400" dirty="0"/>
              <a:t> </a:t>
            </a:r>
            <a:r>
              <a:rPr lang="es-ES" sz="1400" dirty="0" err="1"/>
              <a:t>of</a:t>
            </a:r>
            <a:r>
              <a:rPr lang="es-ES" sz="1400" dirty="0"/>
              <a:t> </a:t>
            </a:r>
            <a:r>
              <a:rPr lang="es-ES" sz="1400" dirty="0" err="1"/>
              <a:t>climate</a:t>
            </a:r>
            <a:endParaRPr lang="es-ES" sz="1400" dirty="0"/>
          </a:p>
        </p:txBody>
      </p:sp>
    </p:spTree>
    <p:extLst>
      <p:ext uri="{BB962C8B-B14F-4D97-AF65-F5344CB8AC3E}">
        <p14:creationId xmlns:p14="http://schemas.microsoft.com/office/powerpoint/2010/main" val="6572590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CBC97-8CD2-04A5-B6FC-4B193952FFB5}"/>
              </a:ext>
            </a:extLst>
          </p:cNvPr>
          <p:cNvSpPr>
            <a:spLocks noGrp="1"/>
          </p:cNvSpPr>
          <p:nvPr>
            <p:ph type="title"/>
          </p:nvPr>
        </p:nvSpPr>
        <p:spPr/>
        <p:txBody>
          <a:bodyPr/>
          <a:lstStyle/>
          <a:p>
            <a:r>
              <a:rPr lang="es-ES"/>
              <a:t>STEP 2</a:t>
            </a:r>
          </a:p>
        </p:txBody>
      </p:sp>
      <p:sp>
        <p:nvSpPr>
          <p:cNvPr id="6" name="Signo más 5">
            <a:extLst>
              <a:ext uri="{FF2B5EF4-FFF2-40B4-BE49-F238E27FC236}">
                <a16:creationId xmlns:a16="http://schemas.microsoft.com/office/drawing/2014/main" id="{3F2ADC7B-11C3-F543-FD79-6246883DB958}"/>
              </a:ext>
            </a:extLst>
          </p:cNvPr>
          <p:cNvSpPr/>
          <p:nvPr/>
        </p:nvSpPr>
        <p:spPr>
          <a:xfrm>
            <a:off x="11445875" y="6254749"/>
            <a:ext cx="317500" cy="33337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63DCE515-2190-701D-215D-9EBE73A9EA97}"/>
              </a:ext>
            </a:extLst>
          </p:cNvPr>
          <p:cNvSpPr/>
          <p:nvPr/>
        </p:nvSpPr>
        <p:spPr>
          <a:xfrm>
            <a:off x="6016625" y="158750"/>
            <a:ext cx="127000" cy="66357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Signo más 7">
            <a:extLst>
              <a:ext uri="{FF2B5EF4-FFF2-40B4-BE49-F238E27FC236}">
                <a16:creationId xmlns:a16="http://schemas.microsoft.com/office/drawing/2014/main" id="{6D29D9A8-A9AF-350B-28E5-9FE8E650F783}"/>
              </a:ext>
            </a:extLst>
          </p:cNvPr>
          <p:cNvSpPr/>
          <p:nvPr/>
        </p:nvSpPr>
        <p:spPr>
          <a:xfrm>
            <a:off x="11128374" y="6254748"/>
            <a:ext cx="317500" cy="33337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Signo más 8">
            <a:extLst>
              <a:ext uri="{FF2B5EF4-FFF2-40B4-BE49-F238E27FC236}">
                <a16:creationId xmlns:a16="http://schemas.microsoft.com/office/drawing/2014/main" id="{0A08B5BC-B23F-E1E9-BF94-596960F23838}"/>
              </a:ext>
            </a:extLst>
          </p:cNvPr>
          <p:cNvSpPr/>
          <p:nvPr/>
        </p:nvSpPr>
        <p:spPr>
          <a:xfrm>
            <a:off x="10810874" y="6254748"/>
            <a:ext cx="317500" cy="33337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igno más 9">
            <a:extLst>
              <a:ext uri="{FF2B5EF4-FFF2-40B4-BE49-F238E27FC236}">
                <a16:creationId xmlns:a16="http://schemas.microsoft.com/office/drawing/2014/main" id="{E3C2D388-80A8-85DB-CB9E-81E82A8C0CD6}"/>
              </a:ext>
            </a:extLst>
          </p:cNvPr>
          <p:cNvSpPr/>
          <p:nvPr/>
        </p:nvSpPr>
        <p:spPr>
          <a:xfrm>
            <a:off x="9366249" y="6254748"/>
            <a:ext cx="317500" cy="33337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Signo más 10">
            <a:extLst>
              <a:ext uri="{FF2B5EF4-FFF2-40B4-BE49-F238E27FC236}">
                <a16:creationId xmlns:a16="http://schemas.microsoft.com/office/drawing/2014/main" id="{7575FE6E-4A43-836F-47C8-E1D6BE745359}"/>
              </a:ext>
            </a:extLst>
          </p:cNvPr>
          <p:cNvSpPr/>
          <p:nvPr/>
        </p:nvSpPr>
        <p:spPr>
          <a:xfrm>
            <a:off x="9048750" y="6254749"/>
            <a:ext cx="317500" cy="33337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Signo más 11">
            <a:extLst>
              <a:ext uri="{FF2B5EF4-FFF2-40B4-BE49-F238E27FC236}">
                <a16:creationId xmlns:a16="http://schemas.microsoft.com/office/drawing/2014/main" id="{7A615BB5-5949-3057-9665-96BF8F5D49A5}"/>
              </a:ext>
            </a:extLst>
          </p:cNvPr>
          <p:cNvSpPr/>
          <p:nvPr/>
        </p:nvSpPr>
        <p:spPr>
          <a:xfrm>
            <a:off x="6953249" y="6254748"/>
            <a:ext cx="317500" cy="33337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Signo menos 12">
            <a:extLst>
              <a:ext uri="{FF2B5EF4-FFF2-40B4-BE49-F238E27FC236}">
                <a16:creationId xmlns:a16="http://schemas.microsoft.com/office/drawing/2014/main" id="{B296761E-EF6F-D4F1-8D47-35E9EEDA5D14}"/>
              </a:ext>
            </a:extLst>
          </p:cNvPr>
          <p:cNvSpPr/>
          <p:nvPr/>
        </p:nvSpPr>
        <p:spPr>
          <a:xfrm>
            <a:off x="253999" y="6445250"/>
            <a:ext cx="396875" cy="15875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Signo menos 13">
            <a:extLst>
              <a:ext uri="{FF2B5EF4-FFF2-40B4-BE49-F238E27FC236}">
                <a16:creationId xmlns:a16="http://schemas.microsoft.com/office/drawing/2014/main" id="{51238216-51CF-F046-DCB9-81041C2A06F0}"/>
              </a:ext>
            </a:extLst>
          </p:cNvPr>
          <p:cNvSpPr/>
          <p:nvPr/>
        </p:nvSpPr>
        <p:spPr>
          <a:xfrm>
            <a:off x="682623" y="6445249"/>
            <a:ext cx="396875" cy="15875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Signo menos 14">
            <a:extLst>
              <a:ext uri="{FF2B5EF4-FFF2-40B4-BE49-F238E27FC236}">
                <a16:creationId xmlns:a16="http://schemas.microsoft.com/office/drawing/2014/main" id="{8EF2F3FA-B1B5-ED1F-B49F-C8318AA137B9}"/>
              </a:ext>
            </a:extLst>
          </p:cNvPr>
          <p:cNvSpPr/>
          <p:nvPr/>
        </p:nvSpPr>
        <p:spPr>
          <a:xfrm>
            <a:off x="1111248" y="6445249"/>
            <a:ext cx="396875" cy="15875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Signo menos 15">
            <a:extLst>
              <a:ext uri="{FF2B5EF4-FFF2-40B4-BE49-F238E27FC236}">
                <a16:creationId xmlns:a16="http://schemas.microsoft.com/office/drawing/2014/main" id="{7A4C646D-8E7C-ACD6-081A-3E9F455C969D}"/>
              </a:ext>
            </a:extLst>
          </p:cNvPr>
          <p:cNvSpPr/>
          <p:nvPr/>
        </p:nvSpPr>
        <p:spPr>
          <a:xfrm>
            <a:off x="2270123" y="6413499"/>
            <a:ext cx="396875" cy="15875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Signo menos 16">
            <a:extLst>
              <a:ext uri="{FF2B5EF4-FFF2-40B4-BE49-F238E27FC236}">
                <a16:creationId xmlns:a16="http://schemas.microsoft.com/office/drawing/2014/main" id="{EC298B65-0FC5-6F7D-A36E-C3DD8FE5E92A}"/>
              </a:ext>
            </a:extLst>
          </p:cNvPr>
          <p:cNvSpPr/>
          <p:nvPr/>
        </p:nvSpPr>
        <p:spPr>
          <a:xfrm>
            <a:off x="2682873" y="6413499"/>
            <a:ext cx="396875" cy="15875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Signo menos 17">
            <a:extLst>
              <a:ext uri="{FF2B5EF4-FFF2-40B4-BE49-F238E27FC236}">
                <a16:creationId xmlns:a16="http://schemas.microsoft.com/office/drawing/2014/main" id="{ED1F9172-35B2-536F-1991-E0AC478276EA}"/>
              </a:ext>
            </a:extLst>
          </p:cNvPr>
          <p:cNvSpPr/>
          <p:nvPr/>
        </p:nvSpPr>
        <p:spPr>
          <a:xfrm>
            <a:off x="4508499" y="6381750"/>
            <a:ext cx="396875" cy="15875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Lágrima 19">
            <a:extLst>
              <a:ext uri="{FF2B5EF4-FFF2-40B4-BE49-F238E27FC236}">
                <a16:creationId xmlns:a16="http://schemas.microsoft.com/office/drawing/2014/main" id="{3C03BED0-7CF6-DB4C-3A37-1EB8DD9BB234}"/>
              </a:ext>
            </a:extLst>
          </p:cNvPr>
          <p:cNvSpPr/>
          <p:nvPr/>
        </p:nvSpPr>
        <p:spPr>
          <a:xfrm>
            <a:off x="155656" y="5126234"/>
            <a:ext cx="1472973" cy="902607"/>
          </a:xfrm>
          <a:prstGeom prst="teardro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dirty="0"/>
              <a:t>Urban </a:t>
            </a:r>
            <a:r>
              <a:rPr lang="es-ES" dirty="0" err="1"/>
              <a:t>heat</a:t>
            </a:r>
            <a:r>
              <a:rPr lang="es-ES" dirty="0"/>
              <a:t> </a:t>
            </a:r>
            <a:r>
              <a:rPr lang="es-ES" dirty="0" err="1"/>
              <a:t>island</a:t>
            </a:r>
            <a:endParaRPr lang="es-ES" dirty="0"/>
          </a:p>
        </p:txBody>
      </p:sp>
      <p:sp>
        <p:nvSpPr>
          <p:cNvPr id="22" name="Lágrima 21">
            <a:extLst>
              <a:ext uri="{FF2B5EF4-FFF2-40B4-BE49-F238E27FC236}">
                <a16:creationId xmlns:a16="http://schemas.microsoft.com/office/drawing/2014/main" id="{1DA2D8C4-9F1C-A27A-8343-F839AB2029D5}"/>
              </a:ext>
            </a:extLst>
          </p:cNvPr>
          <p:cNvSpPr/>
          <p:nvPr/>
        </p:nvSpPr>
        <p:spPr>
          <a:xfrm>
            <a:off x="10289707" y="5123966"/>
            <a:ext cx="1472972" cy="904875"/>
          </a:xfrm>
          <a:prstGeom prst="teardrop">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dirty="0" err="1"/>
              <a:t>Duration</a:t>
            </a:r>
            <a:r>
              <a:rPr lang="es-ES" dirty="0"/>
              <a:t> </a:t>
            </a:r>
            <a:r>
              <a:rPr lang="es-ES" dirty="0" err="1"/>
              <a:t>of</a:t>
            </a:r>
            <a:r>
              <a:rPr lang="es-ES" dirty="0"/>
              <a:t> solar </a:t>
            </a:r>
            <a:r>
              <a:rPr lang="es-ES" dirty="0" err="1"/>
              <a:t>shining</a:t>
            </a:r>
            <a:endParaRPr lang="es-ES" dirty="0"/>
          </a:p>
        </p:txBody>
      </p:sp>
      <p:sp>
        <p:nvSpPr>
          <p:cNvPr id="23" name="Lágrima 22">
            <a:extLst>
              <a:ext uri="{FF2B5EF4-FFF2-40B4-BE49-F238E27FC236}">
                <a16:creationId xmlns:a16="http://schemas.microsoft.com/office/drawing/2014/main" id="{20C95AAB-CE18-28EC-3FA4-50A3F7CD1EF6}"/>
              </a:ext>
            </a:extLst>
          </p:cNvPr>
          <p:cNvSpPr/>
          <p:nvPr/>
        </p:nvSpPr>
        <p:spPr>
          <a:xfrm>
            <a:off x="1931518" y="4221359"/>
            <a:ext cx="1472973" cy="902607"/>
          </a:xfrm>
          <a:prstGeom prst="teardro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t>Heavy </a:t>
            </a:r>
            <a:r>
              <a:rPr lang="es-ES" sz="1600" dirty="0" err="1"/>
              <a:t>weather</a:t>
            </a:r>
            <a:r>
              <a:rPr lang="es-ES" sz="1600" dirty="0"/>
              <a:t> (Frost, hale)</a:t>
            </a:r>
          </a:p>
        </p:txBody>
      </p:sp>
      <p:sp>
        <p:nvSpPr>
          <p:cNvPr id="24" name="Lágrima 23">
            <a:extLst>
              <a:ext uri="{FF2B5EF4-FFF2-40B4-BE49-F238E27FC236}">
                <a16:creationId xmlns:a16="http://schemas.microsoft.com/office/drawing/2014/main" id="{2360E6CE-A08A-D763-D35F-4C185BF46C5E}"/>
              </a:ext>
            </a:extLst>
          </p:cNvPr>
          <p:cNvSpPr/>
          <p:nvPr/>
        </p:nvSpPr>
        <p:spPr>
          <a:xfrm>
            <a:off x="6616045" y="3791290"/>
            <a:ext cx="1472973" cy="902607"/>
          </a:xfrm>
          <a:prstGeom prst="teardrop">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t>High air </a:t>
            </a:r>
            <a:r>
              <a:rPr lang="es-ES" sz="1600" dirty="0" err="1"/>
              <a:t>humidity</a:t>
            </a:r>
            <a:endParaRPr lang="es-ES" sz="1600" dirty="0"/>
          </a:p>
        </p:txBody>
      </p:sp>
      <p:sp>
        <p:nvSpPr>
          <p:cNvPr id="3" name="Lágrima 19">
            <a:extLst>
              <a:ext uri="{FF2B5EF4-FFF2-40B4-BE49-F238E27FC236}">
                <a16:creationId xmlns:a16="http://schemas.microsoft.com/office/drawing/2014/main" id="{B6D6DF86-A477-52B3-ACD1-7D98B3ACF0DC}"/>
              </a:ext>
            </a:extLst>
          </p:cNvPr>
          <p:cNvSpPr/>
          <p:nvPr/>
        </p:nvSpPr>
        <p:spPr>
          <a:xfrm>
            <a:off x="3937874" y="3529821"/>
            <a:ext cx="1472973" cy="902607"/>
          </a:xfrm>
          <a:prstGeom prst="teardro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dirty="0" err="1"/>
              <a:t>Climate</a:t>
            </a:r>
            <a:r>
              <a:rPr lang="es-ES" dirty="0"/>
              <a:t> </a:t>
            </a:r>
            <a:r>
              <a:rPr lang="es-ES" dirty="0" err="1"/>
              <a:t>aridity</a:t>
            </a:r>
            <a:endParaRPr lang="es-ES" dirty="0"/>
          </a:p>
        </p:txBody>
      </p:sp>
      <p:sp>
        <p:nvSpPr>
          <p:cNvPr id="4" name="Lágrima 23">
            <a:extLst>
              <a:ext uri="{FF2B5EF4-FFF2-40B4-BE49-F238E27FC236}">
                <a16:creationId xmlns:a16="http://schemas.microsoft.com/office/drawing/2014/main" id="{935C03A1-6F15-74CE-F65B-3FB3FBBAD91B}"/>
              </a:ext>
            </a:extLst>
          </p:cNvPr>
          <p:cNvSpPr/>
          <p:nvPr/>
        </p:nvSpPr>
        <p:spPr>
          <a:xfrm>
            <a:off x="8561439" y="4507441"/>
            <a:ext cx="1472973" cy="902607"/>
          </a:xfrm>
          <a:prstGeom prst="teardrop">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t>Rain </a:t>
            </a:r>
          </a:p>
          <a:p>
            <a:pPr algn="ctr"/>
            <a:r>
              <a:rPr lang="es-ES" sz="1600" dirty="0" err="1"/>
              <a:t>less</a:t>
            </a:r>
            <a:r>
              <a:rPr lang="es-ES" sz="1600" dirty="0"/>
              <a:t> 20 mm/</a:t>
            </a:r>
            <a:r>
              <a:rPr lang="es-ES" sz="1600" dirty="0" err="1"/>
              <a:t>hour</a:t>
            </a:r>
            <a:endParaRPr lang="es-ES" sz="1600" dirty="0"/>
          </a:p>
        </p:txBody>
      </p:sp>
    </p:spTree>
    <p:extLst>
      <p:ext uri="{BB962C8B-B14F-4D97-AF65-F5344CB8AC3E}">
        <p14:creationId xmlns:p14="http://schemas.microsoft.com/office/powerpoint/2010/main" val="360048176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94F-2744-4978-819E-58E364B29805}"/>
              </a:ext>
            </a:extLst>
          </p:cNvPr>
          <p:cNvSpPr>
            <a:spLocks noGrp="1"/>
          </p:cNvSpPr>
          <p:nvPr>
            <p:ph type="ctrTitle"/>
          </p:nvPr>
        </p:nvSpPr>
        <p:spPr>
          <a:xfrm>
            <a:off x="838200" y="1122363"/>
            <a:ext cx="10515600" cy="648071"/>
          </a:xfrm>
        </p:spPr>
        <p:txBody>
          <a:bodyPr>
            <a:normAutofit/>
          </a:bodyPr>
          <a:lstStyle/>
          <a:p>
            <a:r>
              <a:rPr lang="en-US" sz="3600" dirty="0"/>
              <a:t>Indicator proposal</a:t>
            </a:r>
            <a:endParaRPr lang="es-ES" dirty="0"/>
          </a:p>
        </p:txBody>
      </p:sp>
      <p:sp>
        <p:nvSpPr>
          <p:cNvPr id="3" name="Date Placeholder 2">
            <a:extLst>
              <a:ext uri="{FF2B5EF4-FFF2-40B4-BE49-F238E27FC236}">
                <a16:creationId xmlns:a16="http://schemas.microsoft.com/office/drawing/2014/main" id="{04BAE24E-57D7-41AB-94D6-7AE8583A092F}"/>
              </a:ext>
            </a:extLst>
          </p:cNvPr>
          <p:cNvSpPr>
            <a:spLocks noGrp="1"/>
          </p:cNvSpPr>
          <p:nvPr>
            <p:ph type="dt" sz="half" idx="10"/>
          </p:nvPr>
        </p:nvSpPr>
        <p:spPr/>
        <p:txBody>
          <a:bodyPr/>
          <a:lstStyle/>
          <a:p>
            <a:fld id="{C62A6327-9E4C-4FFE-90CB-2824DE3A1A9F}" type="datetime1">
              <a:rPr lang="en-US" smtClean="0"/>
              <a:t>5/10/2024</a:t>
            </a:fld>
            <a:endParaRPr lang="en-US" dirty="0"/>
          </a:p>
        </p:txBody>
      </p:sp>
      <p:sp>
        <p:nvSpPr>
          <p:cNvPr id="4" name="Footer Placeholder 3">
            <a:extLst>
              <a:ext uri="{FF2B5EF4-FFF2-40B4-BE49-F238E27FC236}">
                <a16:creationId xmlns:a16="http://schemas.microsoft.com/office/drawing/2014/main" id="{7369852F-5F20-4551-80D6-A98260E376CC}"/>
              </a:ext>
            </a:extLst>
          </p:cNvPr>
          <p:cNvSpPr>
            <a:spLocks noGrp="1"/>
          </p:cNvSpPr>
          <p:nvPr>
            <p:ph type="ftr" sz="quarter" idx="11"/>
          </p:nvPr>
        </p:nvSpPr>
        <p:spPr/>
        <p:txBody>
          <a:bodyPr/>
          <a:lstStyle/>
          <a:p>
            <a:pPr>
              <a:defRPr/>
            </a:pPr>
            <a:r>
              <a:rPr lang="en-US"/>
              <a:t>The European Commission support for the production of this publication does not constitute an endorsement of the contents which reflects the views only</a:t>
            </a:r>
          </a:p>
          <a:p>
            <a:pPr>
              <a:defRPr/>
            </a:pPr>
            <a:r>
              <a:rPr lang="en-US"/>
              <a:t>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id="{B03FD6AF-F37D-4E18-87AA-D969AB44AD3E}"/>
              </a:ext>
            </a:extLst>
          </p:cNvPr>
          <p:cNvSpPr>
            <a:spLocks noGrp="1"/>
          </p:cNvSpPr>
          <p:nvPr>
            <p:ph type="sldNum" sz="quarter" idx="12"/>
          </p:nvPr>
        </p:nvSpPr>
        <p:spPr/>
        <p:txBody>
          <a:bodyPr/>
          <a:lstStyle/>
          <a:p>
            <a:fld id="{90F67618-A52E-4987-947D-71E58B73B891}" type="slidenum">
              <a:rPr lang="en-US" smtClean="0"/>
              <a:pPr/>
              <a:t>9</a:t>
            </a:fld>
            <a:endParaRPr lang="en-US"/>
          </a:p>
        </p:txBody>
      </p:sp>
      <p:sp>
        <p:nvSpPr>
          <p:cNvPr id="6" name="CuadroTexto 5">
            <a:extLst>
              <a:ext uri="{FF2B5EF4-FFF2-40B4-BE49-F238E27FC236}">
                <a16:creationId xmlns:a16="http://schemas.microsoft.com/office/drawing/2014/main" id="{3F4AC3AA-C240-910A-CE76-606A69BF6535}"/>
              </a:ext>
            </a:extLst>
          </p:cNvPr>
          <p:cNvSpPr txBox="1"/>
          <p:nvPr/>
        </p:nvSpPr>
        <p:spPr>
          <a:xfrm>
            <a:off x="1341812" y="2300114"/>
            <a:ext cx="915691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Calibri"/>
              <a:buChar char="-"/>
            </a:pPr>
            <a:r>
              <a:rPr lang="en-US" sz="2400" dirty="0">
                <a:latin typeface="Calibri"/>
                <a:ea typeface="Calibri"/>
                <a:cs typeface="Calibri"/>
              </a:rPr>
              <a:t>The name of the indicator: </a:t>
            </a:r>
            <a:r>
              <a:rPr lang="en-US" sz="2400" b="1" dirty="0">
                <a:latin typeface="Calibri"/>
                <a:ea typeface="Calibri"/>
                <a:cs typeface="Calibri"/>
              </a:rPr>
              <a:t>Green Stop  </a:t>
            </a:r>
            <a:endParaRPr lang="es-ES" sz="2400" b="1" dirty="0" err="1">
              <a:latin typeface="Calibri"/>
              <a:ea typeface="Calibri"/>
              <a:cs typeface="Calibri"/>
            </a:endParaRPr>
          </a:p>
          <a:p>
            <a:pPr marL="285750" indent="-285750">
              <a:spcAft>
                <a:spcPts val="1200"/>
              </a:spcAft>
              <a:buFont typeface="Calibri"/>
              <a:buChar char="-"/>
            </a:pPr>
            <a:r>
              <a:rPr lang="en-US" sz="2400" dirty="0">
                <a:latin typeface="Calibri"/>
                <a:ea typeface="Calibri"/>
                <a:cs typeface="Calibri"/>
              </a:rPr>
              <a:t>The variables that build the indicator: </a:t>
            </a:r>
            <a:r>
              <a:rPr lang="en-US" sz="2400" b="1" dirty="0">
                <a:latin typeface="Calibri"/>
                <a:ea typeface="Calibri"/>
                <a:cs typeface="Calibri"/>
              </a:rPr>
              <a:t>Temperature </a:t>
            </a:r>
            <a:r>
              <a:rPr lang="en-US" sz="2400" dirty="0">
                <a:latin typeface="Calibri"/>
                <a:ea typeface="Calibri"/>
                <a:cs typeface="Calibri"/>
              </a:rPr>
              <a:t>and </a:t>
            </a:r>
            <a:r>
              <a:rPr lang="en-US" sz="2400" b="1" dirty="0">
                <a:latin typeface="Calibri"/>
                <a:ea typeface="Calibri"/>
                <a:cs typeface="Calibri"/>
              </a:rPr>
              <a:t>Precipitation</a:t>
            </a:r>
            <a:endParaRPr lang="es-ES" sz="2400" b="1" dirty="0">
              <a:latin typeface="Calibri"/>
              <a:ea typeface="Calibri"/>
              <a:cs typeface="Calibri"/>
            </a:endParaRPr>
          </a:p>
          <a:p>
            <a:pPr marL="285750" indent="-285750">
              <a:spcAft>
                <a:spcPts val="1200"/>
              </a:spcAft>
              <a:buFont typeface="Calibri"/>
              <a:buChar char="-"/>
            </a:pPr>
            <a:r>
              <a:rPr lang="en-US" sz="2400" dirty="0">
                <a:latin typeface="Calibri"/>
                <a:ea typeface="Calibri"/>
                <a:cs typeface="Calibri"/>
              </a:rPr>
              <a:t>The weight of the variables: </a:t>
            </a:r>
            <a:r>
              <a:rPr lang="en-US" sz="2400" dirty="0" err="1">
                <a:latin typeface="Calibri"/>
                <a:ea typeface="Calibri"/>
                <a:cs typeface="Calibri"/>
              </a:rPr>
              <a:t>Wt</a:t>
            </a:r>
            <a:r>
              <a:rPr lang="en-US" sz="2400" dirty="0">
                <a:latin typeface="Calibri"/>
                <a:ea typeface="Calibri"/>
                <a:cs typeface="Calibri"/>
              </a:rPr>
              <a:t> = 0.5, Wp = 0.5</a:t>
            </a:r>
            <a:endParaRPr lang="es-ES" sz="2400" dirty="0">
              <a:latin typeface="Calibri"/>
              <a:ea typeface="Calibri"/>
              <a:cs typeface="Calibri"/>
            </a:endParaRPr>
          </a:p>
          <a:p>
            <a:pPr marL="285750" indent="-285750">
              <a:spcAft>
                <a:spcPts val="1200"/>
              </a:spcAft>
              <a:buFont typeface="Calibri"/>
              <a:buChar char="-"/>
            </a:pPr>
            <a:r>
              <a:rPr lang="en-US" sz="2400" dirty="0">
                <a:latin typeface="Calibri"/>
                <a:ea typeface="Calibri"/>
                <a:cs typeface="Calibri"/>
              </a:rPr>
              <a:t>The categories of the variables: Min t, Max t, Mean t, Precipitation</a:t>
            </a:r>
            <a:endParaRPr lang="en-US" sz="2400" dirty="0">
              <a:ea typeface="Calibri"/>
              <a:cs typeface="Calibri"/>
            </a:endParaRPr>
          </a:p>
        </p:txBody>
      </p:sp>
    </p:spTree>
    <p:custDataLst>
      <p:tags r:id="rId1"/>
    </p:custDataLst>
    <p:extLst>
      <p:ext uri="{BB962C8B-B14F-4D97-AF65-F5344CB8AC3E}">
        <p14:creationId xmlns:p14="http://schemas.microsoft.com/office/powerpoint/2010/main" val="103643754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48880</TotalTime>
  <Words>1888</Words>
  <Application>Microsoft Office PowerPoint</Application>
  <PresentationFormat>Widescreen</PresentationFormat>
  <Paragraphs>224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Courier New</vt:lpstr>
      <vt:lpstr>Office Theme</vt:lpstr>
      <vt:lpstr>619285-EPP-1-2020-1-FI-EPPKA2-CBHE-JP  Multilevel Local, Nation- and Regionwide Education and Training in Climate Services, Climate Change Adaptation and Mitigation</vt:lpstr>
      <vt:lpstr>Presentation of the group</vt:lpstr>
      <vt:lpstr>Topic of the working group </vt:lpstr>
      <vt:lpstr>Topic of the working group </vt:lpstr>
      <vt:lpstr>Indicator proposal</vt:lpstr>
      <vt:lpstr>Indicator proposal</vt:lpstr>
      <vt:lpstr>STEP 1</vt:lpstr>
      <vt:lpstr>STEP 2</vt:lpstr>
      <vt:lpstr>Indicator proposal</vt:lpstr>
      <vt:lpstr>STEP 3</vt:lpstr>
      <vt:lpstr>PowerPoint Presentation</vt:lpstr>
      <vt:lpstr>Short-term parameters</vt:lpstr>
      <vt:lpstr>Medium-term parameters</vt:lpstr>
      <vt:lpstr>Long-term parameters</vt:lpstr>
      <vt:lpstr>Communication proposal</vt:lpstr>
      <vt:lpstr>Communication proposal</vt:lpstr>
      <vt:lpstr>The mock-up of the website</vt:lpstr>
      <vt:lpstr>Future needs</vt:lpstr>
      <vt:lpstr>Conclusions</vt:lpstr>
      <vt:lpstr>Thank You very much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Gamaiun</dc:creator>
  <cp:lastModifiedBy>Екатерина Гусева</cp:lastModifiedBy>
  <cp:revision>334</cp:revision>
  <dcterms:created xsi:type="dcterms:W3CDTF">2021-01-10T23:29:00Z</dcterms:created>
  <dcterms:modified xsi:type="dcterms:W3CDTF">2024-05-10T09:49:00Z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04C37632-664B-40BC-A0B2-0AB8281DAD42</vt:lpwstr>
  </property>
  <property fmtid="{D5CDD505-2E9C-101B-9397-08002B2CF9AE}" pid="3" name="ArticulatePath">
    <vt:lpwstr>ConfrontingWMOFramework_jon_30062021</vt:lpwstr>
  </property>
</Properties>
</file>