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79" r:id="rId4"/>
    <p:sldId id="280" r:id="rId5"/>
    <p:sldId id="281" r:id="rId6"/>
    <p:sldId id="274" r:id="rId7"/>
    <p:sldId id="269" r:id="rId8"/>
    <p:sldId id="278" r:id="rId9"/>
    <p:sldId id="276" r:id="rId10"/>
    <p:sldId id="275" r:id="rId11"/>
    <p:sldId id="283" r:id="rId12"/>
    <p:sldId id="270" r:id="rId13"/>
    <p:sldId id="272" r:id="rId14"/>
    <p:sldId id="273" r:id="rId15"/>
    <p:sldId id="28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FC000"/>
    <a:srgbClr val="FFFF73"/>
    <a:srgbClr val="FFDC73"/>
    <a:srgbClr val="F2F2F2"/>
    <a:srgbClr val="D0CECE"/>
    <a:srgbClr val="63BE7B"/>
    <a:srgbClr val="FFEB84"/>
    <a:srgbClr val="FF737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6293-B542-45B1-B8F6-D605897EFF7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388CE-C6E1-46DB-8874-F6B2C131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F1674C-5BBC-4152-B426-04CFC6943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57682-B532-47B8-A2C3-2DA786CCDA06}"/>
              </a:ext>
            </a:extLst>
          </p:cNvPr>
          <p:cNvSpPr/>
          <p:nvPr userDrawn="1"/>
        </p:nvSpPr>
        <p:spPr>
          <a:xfrm>
            <a:off x="0" y="1122362"/>
            <a:ext cx="12192000" cy="46252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F4123-0418-4C27-A1F3-D409CC715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462529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258-86A5-40D4-8F4F-40407A27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B6F72-4BBC-44EE-A061-61CF2FCD25C7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7A6CF-AD89-401D-A308-4A655638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477CA-6074-4513-A5DE-BBED8FF9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7FB7A4C-E135-4ACB-AE92-51BC44802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5362" y="28615"/>
            <a:ext cx="2244412" cy="104848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7F15707-2EE7-4E4F-9812-D5A539D18D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012" y="75243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ABAA-D2F4-4B69-AF85-7E800BFB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D7B8C-F300-4CE3-ACAD-59025F76B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2FAB1-DF82-451D-9A91-694EF61C5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751B2-B51D-4D3B-A3F8-A32BF98E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8925F3-20C2-43D0-9D66-1A3C4B0A277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49F67-478A-4491-90BE-2160EB3F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1966C-DCA3-41BC-AB83-92C762C8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E6680-DAD0-4D8D-9BB6-ACD40EB4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75E33-7A4A-423E-8DF7-9167DF9FA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63ECA-CE4B-442E-B6D0-BE24EAD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BF615-B1F1-4712-8943-7513808E0E99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7D569-274A-4713-88AC-ABC5FC82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DBC70-3E7F-4672-9480-483929BB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9C40B-11FE-4E03-A13D-0B3BE27B5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2CD67-B67C-46C1-BAE2-CFDA7517C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EF9F-F87B-4005-9B8F-9356B732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95504B-79C0-4E1C-8202-B9299CCB9CD0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765EB-066D-4CC3-B987-D6A9CEC2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A258F-813F-42C0-BAE2-CCD1B47F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E2D352-D705-456A-A419-BA2F413286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7C29E-EAA1-45B0-AAB5-200A39788557}"/>
              </a:ext>
            </a:extLst>
          </p:cNvPr>
          <p:cNvSpPr/>
          <p:nvPr userDrawn="1"/>
        </p:nvSpPr>
        <p:spPr>
          <a:xfrm>
            <a:off x="0" y="1122362"/>
            <a:ext cx="12192000" cy="4625295"/>
          </a:xfrm>
          <a:prstGeom prst="rect">
            <a:avLst/>
          </a:prstGeom>
          <a:gradFill flip="none" rotWithShape="1">
            <a:gsLst>
              <a:gs pos="84000">
                <a:srgbClr val="14A9ED"/>
              </a:gs>
              <a:gs pos="44000">
                <a:srgbClr val="25C3F0"/>
              </a:gs>
              <a:gs pos="100000">
                <a:srgbClr val="008BEA"/>
              </a:gs>
              <a:gs pos="0">
                <a:srgbClr val="4BFF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F4123-0418-4C27-A1F3-D409CC715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462529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258-86A5-40D4-8F4F-40407A27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7A6CF-AD89-401D-A308-4A655638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477CA-6074-4513-A5DE-BBED8FF9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3966F4B-FB96-4653-8679-7F4052D35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5362" y="28615"/>
            <a:ext cx="2244412" cy="104848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F4EC88-7780-46F9-9464-23F36ADC3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012" y="75243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0A238A-2641-4F67-8BFE-6F1BE1A741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A44F9-1BCC-4C4C-9433-8AEB305406D2}"/>
              </a:ext>
            </a:extLst>
          </p:cNvPr>
          <p:cNvSpPr/>
          <p:nvPr userDrawn="1"/>
        </p:nvSpPr>
        <p:spPr>
          <a:xfrm>
            <a:off x="0" y="1221971"/>
            <a:ext cx="12192000" cy="4607980"/>
          </a:xfrm>
          <a:prstGeom prst="rect">
            <a:avLst/>
          </a:prstGeom>
          <a:gradFill flip="none" rotWithShape="1">
            <a:gsLst>
              <a:gs pos="84000">
                <a:srgbClr val="14A9ED"/>
              </a:gs>
              <a:gs pos="44000">
                <a:srgbClr val="25C3F0"/>
              </a:gs>
              <a:gs pos="100000">
                <a:srgbClr val="008BEA"/>
              </a:gs>
              <a:gs pos="0">
                <a:srgbClr val="4BFF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DA3C8-A987-4AD9-97C6-10F5D59E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566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F80A9-2FD1-4883-9AB5-F232EE598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53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08CA-34A3-4902-8509-4101781E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B646A-399C-4A19-9C06-3644FFA4F944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CAC29-38EC-4DB1-B907-C22DDD16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0D51D-2F4C-4A93-8444-2E332574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3218F8-C978-4F64-8A01-8253FC4B3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5362" y="86744"/>
            <a:ext cx="2244412" cy="104848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91E4ADC-C7B2-4DB5-8FF4-E636A64DF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012" y="133372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7E62-05D3-4C16-8FD0-BA73744A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65E4-EA0F-4DF0-9719-7ED262626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311B-1732-401A-93B7-E14FED15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83C14-771A-48EE-8A80-F60CD852F446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62A0F-77F1-4B66-809F-BE42284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61CEA-9660-405B-AA71-C7D98AEA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27A1-0526-416A-8810-0FEF4C35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F545B-0FB4-4AB9-A653-671695BD3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67BD0-D04D-4CD3-937D-51400923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36C3C-8432-4B4E-993C-F8D8B6CE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00B0F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75537E-6B4B-4E2B-AC3D-671EB860DE74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231B1-5C53-4B43-B6BB-6A5E59B0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52A72-6C2A-4662-BD35-8DCCFE9B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F072-C2DA-45FF-B5BB-AD502485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EEACF-1756-4C26-A7E7-A241FF7CD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CA7AF-3DBB-4DDE-9A5D-A62CD190C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6C8C4-348C-4489-9730-FAF858226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8F87D-EA3D-4835-895C-9ABC804F6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020E8-7D9D-48CA-9DC8-113A99B4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8A078-D391-4D03-95E0-5656A000F218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8296E-CB7C-4FFA-9416-BA86B7A2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FD326-8072-4559-9F74-0F31DE94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E8EE-D887-4823-8101-2A13DFF3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A49B6-905D-451D-838B-8C0FB07E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3CA740-2374-4B37-8959-7BA6EE07127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D3310-62C8-45FE-A4A7-74643D65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3B9E2-CF31-4265-A00D-FDA6FDAC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49607-7104-434C-8144-CEE85F3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DCED84-E69A-411D-8263-71375C1D5BE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C143E-863C-4DEE-8881-25DEC2B7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E5563-5CDD-44A7-9927-AD294FFE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A967-C3C1-4D2D-86F3-DC88E47D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694A-88D6-43D0-B9ED-458872A8F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4CC65-3B1A-47B6-A124-1F03E7553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2497D-75B0-4676-8C64-AF3361B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BD6990-35AC-4DFB-8228-6E2D625CC309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F1CBA-1E83-4F61-949E-5BF8B491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5D513-0DAC-41B5-8A78-CD232203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0FD40-1625-476E-A9EC-D6D23F6B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1280-50CE-4FB9-8C86-DF6EF115F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D7254-5A99-45C5-B255-987E51EFF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7BE1DC4-40A8-4302-AEC6-5F32F1737232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E8D6C-8861-4201-9179-2D16D53E5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36779-7671-4D8A-B4F7-73841CD42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2F68B1E-4976-424D-929A-9EB21243A5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23927" y="28615"/>
            <a:ext cx="685555" cy="3202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D35BF8D-3858-48D1-A07A-F283751B73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518" y="75243"/>
            <a:ext cx="1276019" cy="2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ad.e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s://cds.climate.copernicus.eu/#!/home" TargetMode="External"/><Relationship Id="rId4" Type="http://schemas.openxmlformats.org/officeDocument/2006/relationships/hyperlink" Target="https://climexp.knmi.nl/start.cg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ecad.eu/" TargetMode="Externa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climexp.knmi.nl/start.cgi" TargetMode="External"/><Relationship Id="rId5" Type="http://schemas.openxmlformats.org/officeDocument/2006/relationships/hyperlink" Target="https://open-meteo.com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cds.climate.copernicus.eu/#!/home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22BC-0D2D-4D65-BF41-513E913FA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1953346"/>
          </a:xfrm>
        </p:spPr>
        <p:txBody>
          <a:bodyPr>
            <a:noAutofit/>
          </a:bodyPr>
          <a:lstStyle/>
          <a:p>
            <a:r>
              <a:rPr 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619285-EPP-1-2020-1-FI-EPPKA2-CBHE-JP</a:t>
            </a:r>
            <a:br>
              <a:rPr lang="en-US" sz="28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0" dirty="0"/>
            </a:br>
            <a:r>
              <a:rPr lang="en-US" sz="3000" dirty="0"/>
              <a:t>Multilevel Local, Nation- and Regionwide Education and Training in Climate Services, Climate Change Adaptation and Mitigation</a:t>
            </a:r>
            <a:endParaRPr lang="en-US" sz="30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464EB-94F9-4097-BC56-8895A4A5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F72-4BBC-44EE-A061-61CF2FCD25C7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D6CDC-5728-48DC-AB06-73E377A8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389EE-0C0F-421D-8B8E-D4FFE633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838200" y="3569325"/>
            <a:ext cx="1051560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2400" b="1" i="1" dirty="0">
                <a:solidFill>
                  <a:schemeClr val="bg1"/>
                </a:solidFill>
                <a:ea typeface="Calibri"/>
                <a:cs typeface="Calibri"/>
              </a:rPr>
              <a:t>URBAN PLANNING. GREEN ROOFTOPS IN THE “KM ZERO CONCEPT” </a:t>
            </a:r>
          </a:p>
          <a:p>
            <a:pPr algn="ctr"/>
            <a:r>
              <a:rPr lang="es-ES" sz="2400" b="1" i="1" dirty="0" err="1">
                <a:solidFill>
                  <a:schemeClr val="bg1"/>
                </a:solidFill>
                <a:ea typeface="Calibri"/>
                <a:cs typeface="Calibri"/>
              </a:rPr>
              <a:t>on</a:t>
            </a:r>
            <a:r>
              <a:rPr lang="es-ES" sz="2400" b="1" i="1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s-ES" sz="2400" b="1" i="1" dirty="0" err="1">
                <a:solidFill>
                  <a:schemeClr val="bg1"/>
                </a:solidFill>
                <a:ea typeface="Calibri"/>
                <a:cs typeface="Calibri"/>
              </a:rPr>
              <a:t>the</a:t>
            </a:r>
            <a:r>
              <a:rPr lang="es-ES" sz="2400" b="1" i="1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s-ES" sz="2400" b="1" i="1" dirty="0" err="1">
                <a:solidFill>
                  <a:schemeClr val="bg1"/>
                </a:solidFill>
                <a:ea typeface="Calibri"/>
                <a:cs typeface="Calibri"/>
              </a:rPr>
              <a:t>example</a:t>
            </a:r>
            <a:r>
              <a:rPr lang="es-ES" sz="2400" b="1" i="1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s-ES" sz="2400" b="1" i="1" dirty="0" err="1">
                <a:solidFill>
                  <a:schemeClr val="bg1"/>
                </a:solidFill>
                <a:ea typeface="Calibri"/>
                <a:cs typeface="Calibri"/>
              </a:rPr>
              <a:t>of</a:t>
            </a:r>
            <a:r>
              <a:rPr lang="es-ES" sz="2400" b="1" i="1" dirty="0">
                <a:solidFill>
                  <a:schemeClr val="bg1"/>
                </a:solidFill>
                <a:ea typeface="Calibri"/>
                <a:cs typeface="Calibri"/>
              </a:rPr>
              <a:t> Odesa </a:t>
            </a:r>
            <a:r>
              <a:rPr lang="es-ES" sz="2400" b="1" i="1" dirty="0" err="1">
                <a:solidFill>
                  <a:schemeClr val="bg1"/>
                </a:solidFill>
                <a:ea typeface="Calibri"/>
                <a:cs typeface="Calibri"/>
              </a:rPr>
              <a:t>city</a:t>
            </a:r>
            <a:r>
              <a:rPr lang="es-ES" sz="2400" b="1" i="1" dirty="0">
                <a:solidFill>
                  <a:schemeClr val="bg1"/>
                </a:solidFill>
                <a:ea typeface="Calibri"/>
                <a:cs typeface="Calibri"/>
              </a:rPr>
              <a:t>, </a:t>
            </a:r>
            <a:r>
              <a:rPr lang="es-ES" sz="2400" b="1" i="1" dirty="0" err="1">
                <a:solidFill>
                  <a:schemeClr val="bg1"/>
                </a:solidFill>
                <a:ea typeface="Calibri"/>
                <a:cs typeface="Calibri"/>
              </a:rPr>
              <a:t>Ukraine</a:t>
            </a:r>
            <a:r>
              <a:rPr lang="es-ES" sz="2400" b="1" i="1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</a:p>
          <a:p>
            <a:pPr algn="ctr"/>
            <a:endParaRPr lang="es-ES" sz="2400" i="1" dirty="0">
              <a:solidFill>
                <a:schemeClr val="bg1"/>
              </a:solidFill>
            </a:endParaRPr>
          </a:p>
          <a:p>
            <a:pPr algn="ctr"/>
            <a:r>
              <a:rPr lang="es-ES" sz="2400" i="1" dirty="0">
                <a:solidFill>
                  <a:schemeClr val="bg1"/>
                </a:solidFill>
                <a:ea typeface="Calibri"/>
                <a:cs typeface="Calibri"/>
              </a:rPr>
              <a:t>Inna Khomenko, Alona </a:t>
            </a:r>
            <a:r>
              <a:rPr lang="es-ES" sz="2400" i="1" dirty="0" err="1">
                <a:solidFill>
                  <a:schemeClr val="bg1"/>
                </a:solidFill>
                <a:ea typeface="Calibri"/>
                <a:cs typeface="Calibri"/>
              </a:rPr>
              <a:t>Perebynos</a:t>
            </a:r>
            <a:r>
              <a:rPr lang="es-ES" sz="2400" i="1" dirty="0">
                <a:solidFill>
                  <a:schemeClr val="bg1"/>
                </a:solidFill>
                <a:ea typeface="Calibri"/>
                <a:cs typeface="Calibri"/>
              </a:rPr>
              <a:t>, </a:t>
            </a:r>
            <a:r>
              <a:rPr lang="es-ES" sz="2400" i="1" dirty="0" err="1">
                <a:solidFill>
                  <a:schemeClr val="bg1"/>
                </a:solidFill>
                <a:ea typeface="Calibri"/>
                <a:cs typeface="Calibri"/>
              </a:rPr>
              <a:t>Yuliia</a:t>
            </a:r>
            <a:r>
              <a:rPr lang="es-ES" sz="2400" i="1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ea typeface="Calibri"/>
                <a:cs typeface="Calibri"/>
              </a:rPr>
              <a:t>Bereznytska</a:t>
            </a:r>
            <a:r>
              <a:rPr lang="es-ES" sz="2400" i="1" dirty="0">
                <a:solidFill>
                  <a:schemeClr val="bg1"/>
                </a:solidFill>
                <a:ea typeface="Calibri"/>
                <a:cs typeface="Calibri"/>
              </a:rPr>
              <a:t>, Olena </a:t>
            </a:r>
            <a:r>
              <a:rPr lang="es-ES" sz="2400" i="1" dirty="0" err="1">
                <a:solidFill>
                  <a:schemeClr val="bg1"/>
                </a:solidFill>
                <a:ea typeface="Calibri"/>
                <a:cs typeface="Calibri"/>
              </a:rPr>
              <a:t>Verenych</a:t>
            </a:r>
            <a:endParaRPr lang="es-ES" sz="2400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2A22BC-0D2D-4D65-BF41-513E913FA7FA}"/>
              </a:ext>
            </a:extLst>
          </p:cNvPr>
          <p:cNvSpPr txBox="1">
            <a:spLocks/>
          </p:cNvSpPr>
          <p:nvPr/>
        </p:nvSpPr>
        <p:spPr>
          <a:xfrm>
            <a:off x="838200" y="5010738"/>
            <a:ext cx="10515600" cy="504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b="1" i="1" dirty="0"/>
            </a:br>
            <a:r>
              <a:rPr lang="en-US" sz="1800" b="1" i="1" dirty="0"/>
              <a:t>10 May 2024. </a:t>
            </a:r>
            <a:r>
              <a:rPr lang="en-US" sz="1800" b="1" i="1" dirty="0" err="1"/>
              <a:t>ClimED</a:t>
            </a:r>
            <a:r>
              <a:rPr lang="en-US" sz="1800" b="1" i="1" dirty="0"/>
              <a:t> 4th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9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BB7BD-FADD-C602-305D-86D2BD4629B7}"/>
              </a:ext>
            </a:extLst>
          </p:cNvPr>
          <p:cNvSpPr txBox="1"/>
          <p:nvPr/>
        </p:nvSpPr>
        <p:spPr>
          <a:xfrm rot="16200000">
            <a:off x="-489348" y="3528268"/>
            <a:ext cx="1613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GREEN (GRN)</a:t>
            </a:r>
            <a:endParaRPr lang="es-ES" b="1" i="1" dirty="0" err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2642B27-AD9A-57E8-8BA9-8C5F7A88B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00342"/>
              </p:ext>
            </p:extLst>
          </p:nvPr>
        </p:nvGraphicFramePr>
        <p:xfrm>
          <a:off x="633580" y="1378533"/>
          <a:ext cx="11331441" cy="4317536"/>
        </p:xfrm>
        <a:graphic>
          <a:graphicData uri="http://schemas.openxmlformats.org/drawingml/2006/table">
            <a:tbl>
              <a:tblPr/>
              <a:tblGrid>
                <a:gridCol w="1541371">
                  <a:extLst>
                    <a:ext uri="{9D8B030D-6E8A-4147-A177-3AD203B41FA5}">
                      <a16:colId xmlns:a16="http://schemas.microsoft.com/office/drawing/2014/main" val="355440621"/>
                    </a:ext>
                  </a:extLst>
                </a:gridCol>
                <a:gridCol w="1766154">
                  <a:extLst>
                    <a:ext uri="{9D8B030D-6E8A-4147-A177-3AD203B41FA5}">
                      <a16:colId xmlns:a16="http://schemas.microsoft.com/office/drawing/2014/main" val="905294843"/>
                    </a:ext>
                  </a:extLst>
                </a:gridCol>
                <a:gridCol w="1621650">
                  <a:extLst>
                    <a:ext uri="{9D8B030D-6E8A-4147-A177-3AD203B41FA5}">
                      <a16:colId xmlns:a16="http://schemas.microsoft.com/office/drawing/2014/main" val="213539087"/>
                    </a:ext>
                  </a:extLst>
                </a:gridCol>
                <a:gridCol w="1589539">
                  <a:extLst>
                    <a:ext uri="{9D8B030D-6E8A-4147-A177-3AD203B41FA5}">
                      <a16:colId xmlns:a16="http://schemas.microsoft.com/office/drawing/2014/main" val="1015458604"/>
                    </a:ext>
                  </a:extLst>
                </a:gridCol>
                <a:gridCol w="1428981">
                  <a:extLst>
                    <a:ext uri="{9D8B030D-6E8A-4147-A177-3AD203B41FA5}">
                      <a16:colId xmlns:a16="http://schemas.microsoft.com/office/drawing/2014/main" val="679313692"/>
                    </a:ext>
                  </a:extLst>
                </a:gridCol>
                <a:gridCol w="1932044">
                  <a:extLst>
                    <a:ext uri="{9D8B030D-6E8A-4147-A177-3AD203B41FA5}">
                      <a16:colId xmlns:a16="http://schemas.microsoft.com/office/drawing/2014/main" val="1749618825"/>
                    </a:ext>
                  </a:extLst>
                </a:gridCol>
                <a:gridCol w="1451702">
                  <a:extLst>
                    <a:ext uri="{9D8B030D-6E8A-4147-A177-3AD203B41FA5}">
                      <a16:colId xmlns:a16="http://schemas.microsoft.com/office/drawing/2014/main" val="3358567773"/>
                    </a:ext>
                  </a:extLst>
                </a:gridCol>
              </a:tblGrid>
              <a:tr h="42137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the variable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of the variable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Unit of Measurement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Range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Value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Indicator (in case it is needed)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Source of the data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47402"/>
                  </a:ext>
                </a:extLst>
              </a:tr>
              <a:tr h="216000">
                <a:tc rowSpan="7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GRN1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Temperature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º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en-GB" sz="1400" u="non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≤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-10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Daily Max temperature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latin typeface="+mn-lt"/>
                          <a:ea typeface="Calibri"/>
                          <a:cs typeface="Calibri"/>
                          <a:hlinkClick r:id="rId3"/>
                        </a:rPr>
                        <a:t>https://www.ecad.eu/</a:t>
                      </a:r>
                      <a:endParaRPr lang="en-US" sz="1200" i="1" dirty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latin typeface="+mn-lt"/>
                          <a:ea typeface="Calibri"/>
                          <a:cs typeface="Calibri"/>
                          <a:hlinkClick r:id="rId4"/>
                        </a:rPr>
                        <a:t>https://climexp.knmi.nl/start.cgi</a:t>
                      </a:r>
                      <a:endParaRPr lang="ru-RU" sz="120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latin typeface="+mn-lt"/>
                          <a:ea typeface="Calibri"/>
                          <a:cs typeface="Calibri"/>
                          <a:hlinkClick r:id="rId5"/>
                        </a:rPr>
                        <a:t>https://cds.climate.copernicus.eu/#!/home</a:t>
                      </a:r>
                      <a:endParaRPr lang="ru-RU" sz="1200" i="1" dirty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81633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-10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6854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(-5) –(+10)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8784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10-20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775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20-25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0533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u="none" dirty="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25-35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75405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u="none" dirty="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≥35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47279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GRN2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i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Rain amount</a:t>
                      </a:r>
                      <a:endParaRPr lang="ru-RU" sz="1400" i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mm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≤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Daily 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rain amount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highlight>
                          <a:srgbClr val="F2F2F2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093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1-9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7056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10-19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02317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20-29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1966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≥30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782737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GRN3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Wind speed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m/s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≥15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Gust wind speed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68078"/>
                  </a:ext>
                </a:extLst>
              </a:tr>
              <a:tr h="253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10-15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73439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9-0</a:t>
                      </a: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66" marR="34866" marT="35863" marB="35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11731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52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1405B48-325B-B657-1762-E3E634E07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72621"/>
              </p:ext>
            </p:extLst>
          </p:nvPr>
        </p:nvGraphicFramePr>
        <p:xfrm>
          <a:off x="448622" y="2788977"/>
          <a:ext cx="112257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192">
                  <a:extLst>
                    <a:ext uri="{9D8B030D-6E8A-4147-A177-3AD203B41FA5}">
                      <a16:colId xmlns:a16="http://schemas.microsoft.com/office/drawing/2014/main" val="774223372"/>
                    </a:ext>
                  </a:extLst>
                </a:gridCol>
                <a:gridCol w="2412459">
                  <a:extLst>
                    <a:ext uri="{9D8B030D-6E8A-4147-A177-3AD203B41FA5}">
                      <a16:colId xmlns:a16="http://schemas.microsoft.com/office/drawing/2014/main" val="622465598"/>
                    </a:ext>
                  </a:extLst>
                </a:gridCol>
                <a:gridCol w="2305456">
                  <a:extLst>
                    <a:ext uri="{9D8B030D-6E8A-4147-A177-3AD203B41FA5}">
                      <a16:colId xmlns:a16="http://schemas.microsoft.com/office/drawing/2014/main" val="4256276042"/>
                    </a:ext>
                  </a:extLst>
                </a:gridCol>
                <a:gridCol w="1517515">
                  <a:extLst>
                    <a:ext uri="{9D8B030D-6E8A-4147-A177-3AD203B41FA5}">
                      <a16:colId xmlns:a16="http://schemas.microsoft.com/office/drawing/2014/main" val="1927573966"/>
                    </a:ext>
                  </a:extLst>
                </a:gridCol>
                <a:gridCol w="2461098">
                  <a:extLst>
                    <a:ext uri="{9D8B030D-6E8A-4147-A177-3AD203B41FA5}">
                      <a16:colId xmlns:a16="http://schemas.microsoft.com/office/drawing/2014/main" val="3394998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Number of variables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Name of variables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Formula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Definition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Range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3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GRN1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Temperature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GRN1 + GRN2 + GRN3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optimal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&gt;1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0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GRN2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Rain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threshold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- 1 … 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93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GRN3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Wind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extreme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 -1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340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51C2C0-202D-25E6-0B16-9649880EA850}"/>
              </a:ext>
            </a:extLst>
          </p:cNvPr>
          <p:cNvSpPr txBox="1"/>
          <p:nvPr/>
        </p:nvSpPr>
        <p:spPr>
          <a:xfrm>
            <a:off x="1449422" y="1541993"/>
            <a:ext cx="9224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construction of the GRN indicator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8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proposal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4AC3AA-C240-910A-CE76-606A69BF6535}"/>
              </a:ext>
            </a:extLst>
          </p:cNvPr>
          <p:cNvSpPr txBox="1"/>
          <p:nvPr/>
        </p:nvSpPr>
        <p:spPr>
          <a:xfrm>
            <a:off x="755212" y="2274838"/>
            <a:ext cx="1068157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The main users of the CS: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landscape companies, residents of building, construction and engineering companies, maintenance companies, administrations</a:t>
            </a:r>
            <a:r>
              <a:rPr lang="es-ES" sz="2400" i="1" dirty="0">
                <a:solidFill>
                  <a:schemeClr val="bg1"/>
                </a:solidFill>
                <a:ea typeface="Calibri"/>
                <a:cs typeface="Calibri"/>
              </a:rPr>
              <a:t> (local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governments</a:t>
            </a:r>
            <a:r>
              <a:rPr lang="es-ES" sz="2400" i="1" dirty="0">
                <a:solidFill>
                  <a:schemeClr val="bg1"/>
                </a:solidFill>
                <a:ea typeface="Calibri"/>
                <a:cs typeface="Calibri"/>
              </a:rPr>
              <a:t>,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policy-</a:t>
            </a:r>
            <a:r>
              <a:rPr lang="es-ES" sz="2400" i="1" dirty="0">
                <a:solidFill>
                  <a:schemeClr val="bg1"/>
                </a:solidFill>
                <a:ea typeface="Calibri"/>
                <a:cs typeface="Calibri"/>
              </a:rPr>
              <a:t> and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decision</a:t>
            </a:r>
            <a:r>
              <a:rPr lang="es-ES" sz="2400" i="1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ea typeface="Calibri"/>
                <a:cs typeface="Calibri"/>
              </a:rPr>
              <a:t>makers</a:t>
            </a:r>
            <a:r>
              <a:rPr lang="es-ES" sz="2400" i="1" dirty="0">
                <a:solidFill>
                  <a:schemeClr val="bg1"/>
                </a:solidFill>
                <a:ea typeface="Calibri"/>
                <a:cs typeface="Calibri"/>
              </a:rPr>
              <a:t>) and </a:t>
            </a:r>
            <a:r>
              <a:rPr lang="es-ES" sz="2400" i="1" dirty="0" err="1">
                <a:solidFill>
                  <a:schemeClr val="bg1"/>
                </a:solidFill>
                <a:ea typeface="Calibri"/>
                <a:cs typeface="Calibri"/>
              </a:rPr>
              <a:t>others</a:t>
            </a:r>
            <a:r>
              <a:rPr lang="es-ES" sz="2400" i="1" dirty="0">
                <a:solidFill>
                  <a:schemeClr val="bg1"/>
                </a:solidFill>
                <a:ea typeface="Calibri"/>
                <a:cs typeface="Calibri"/>
              </a:rPr>
              <a:t>.</a:t>
            </a:r>
          </a:p>
          <a:p>
            <a:pPr marL="285750" indent="-285750">
              <a:buFont typeface="Calibri"/>
              <a:buChar char="-"/>
            </a:pPr>
            <a:endParaRPr lang="es-ES" sz="2400" i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Identify the channel for communication the CS: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website, app, </a:t>
            </a:r>
            <a:r>
              <a:rPr lang="en-US" sz="2400" i="1" dirty="0" err="1">
                <a:solidFill>
                  <a:schemeClr val="bg1"/>
                </a:solidFill>
                <a:ea typeface="Calibri"/>
                <a:cs typeface="Calibri"/>
              </a:rPr>
              <a:t>sms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, newsletter</a:t>
            </a:r>
          </a:p>
          <a:p>
            <a:pPr marL="285750" indent="-285750">
              <a:buFont typeface="Calibri"/>
              <a:buChar char="-"/>
            </a:pPr>
            <a:endParaRPr lang="en-US" sz="2400" i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Identify the format to communicate the CS: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simple language, emojis, maps...</a:t>
            </a:r>
          </a:p>
          <a:p>
            <a:endParaRPr lang="en-US" sz="2400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needs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4AC3AA-C240-910A-CE76-606A69BF6535}"/>
              </a:ext>
            </a:extLst>
          </p:cNvPr>
          <p:cNvSpPr txBox="1"/>
          <p:nvPr/>
        </p:nvSpPr>
        <p:spPr>
          <a:xfrm>
            <a:off x="904067" y="1876943"/>
            <a:ext cx="1044973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Identify if there is a need to create new working networks</a:t>
            </a:r>
            <a:r>
              <a:rPr lang="uk-UA" sz="2400" b="1" dirty="0">
                <a:solidFill>
                  <a:schemeClr val="bg1"/>
                </a:solidFill>
                <a:ea typeface="Calibri"/>
                <a:cs typeface="Calibri"/>
              </a:rPr>
              <a:t>:</a:t>
            </a: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project/product managers, IT-developers, marketing specialists, financial specialists, climate service specialists, financial resources.</a:t>
            </a:r>
          </a:p>
          <a:p>
            <a:pPr marL="285750" indent="-285750">
              <a:buFont typeface="Calibri"/>
              <a:buChar char="-"/>
            </a:pPr>
            <a:endParaRPr lang="es-ES" sz="24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Identify if there is a need to create a new project to develop the CS started during this week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YES</a:t>
            </a:r>
          </a:p>
          <a:p>
            <a:pPr marL="285750" indent="-285750">
              <a:buFont typeface="Calibri"/>
              <a:buChar char="-"/>
            </a:pP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Write other issues of interest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bridging the gaps between climatologists and end-users of climate service</a:t>
            </a:r>
            <a:endParaRPr lang="en-US" sz="2400" b="1" i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400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7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4AC3AA-C240-910A-CE76-606A69BF6535}"/>
              </a:ext>
            </a:extLst>
          </p:cNvPr>
          <p:cNvSpPr txBox="1"/>
          <p:nvPr/>
        </p:nvSpPr>
        <p:spPr>
          <a:xfrm>
            <a:off x="904067" y="2402237"/>
            <a:ext cx="915691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Identify the more interesting lessons from this week course: all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lectures</a:t>
            </a:r>
          </a:p>
          <a:p>
            <a:pPr algn="just"/>
            <a:endParaRPr lang="es-E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 algn="just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State if you need more training materials related with the work done during this week</a:t>
            </a:r>
          </a:p>
          <a:p>
            <a:pPr algn="just"/>
            <a:endParaRPr lang="en-US" sz="2400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0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3A8F1-0329-B1B2-4BA2-63DFC6617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865977"/>
          </a:xfrm>
        </p:spPr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E5134F-E819-4FE8-6BA0-C22DBEAA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F72-4BBC-44EE-A061-61CF2FCD25C7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29356A-3FCC-1723-0E3D-5B43C219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6AB59D-C9A4-32C4-59DB-25ED1231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39095"/>
            <a:ext cx="10269072" cy="648071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of the group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/>
              <a:cs typeface="Calibri Ligh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D3D9347-B905-7E84-23D6-817BFE083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6866"/>
              </p:ext>
            </p:extLst>
          </p:nvPr>
        </p:nvGraphicFramePr>
        <p:xfrm>
          <a:off x="532589" y="2275419"/>
          <a:ext cx="11126822" cy="2737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3411">
                  <a:extLst>
                    <a:ext uri="{9D8B030D-6E8A-4147-A177-3AD203B41FA5}">
                      <a16:colId xmlns:a16="http://schemas.microsoft.com/office/drawing/2014/main" val="1344875008"/>
                    </a:ext>
                  </a:extLst>
                </a:gridCol>
                <a:gridCol w="5563411">
                  <a:extLst>
                    <a:ext uri="{9D8B030D-6E8A-4147-A177-3AD203B41FA5}">
                      <a16:colId xmlns:a16="http://schemas.microsoft.com/office/drawing/2014/main" val="3664530181"/>
                    </a:ext>
                  </a:extLst>
                </a:gridCol>
              </a:tblGrid>
              <a:tr h="38758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u="none" strike="noStrike" kern="1200" noProof="0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GB" sz="20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u="none" strike="noStrike" kern="1200" noProof="0" dirty="0">
                          <a:solidFill>
                            <a:schemeClr val="bg1"/>
                          </a:solidFill>
                          <a:effectLst/>
                        </a:rPr>
                        <a:t>Affiliation</a:t>
                      </a:r>
                      <a:endParaRPr lang="en-GB" sz="20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102166"/>
                  </a:ext>
                </a:extLst>
              </a:tr>
              <a:tr h="42066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Inna Khomenko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Odesa State Environmental University (Odesa, Ukraine)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5767482"/>
                  </a:ext>
                </a:extLst>
              </a:tr>
              <a:tr h="38758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Alona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Perebynos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Kyiv National University of Construction and Architecture (Kyiv, Ukraine)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300058"/>
                  </a:ext>
                </a:extLst>
              </a:tr>
              <a:tr h="38758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Yuliia</a:t>
                      </a:r>
                      <a:r>
                        <a:rPr lang="es-E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8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Bereznytska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Kyiv National University of Construction and Architecture (Kyiv, Ukraine)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017073"/>
                  </a:ext>
                </a:extLst>
              </a:tr>
              <a:tr h="38758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Olena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Verenych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Kyiv National University of Construction and Architecture (Kyiv, Ukraine)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0150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311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8C34E-38DB-40BD-996B-D7C343750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898963-D6C9-4FCC-B606-3EC5A514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ABC4B6-21EE-4F5E-8169-5118BF3F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066472-8E4C-480F-993B-75577A9D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3DCD7A-0996-432D-84D8-0632EF93D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478" y="1122363"/>
            <a:ext cx="8649450" cy="50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B0D73-57A4-4F9C-9BC0-296CCFCCB8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8645AE-8340-46F9-847A-F308ED42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B53EBC-3F99-46D9-A7DF-0F0D527E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33482E-069C-47B0-8F5D-F3150084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89E2F5-FD9D-4BA6-B5E9-B76B5A937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46" y="1122363"/>
            <a:ext cx="7227307" cy="51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5E02B-8CDE-45EC-A280-7E2728393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F06A3D-15FB-4EAE-8AA3-55F2B2C2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C6C8FD-3489-4463-BDF4-DB7F170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634556-AB99-40A4-9B2D-A74D8A43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B8110F-D850-49BE-9996-460441F7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706" y="1042975"/>
            <a:ext cx="7398993" cy="51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4AC3AA-C240-910A-CE76-606A69BF6535}"/>
              </a:ext>
            </a:extLst>
          </p:cNvPr>
          <p:cNvSpPr txBox="1"/>
          <p:nvPr/>
        </p:nvSpPr>
        <p:spPr>
          <a:xfrm>
            <a:off x="261025" y="1400289"/>
            <a:ext cx="59938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Topic:</a:t>
            </a:r>
            <a:r>
              <a:rPr lang="en-US" sz="2400" b="1" i="1" dirty="0">
                <a:solidFill>
                  <a:schemeClr val="bg1"/>
                </a:solidFill>
                <a:ea typeface="Calibri"/>
                <a:cs typeface="Calibri"/>
              </a:rPr>
              <a:t> 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Urban planning “Km zero concept”</a:t>
            </a:r>
            <a:endParaRPr lang="ru-RU" sz="2400" i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400" i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Region of study:  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Odesa city, Ukraine</a:t>
            </a:r>
          </a:p>
        </p:txBody>
      </p:sp>
      <p:pic>
        <p:nvPicPr>
          <p:cNvPr id="1026" name="Picture 2" descr="Km 0, Madrid">
            <a:extLst>
              <a:ext uri="{FF2B5EF4-FFF2-40B4-BE49-F238E27FC236}">
                <a16:creationId xmlns:a16="http://schemas.microsoft.com/office/drawing/2014/main" id="{BE03F9B3-DC9C-A0FD-568C-0D9A3352D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90" y="1264594"/>
            <a:ext cx="4234685" cy="43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ЧЕСТВО ЖИЗНИ МИРОВОГО УРОВНЯ">
            <a:extLst>
              <a:ext uri="{FF2B5EF4-FFF2-40B4-BE49-F238E27FC236}">
                <a16:creationId xmlns:a16="http://schemas.microsoft.com/office/drawing/2014/main" id="{02E6F33B-7E3A-93B5-25EC-EA21ADE90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8" y="3561131"/>
            <a:ext cx="3599234" cy="20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МЕСТО ДЛЯ ТЕСТИРОВАНИЯ БИЗНЕСА">
            <a:extLst>
              <a:ext uri="{FF2B5EF4-FFF2-40B4-BE49-F238E27FC236}">
                <a16:creationId xmlns:a16="http://schemas.microsoft.com/office/drawing/2014/main" id="{C926E633-FF8E-CD32-8D5B-9BBBEAD5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69" y="3561131"/>
            <a:ext cx="3599234" cy="20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9794" y="1375061"/>
            <a:ext cx="3795409" cy="648071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proposal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4AC3AA-C240-910A-CE76-606A69BF6535}"/>
              </a:ext>
            </a:extLst>
          </p:cNvPr>
          <p:cNvSpPr txBox="1"/>
          <p:nvPr/>
        </p:nvSpPr>
        <p:spPr>
          <a:xfrm>
            <a:off x="515567" y="2295234"/>
            <a:ext cx="689366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Description of the indicator: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the indicator that characterizes the possibility of building green rooftops in residential buildings of the "zero kilometer" type concept</a:t>
            </a:r>
          </a:p>
          <a:p>
            <a:pPr marL="285750" indent="-285750" algn="just">
              <a:buFont typeface="Calibri"/>
              <a:buChar char="-"/>
            </a:pPr>
            <a:endParaRPr lang="en-US" sz="2400" i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 algn="just"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Data needed to compute the indicator</a:t>
            </a:r>
            <a:r>
              <a:rPr lang="en-US" sz="2400" b="1" i="1" dirty="0">
                <a:solidFill>
                  <a:schemeClr val="bg1"/>
                </a:solidFill>
                <a:ea typeface="Calibri"/>
                <a:cs typeface="Calibri"/>
              </a:rPr>
              <a:t>:</a:t>
            </a:r>
            <a:r>
              <a:rPr lang="uk-UA" sz="2400" b="1" i="1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</a:rPr>
              <a:t>temperature, precipitation, </a:t>
            </a:r>
            <a:r>
              <a:rPr lang="en-US" sz="2400" b="0" i="1" dirty="0">
                <a:solidFill>
                  <a:schemeClr val="bg1"/>
                </a:solidFill>
                <a:effectLst/>
              </a:rPr>
              <a:t>wind</a:t>
            </a:r>
            <a:r>
              <a:rPr lang="ru-RU" sz="2400" b="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0" i="1" dirty="0">
                <a:solidFill>
                  <a:schemeClr val="bg1"/>
                </a:solidFill>
                <a:effectLst/>
              </a:rPr>
              <a:t>speed</a:t>
            </a:r>
            <a:endParaRPr lang="en-US" sz="2400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2052" name="Picture 4" descr="Green Roofs: A Sustainable Solution for Urban Development | by Robert C.  Brears | Mark and Focus | Medium">
            <a:extLst>
              <a:ext uri="{FF2B5EF4-FFF2-40B4-BE49-F238E27FC236}">
                <a16:creationId xmlns:a16="http://schemas.microsoft.com/office/drawing/2014/main" id="{3AFEB57B-26CB-DE7B-A00D-4AD1A535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22" y="1375061"/>
            <a:ext cx="4183186" cy="41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3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8283" y="1065566"/>
            <a:ext cx="3795409" cy="648071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proposal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4AC3AA-C240-910A-CE76-606A69BF6535}"/>
              </a:ext>
            </a:extLst>
          </p:cNvPr>
          <p:cNvSpPr txBox="1"/>
          <p:nvPr/>
        </p:nvSpPr>
        <p:spPr>
          <a:xfrm>
            <a:off x="324074" y="2244926"/>
            <a:ext cx="2347609" cy="464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ea typeface="Calibri"/>
                <a:cs typeface="Calibri"/>
                <a:hlinkClick r:id="rId3"/>
              </a:rPr>
              <a:t>https://www.ecad.eu/</a:t>
            </a:r>
            <a:endParaRPr lang="en-US" i="1" dirty="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BFB9B-E1AC-98AF-1DD4-6A7B35E1B649}"/>
              </a:ext>
            </a:extLst>
          </p:cNvPr>
          <p:cNvSpPr txBox="1"/>
          <p:nvPr/>
        </p:nvSpPr>
        <p:spPr>
          <a:xfrm>
            <a:off x="275494" y="1598498"/>
            <a:ext cx="6870913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Location of the data to compute the indicator:</a:t>
            </a:r>
            <a:endParaRPr lang="ru-RU" sz="2400" b="1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F9A92-B7FA-B2CC-BC14-CE336D9B5E7F}"/>
              </a:ext>
            </a:extLst>
          </p:cNvPr>
          <p:cNvSpPr txBox="1"/>
          <p:nvPr/>
        </p:nvSpPr>
        <p:spPr>
          <a:xfrm>
            <a:off x="8093181" y="2602578"/>
            <a:ext cx="419019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ea typeface="Calibri"/>
                <a:cs typeface="Calibri"/>
                <a:hlinkClick r:id="rId4"/>
              </a:rPr>
              <a:t>https://cds.climate.copernicus.eu/#!/home</a:t>
            </a:r>
            <a:endParaRPr lang="ru-RU" i="1" dirty="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767C5B-7386-C75B-5AE4-8D68DFC8D0CC}"/>
              </a:ext>
            </a:extLst>
          </p:cNvPr>
          <p:cNvSpPr txBox="1"/>
          <p:nvPr/>
        </p:nvSpPr>
        <p:spPr>
          <a:xfrm>
            <a:off x="3582200" y="5805976"/>
            <a:ext cx="2627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ea typeface="Calibri"/>
                <a:cs typeface="Calibri"/>
                <a:hlinkClick r:id="rId5"/>
              </a:rPr>
              <a:t>https://open-meteo.com/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B32C30-81CA-3E69-89CA-CFA29A61BFAF}"/>
              </a:ext>
            </a:extLst>
          </p:cNvPr>
          <p:cNvSpPr txBox="1"/>
          <p:nvPr/>
        </p:nvSpPr>
        <p:spPr>
          <a:xfrm>
            <a:off x="4750218" y="2108030"/>
            <a:ext cx="3188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ea typeface="Calibri"/>
                <a:cs typeface="Calibri"/>
                <a:hlinkClick r:id="rId6"/>
              </a:rPr>
              <a:t>https://climexp.knmi.nl/start.cgi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DD7C76-ABCC-822E-AAF7-0AC227D00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35" y="2826790"/>
            <a:ext cx="2962740" cy="27981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7A3998-E131-A20D-987F-80728DF05B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5737" y="2570929"/>
            <a:ext cx="2926633" cy="15256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E9454B-1C7B-25E1-E563-4A70D040D3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8088" y="3200722"/>
            <a:ext cx="3760377" cy="20257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BC15A5A-C0D5-BB6E-6E6C-F9BB69D5B8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676" y="4200319"/>
            <a:ext cx="3404681" cy="1502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7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3696" y="1224229"/>
            <a:ext cx="3795409" cy="648071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proposal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4AC3AA-C240-910A-CE76-606A69BF6535}"/>
              </a:ext>
            </a:extLst>
          </p:cNvPr>
          <p:cNvSpPr txBox="1"/>
          <p:nvPr/>
        </p:nvSpPr>
        <p:spPr>
          <a:xfrm>
            <a:off x="3405171" y="1824194"/>
            <a:ext cx="4914092" cy="589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Possible end users of the indicator:</a:t>
            </a:r>
            <a:endParaRPr lang="en-US" sz="2400" b="1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6FD0E4-1E5E-DEA7-324D-D65E28EFC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54" y="2638466"/>
            <a:ext cx="3459881" cy="2300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E9DF2F-FFB7-3011-D8B8-18C00A9B228A}"/>
              </a:ext>
            </a:extLst>
          </p:cNvPr>
          <p:cNvSpPr txBox="1"/>
          <p:nvPr/>
        </p:nvSpPr>
        <p:spPr>
          <a:xfrm>
            <a:off x="268773" y="5152020"/>
            <a:ext cx="3567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a typeface="Calibri"/>
                <a:cs typeface="Calibri"/>
              </a:rPr>
              <a:t>private sector (landscape designers)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90149-0C40-9C7F-6734-60C8DF4E910F}"/>
              </a:ext>
            </a:extLst>
          </p:cNvPr>
          <p:cNvSpPr txBox="1"/>
          <p:nvPr/>
        </p:nvSpPr>
        <p:spPr>
          <a:xfrm>
            <a:off x="4310567" y="4577525"/>
            <a:ext cx="2974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a typeface="Calibri"/>
                <a:cs typeface="Calibri"/>
              </a:rPr>
              <a:t>government (administration)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F4DC8-4EA6-6B22-04B1-009BDFA99C99}"/>
              </a:ext>
            </a:extLst>
          </p:cNvPr>
          <p:cNvSpPr txBox="1"/>
          <p:nvPr/>
        </p:nvSpPr>
        <p:spPr>
          <a:xfrm>
            <a:off x="8863111" y="5152020"/>
            <a:ext cx="224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a typeface="Calibri"/>
                <a:cs typeface="Calibri"/>
              </a:rPr>
              <a:t>public sector (citizens)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01B7A1-BF43-CB64-87E3-C08BA8C2D6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09"/>
          <a:stretch/>
        </p:blipFill>
        <p:spPr>
          <a:xfrm>
            <a:off x="4010404" y="2584303"/>
            <a:ext cx="3567441" cy="1856887"/>
          </a:xfrm>
          <a:prstGeom prst="rect">
            <a:avLst/>
          </a:prstGeom>
        </p:spPr>
      </p:pic>
      <p:pic>
        <p:nvPicPr>
          <p:cNvPr id="4098" name="Picture 2" descr="DG Regio supports citizens involvement with two Pilot Actions - PA 10">
            <a:extLst>
              <a:ext uri="{FF2B5EF4-FFF2-40B4-BE49-F238E27FC236}">
                <a16:creationId xmlns:a16="http://schemas.microsoft.com/office/drawing/2014/main" id="{A21557B8-9DE9-C416-2374-D3DFAEE7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14" y="2625098"/>
            <a:ext cx="4207570" cy="22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48900</TotalTime>
  <Words>1310</Words>
  <Application>Microsoft Office PowerPoint</Application>
  <PresentationFormat>Широкоэкранный</PresentationFormat>
  <Paragraphs>186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619285-EPP-1-2020-1-FI-EPPKA2-CBHE-JP  Multilevel Local, Nation- and Regionwide Education and Training in Climate Services, Climate Change Adaptation and Mitigation</vt:lpstr>
      <vt:lpstr>Presentation of the group</vt:lpstr>
      <vt:lpstr>Презентация PowerPoint</vt:lpstr>
      <vt:lpstr>Презентация PowerPoint</vt:lpstr>
      <vt:lpstr>Презентация PowerPoint</vt:lpstr>
      <vt:lpstr>Презентация PowerPoint</vt:lpstr>
      <vt:lpstr>Indicator proposal</vt:lpstr>
      <vt:lpstr>Indicator proposal</vt:lpstr>
      <vt:lpstr>Indicator proposal</vt:lpstr>
      <vt:lpstr>Презентация PowerPoint</vt:lpstr>
      <vt:lpstr>Презентация PowerPoint</vt:lpstr>
      <vt:lpstr>Communication proposal</vt:lpstr>
      <vt:lpstr>Future needs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Gamaiun</dc:creator>
  <cp:lastModifiedBy>Inna Khomenko</cp:lastModifiedBy>
  <cp:revision>349</cp:revision>
  <dcterms:created xsi:type="dcterms:W3CDTF">2021-01-10T23:29:00Z</dcterms:created>
  <dcterms:modified xsi:type="dcterms:W3CDTF">2024-05-10T09:38:05Z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04C37632-664B-40BC-A0B2-0AB8281DAD42</vt:lpwstr>
  </property>
  <property fmtid="{D5CDD505-2E9C-101B-9397-08002B2CF9AE}" pid="3" name="ArticulatePath">
    <vt:lpwstr>ConfrontingWMOFramework_jon_30062021</vt:lpwstr>
  </property>
</Properties>
</file>