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uk-U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8" name="Shape 28"/>
        <p:cNvGrpSpPr/>
        <p:nvPr/>
      </p:nvGrpSpPr>
      <p:grpSpPr>
        <a:xfrm>
          <a:off x="0" y="0"/>
          <a:ext cx="0" cy="0"/>
          <a:chOff x="0" y="0"/>
          <a:chExt cx="0" cy="0"/>
        </a:xfrm>
      </p:grpSpPr>
      <p:sp>
        <p:nvSpPr>
          <p:cNvPr id="29" name="Google Shape;29;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Trebuchet MS"/>
              <a:ea typeface="Trebuchet MS"/>
              <a:cs typeface="Trebuchet MS"/>
              <a:sym typeface="Trebuchet MS"/>
            </a:endParaRPr>
          </a:p>
        </p:txBody>
      </p:sp>
      <p:sp>
        <p:nvSpPr>
          <p:cNvPr id="30" name="Google Shape;30;p2"/>
          <p:cNvSpPr/>
          <p:nvPr/>
        </p:nvSpPr>
        <p:spPr>
          <a:xfrm>
            <a:off x="0" y="1122362"/>
            <a:ext cx="12192000" cy="4625295"/>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Trebuchet MS"/>
              <a:ea typeface="Trebuchet MS"/>
              <a:cs typeface="Trebuchet MS"/>
              <a:sym typeface="Trebuchet MS"/>
            </a:endParaRPr>
          </a:p>
        </p:txBody>
      </p:sp>
      <p:sp>
        <p:nvSpPr>
          <p:cNvPr id="31" name="Google Shape;31;p2"/>
          <p:cNvSpPr txBox="1"/>
          <p:nvPr>
            <p:ph type="ctrTitle"/>
          </p:nvPr>
        </p:nvSpPr>
        <p:spPr>
          <a:xfrm>
            <a:off x="838200" y="1122363"/>
            <a:ext cx="10515600" cy="4625294"/>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lt1"/>
              </a:buClr>
              <a:buSzPts val="6000"/>
              <a:buFont typeface="Trebuchet MS"/>
              <a:buNone/>
              <a:defRPr sz="60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chemeClr val="lt1"/>
                </a:solidFill>
                <a:latin typeface="Trebuchet MS"/>
                <a:ea typeface="Trebuchet MS"/>
                <a:cs typeface="Trebuchet MS"/>
                <a:sym typeface="Trebuchet MS"/>
              </a:defRPr>
            </a:lvl1pPr>
            <a:lvl2pPr indent="0" lvl="1" marL="0" algn="r">
              <a:spcBef>
                <a:spcPts val="0"/>
              </a:spcBef>
              <a:buNone/>
              <a:defRPr b="0" i="0" sz="900" u="none" cap="none" strike="noStrike">
                <a:solidFill>
                  <a:schemeClr val="lt1"/>
                </a:solidFill>
                <a:latin typeface="Trebuchet MS"/>
                <a:ea typeface="Trebuchet MS"/>
                <a:cs typeface="Trebuchet MS"/>
                <a:sym typeface="Trebuchet MS"/>
              </a:defRPr>
            </a:lvl2pPr>
            <a:lvl3pPr indent="0" lvl="2" marL="0" algn="r">
              <a:spcBef>
                <a:spcPts val="0"/>
              </a:spcBef>
              <a:buNone/>
              <a:defRPr b="0" i="0" sz="900" u="none" cap="none" strike="noStrike">
                <a:solidFill>
                  <a:schemeClr val="lt1"/>
                </a:solidFill>
                <a:latin typeface="Trebuchet MS"/>
                <a:ea typeface="Trebuchet MS"/>
                <a:cs typeface="Trebuchet MS"/>
                <a:sym typeface="Trebuchet MS"/>
              </a:defRPr>
            </a:lvl3pPr>
            <a:lvl4pPr indent="0" lvl="3" marL="0" algn="r">
              <a:spcBef>
                <a:spcPts val="0"/>
              </a:spcBef>
              <a:buNone/>
              <a:defRPr b="0" i="0" sz="900" u="none" cap="none" strike="noStrike">
                <a:solidFill>
                  <a:schemeClr val="lt1"/>
                </a:solidFill>
                <a:latin typeface="Trebuchet MS"/>
                <a:ea typeface="Trebuchet MS"/>
                <a:cs typeface="Trebuchet MS"/>
                <a:sym typeface="Trebuchet MS"/>
              </a:defRPr>
            </a:lvl4pPr>
            <a:lvl5pPr indent="0" lvl="4" marL="0" algn="r">
              <a:spcBef>
                <a:spcPts val="0"/>
              </a:spcBef>
              <a:buNone/>
              <a:defRPr b="0" i="0" sz="900" u="none" cap="none" strike="noStrike">
                <a:solidFill>
                  <a:schemeClr val="lt1"/>
                </a:solidFill>
                <a:latin typeface="Trebuchet MS"/>
                <a:ea typeface="Trebuchet MS"/>
                <a:cs typeface="Trebuchet MS"/>
                <a:sym typeface="Trebuchet MS"/>
              </a:defRPr>
            </a:lvl5pPr>
            <a:lvl6pPr indent="0" lvl="5" marL="0" algn="r">
              <a:spcBef>
                <a:spcPts val="0"/>
              </a:spcBef>
              <a:buNone/>
              <a:defRPr b="0" i="0" sz="900" u="none" cap="none" strike="noStrike">
                <a:solidFill>
                  <a:schemeClr val="lt1"/>
                </a:solidFill>
                <a:latin typeface="Trebuchet MS"/>
                <a:ea typeface="Trebuchet MS"/>
                <a:cs typeface="Trebuchet MS"/>
                <a:sym typeface="Trebuchet MS"/>
              </a:defRPr>
            </a:lvl6pPr>
            <a:lvl7pPr indent="0" lvl="6" marL="0" algn="r">
              <a:spcBef>
                <a:spcPts val="0"/>
              </a:spcBef>
              <a:buNone/>
              <a:defRPr b="0" i="0" sz="900" u="none" cap="none" strike="noStrike">
                <a:solidFill>
                  <a:schemeClr val="lt1"/>
                </a:solidFill>
                <a:latin typeface="Trebuchet MS"/>
                <a:ea typeface="Trebuchet MS"/>
                <a:cs typeface="Trebuchet MS"/>
                <a:sym typeface="Trebuchet MS"/>
              </a:defRPr>
            </a:lvl7pPr>
            <a:lvl8pPr indent="0" lvl="7" marL="0" algn="r">
              <a:spcBef>
                <a:spcPts val="0"/>
              </a:spcBef>
              <a:buNone/>
              <a:defRPr b="0" i="0" sz="900" u="none" cap="none" strike="noStrike">
                <a:solidFill>
                  <a:schemeClr val="lt1"/>
                </a:solidFill>
                <a:latin typeface="Trebuchet MS"/>
                <a:ea typeface="Trebuchet MS"/>
                <a:cs typeface="Trebuchet MS"/>
                <a:sym typeface="Trebuchet MS"/>
              </a:defRPr>
            </a:lvl8pPr>
            <a:lvl9pPr indent="0" lvl="8" marL="0" algn="r">
              <a:spcBef>
                <a:spcPts val="0"/>
              </a:spcBef>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uk-UA"/>
              <a:t>‹#›</a:t>
            </a:fld>
            <a:endParaRPr/>
          </a:p>
        </p:txBody>
      </p:sp>
      <p:pic>
        <p:nvPicPr>
          <p:cNvPr id="35" name="Google Shape;35;p2"/>
          <p:cNvPicPr preferRelativeResize="0"/>
          <p:nvPr/>
        </p:nvPicPr>
        <p:blipFill rotWithShape="1">
          <a:blip r:embed="rId2">
            <a:alphaModFix/>
          </a:blip>
          <a:srcRect b="0" l="0" r="0" t="0"/>
          <a:stretch/>
        </p:blipFill>
        <p:spPr>
          <a:xfrm>
            <a:off x="8595362" y="28615"/>
            <a:ext cx="2244412" cy="1048484"/>
          </a:xfrm>
          <a:prstGeom prst="rect">
            <a:avLst/>
          </a:prstGeom>
          <a:noFill/>
          <a:ln>
            <a:noFill/>
          </a:ln>
        </p:spPr>
      </p:pic>
      <p:pic>
        <p:nvPicPr>
          <p:cNvPr id="36" name="Google Shape;36;p2"/>
          <p:cNvPicPr preferRelativeResize="0"/>
          <p:nvPr/>
        </p:nvPicPr>
        <p:blipFill rotWithShape="1">
          <a:blip r:embed="rId3">
            <a:alphaModFix/>
          </a:blip>
          <a:srcRect b="0" l="0" r="0" t="0"/>
          <a:stretch/>
        </p:blipFill>
        <p:spPr>
          <a:xfrm>
            <a:off x="767012" y="75243"/>
            <a:ext cx="4411578" cy="969786"/>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98" name="Shape 98"/>
        <p:cNvGrpSpPr/>
        <p:nvPr/>
      </p:nvGrpSpPr>
      <p:grpSpPr>
        <a:xfrm>
          <a:off x="0" y="0"/>
          <a:ext cx="0" cy="0"/>
          <a:chOff x="0" y="0"/>
          <a:chExt cx="0" cy="0"/>
        </a:xfrm>
      </p:grpSpPr>
      <p:sp>
        <p:nvSpPr>
          <p:cNvPr id="99" name="Google Shape;99;p11"/>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Trebuchet MS"/>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1"/>
          <p:cNvSpPr/>
          <p:nvPr>
            <p:ph idx="2" type="pic"/>
          </p:nvPr>
        </p:nvSpPr>
        <p:spPr>
          <a:xfrm>
            <a:off x="677334" y="609600"/>
            <a:ext cx="8596668" cy="3845718"/>
          </a:xfrm>
          <a:prstGeom prst="rect">
            <a:avLst/>
          </a:prstGeom>
          <a:noFill/>
          <a:ln>
            <a:noFill/>
          </a:ln>
        </p:spPr>
      </p:sp>
      <p:sp>
        <p:nvSpPr>
          <p:cNvPr id="101" name="Google Shape;101;p11"/>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02" name="Google Shape;102;p1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подпись">
  <p:cSld name="Заголовок и подпись">
    <p:spTree>
      <p:nvGrpSpPr>
        <p:cNvPr id="105" name="Shape 105"/>
        <p:cNvGrpSpPr/>
        <p:nvPr/>
      </p:nvGrpSpPr>
      <p:grpSpPr>
        <a:xfrm>
          <a:off x="0" y="0"/>
          <a:ext cx="0" cy="0"/>
          <a:chOff x="0" y="0"/>
          <a:chExt cx="0" cy="0"/>
        </a:xfrm>
      </p:grpSpPr>
      <p:sp>
        <p:nvSpPr>
          <p:cNvPr id="106" name="Google Shape;106;p12"/>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2"/>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8" name="Google Shape;108;p1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Цитата с подписью">
  <p:cSld name="Цитата с подписью">
    <p:spTree>
      <p:nvGrpSpPr>
        <p:cNvPr id="111" name="Shape 111"/>
        <p:cNvGrpSpPr/>
        <p:nvPr/>
      </p:nvGrpSpPr>
      <p:grpSpPr>
        <a:xfrm>
          <a:off x="0" y="0"/>
          <a:ext cx="0" cy="0"/>
          <a:chOff x="0" y="0"/>
          <a:chExt cx="0" cy="0"/>
        </a:xfrm>
      </p:grpSpPr>
      <p:sp>
        <p:nvSpPr>
          <p:cNvPr id="112" name="Google Shape;112;p13"/>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3"/>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280"/>
              <a:buFont typeface="Trebuchet MS"/>
              <a:buNone/>
              <a:defRPr sz="1600">
                <a:solidFill>
                  <a:srgbClr val="7F7F7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14" name="Google Shape;114;p13"/>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5" name="Google Shape;115;p1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
        <p:nvSpPr>
          <p:cNvPr id="118" name="Google Shape;118;p13"/>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uk-UA" sz="8000">
                <a:solidFill>
                  <a:srgbClr val="BFE471"/>
                </a:solidFill>
                <a:latin typeface="Arial"/>
                <a:ea typeface="Arial"/>
                <a:cs typeface="Arial"/>
                <a:sym typeface="Arial"/>
              </a:rPr>
              <a:t>“</a:t>
            </a:r>
            <a:endParaRPr/>
          </a:p>
        </p:txBody>
      </p:sp>
      <p:sp>
        <p:nvSpPr>
          <p:cNvPr id="119" name="Google Shape;119;p13"/>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uk-UA" sz="8000">
                <a:solidFill>
                  <a:srgbClr val="BFE471"/>
                </a:solidFill>
                <a:latin typeface="Arial"/>
                <a:ea typeface="Arial"/>
                <a:cs typeface="Arial"/>
                <a:sym typeface="Arial"/>
              </a:rPr>
              <a:t>”</a:t>
            </a:r>
            <a:endParaRPr sz="1800">
              <a:solidFill>
                <a:srgbClr val="BFE47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Карточка имени">
  <p:cSld name="Карточка имени">
    <p:spTree>
      <p:nvGrpSpPr>
        <p:cNvPr id="120" name="Shape 120"/>
        <p:cNvGrpSpPr/>
        <p:nvPr/>
      </p:nvGrpSpPr>
      <p:grpSpPr>
        <a:xfrm>
          <a:off x="0" y="0"/>
          <a:ext cx="0" cy="0"/>
          <a:chOff x="0" y="0"/>
          <a:chExt cx="0" cy="0"/>
        </a:xfrm>
      </p:grpSpPr>
      <p:sp>
        <p:nvSpPr>
          <p:cNvPr id="121" name="Google Shape;121;p14"/>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4"/>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23" name="Google Shape;123;p1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Цитата карточки имени">
  <p:cSld name="Цитата карточки имени">
    <p:spTree>
      <p:nvGrpSpPr>
        <p:cNvPr id="126" name="Shape 126"/>
        <p:cNvGrpSpPr/>
        <p:nvPr/>
      </p:nvGrpSpPr>
      <p:grpSpPr>
        <a:xfrm>
          <a:off x="0" y="0"/>
          <a:ext cx="0" cy="0"/>
          <a:chOff x="0" y="0"/>
          <a:chExt cx="0" cy="0"/>
        </a:xfrm>
      </p:grpSpPr>
      <p:sp>
        <p:nvSpPr>
          <p:cNvPr id="127" name="Google Shape;127;p15"/>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5"/>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rgbClr val="3F3F3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29" name="Google Shape;129;p15"/>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30" name="Google Shape;130;p1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
        <p:nvSpPr>
          <p:cNvPr id="133" name="Google Shape;133;p15"/>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uk-UA" sz="8000">
                <a:solidFill>
                  <a:srgbClr val="BFE471"/>
                </a:solidFill>
                <a:latin typeface="Arial"/>
                <a:ea typeface="Arial"/>
                <a:cs typeface="Arial"/>
                <a:sym typeface="Arial"/>
              </a:rPr>
              <a:t>“</a:t>
            </a:r>
            <a:endParaRPr/>
          </a:p>
        </p:txBody>
      </p:sp>
      <p:sp>
        <p:nvSpPr>
          <p:cNvPr id="134" name="Google Shape;134;p15"/>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uk-UA" sz="8000">
                <a:solidFill>
                  <a:srgbClr val="BFE471"/>
                </a:solidFill>
                <a:latin typeface="Arial"/>
                <a:ea typeface="Arial"/>
                <a:cs typeface="Arial"/>
                <a:sym typeface="Arial"/>
              </a:rPr>
              <a:t>”</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Истина или ложь">
  <p:cSld name="Истина или ложь">
    <p:spTree>
      <p:nvGrpSpPr>
        <p:cNvPr id="135" name="Shape 135"/>
        <p:cNvGrpSpPr/>
        <p:nvPr/>
      </p:nvGrpSpPr>
      <p:grpSpPr>
        <a:xfrm>
          <a:off x="0" y="0"/>
          <a:ext cx="0" cy="0"/>
          <a:chOff x="0" y="0"/>
          <a:chExt cx="0" cy="0"/>
        </a:xfrm>
      </p:grpSpPr>
      <p:sp>
        <p:nvSpPr>
          <p:cNvPr id="136" name="Google Shape;136;p16"/>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6"/>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chemeClr val="accent1"/>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8" name="Google Shape;138;p16"/>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39" name="Google Shape;139;p1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142" name="Shape 142"/>
        <p:cNvGrpSpPr/>
        <p:nvPr/>
      </p:nvGrpSpPr>
      <p:grpSpPr>
        <a:xfrm>
          <a:off x="0" y="0"/>
          <a:ext cx="0" cy="0"/>
          <a:chOff x="0" y="0"/>
          <a:chExt cx="0" cy="0"/>
        </a:xfrm>
      </p:grpSpPr>
      <p:sp>
        <p:nvSpPr>
          <p:cNvPr id="143" name="Google Shape;143;p1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17"/>
          <p:cNvSpPr txBox="1"/>
          <p:nvPr>
            <p:ph idx="1" type="body"/>
          </p:nvPr>
        </p:nvSpPr>
        <p:spPr>
          <a:xfrm rot="5400000">
            <a:off x="3035281"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45" name="Google Shape;145;p1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1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148" name="Shape 148"/>
        <p:cNvGrpSpPr/>
        <p:nvPr/>
      </p:nvGrpSpPr>
      <p:grpSpPr>
        <a:xfrm>
          <a:off x="0" y="0"/>
          <a:ext cx="0" cy="0"/>
          <a:chOff x="0" y="0"/>
          <a:chExt cx="0" cy="0"/>
        </a:xfrm>
      </p:grpSpPr>
      <p:sp>
        <p:nvSpPr>
          <p:cNvPr id="149" name="Google Shape;149;p18"/>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18"/>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51" name="Google Shape;151;p1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1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1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54" name="Shape 154"/>
        <p:cNvGrpSpPr/>
        <p:nvPr/>
      </p:nvGrpSpPr>
      <p:grpSpPr>
        <a:xfrm>
          <a:off x="0" y="0"/>
          <a:ext cx="0" cy="0"/>
          <a:chOff x="0" y="0"/>
          <a:chExt cx="0" cy="0"/>
        </a:xfrm>
      </p:grpSpPr>
      <p:sp>
        <p:nvSpPr>
          <p:cNvPr id="155" name="Google Shape;155;p1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156" name="Google Shape;156;p19"/>
          <p:cNvSpPr/>
          <p:nvPr/>
        </p:nvSpPr>
        <p:spPr>
          <a:xfrm>
            <a:off x="0" y="1122362"/>
            <a:ext cx="12192000" cy="4625295"/>
          </a:xfrm>
          <a:prstGeom prst="rect">
            <a:avLst/>
          </a:prstGeom>
          <a:gradFill>
            <a:gsLst>
              <a:gs pos="0">
                <a:srgbClr val="4BFFF6"/>
              </a:gs>
              <a:gs pos="44000">
                <a:srgbClr val="25C3F0"/>
              </a:gs>
              <a:gs pos="84000">
                <a:srgbClr val="14A9ED"/>
              </a:gs>
              <a:gs pos="100000">
                <a:srgbClr val="008BEA"/>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rebuchet MS"/>
              <a:ea typeface="Trebuchet MS"/>
              <a:cs typeface="Trebuchet MS"/>
              <a:sym typeface="Trebuchet MS"/>
            </a:endParaRPr>
          </a:p>
        </p:txBody>
      </p:sp>
      <p:sp>
        <p:nvSpPr>
          <p:cNvPr id="157" name="Google Shape;157;p19"/>
          <p:cNvSpPr txBox="1"/>
          <p:nvPr>
            <p:ph type="ctrTitle"/>
          </p:nvPr>
        </p:nvSpPr>
        <p:spPr>
          <a:xfrm>
            <a:off x="838200" y="1122363"/>
            <a:ext cx="10515600" cy="4625294"/>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lt1"/>
              </a:buClr>
              <a:buSzPts val="6000"/>
              <a:buFont typeface="Trebuchet MS"/>
              <a:buNone/>
              <a:defRPr sz="60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1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1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1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lt1"/>
                </a:solidFill>
                <a:latin typeface="Trebuchet MS"/>
                <a:ea typeface="Trebuchet MS"/>
                <a:cs typeface="Trebuchet MS"/>
                <a:sym typeface="Trebuchet MS"/>
              </a:defRPr>
            </a:lvl1pPr>
            <a:lvl2pPr indent="0" lvl="1" marL="0" algn="r">
              <a:spcBef>
                <a:spcPts val="0"/>
              </a:spcBef>
              <a:buNone/>
              <a:defRPr sz="900">
                <a:solidFill>
                  <a:schemeClr val="lt1"/>
                </a:solidFill>
                <a:latin typeface="Trebuchet MS"/>
                <a:ea typeface="Trebuchet MS"/>
                <a:cs typeface="Trebuchet MS"/>
                <a:sym typeface="Trebuchet MS"/>
              </a:defRPr>
            </a:lvl2pPr>
            <a:lvl3pPr indent="0" lvl="2" marL="0" algn="r">
              <a:spcBef>
                <a:spcPts val="0"/>
              </a:spcBef>
              <a:buNone/>
              <a:defRPr sz="900">
                <a:solidFill>
                  <a:schemeClr val="lt1"/>
                </a:solidFill>
                <a:latin typeface="Trebuchet MS"/>
                <a:ea typeface="Trebuchet MS"/>
                <a:cs typeface="Trebuchet MS"/>
                <a:sym typeface="Trebuchet MS"/>
              </a:defRPr>
            </a:lvl3pPr>
            <a:lvl4pPr indent="0" lvl="3" marL="0" algn="r">
              <a:spcBef>
                <a:spcPts val="0"/>
              </a:spcBef>
              <a:buNone/>
              <a:defRPr sz="900">
                <a:solidFill>
                  <a:schemeClr val="lt1"/>
                </a:solidFill>
                <a:latin typeface="Trebuchet MS"/>
                <a:ea typeface="Trebuchet MS"/>
                <a:cs typeface="Trebuchet MS"/>
                <a:sym typeface="Trebuchet MS"/>
              </a:defRPr>
            </a:lvl4pPr>
            <a:lvl5pPr indent="0" lvl="4" marL="0" algn="r">
              <a:spcBef>
                <a:spcPts val="0"/>
              </a:spcBef>
              <a:buNone/>
              <a:defRPr sz="900">
                <a:solidFill>
                  <a:schemeClr val="lt1"/>
                </a:solidFill>
                <a:latin typeface="Trebuchet MS"/>
                <a:ea typeface="Trebuchet MS"/>
                <a:cs typeface="Trebuchet MS"/>
                <a:sym typeface="Trebuchet MS"/>
              </a:defRPr>
            </a:lvl5pPr>
            <a:lvl6pPr indent="0" lvl="5" marL="0" algn="r">
              <a:spcBef>
                <a:spcPts val="0"/>
              </a:spcBef>
              <a:buNone/>
              <a:defRPr sz="900">
                <a:solidFill>
                  <a:schemeClr val="lt1"/>
                </a:solidFill>
                <a:latin typeface="Trebuchet MS"/>
                <a:ea typeface="Trebuchet MS"/>
                <a:cs typeface="Trebuchet MS"/>
                <a:sym typeface="Trebuchet MS"/>
              </a:defRPr>
            </a:lvl6pPr>
            <a:lvl7pPr indent="0" lvl="6" marL="0" algn="r">
              <a:spcBef>
                <a:spcPts val="0"/>
              </a:spcBef>
              <a:buNone/>
              <a:defRPr sz="900">
                <a:solidFill>
                  <a:schemeClr val="lt1"/>
                </a:solidFill>
                <a:latin typeface="Trebuchet MS"/>
                <a:ea typeface="Trebuchet MS"/>
                <a:cs typeface="Trebuchet MS"/>
                <a:sym typeface="Trebuchet MS"/>
              </a:defRPr>
            </a:lvl7pPr>
            <a:lvl8pPr indent="0" lvl="7" marL="0" algn="r">
              <a:spcBef>
                <a:spcPts val="0"/>
              </a:spcBef>
              <a:buNone/>
              <a:defRPr sz="900">
                <a:solidFill>
                  <a:schemeClr val="lt1"/>
                </a:solidFill>
                <a:latin typeface="Trebuchet MS"/>
                <a:ea typeface="Trebuchet MS"/>
                <a:cs typeface="Trebuchet MS"/>
                <a:sym typeface="Trebuchet MS"/>
              </a:defRPr>
            </a:lvl8pPr>
            <a:lvl9pPr indent="0" lvl="8" marL="0" algn="r">
              <a:spcBef>
                <a:spcPts val="0"/>
              </a:spcBef>
              <a:buNone/>
              <a:defRPr sz="900">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uk-UA"/>
              <a:t>‹#›</a:t>
            </a:fld>
            <a:endParaRPr/>
          </a:p>
        </p:txBody>
      </p:sp>
      <p:pic>
        <p:nvPicPr>
          <p:cNvPr id="161" name="Google Shape;161;p19"/>
          <p:cNvPicPr preferRelativeResize="0"/>
          <p:nvPr/>
        </p:nvPicPr>
        <p:blipFill rotWithShape="1">
          <a:blip r:embed="rId2">
            <a:alphaModFix/>
          </a:blip>
          <a:srcRect b="0" l="0" r="0" t="0"/>
          <a:stretch/>
        </p:blipFill>
        <p:spPr>
          <a:xfrm>
            <a:off x="8595362" y="28615"/>
            <a:ext cx="2244412" cy="1048484"/>
          </a:xfrm>
          <a:prstGeom prst="rect">
            <a:avLst/>
          </a:prstGeom>
          <a:noFill/>
          <a:ln>
            <a:noFill/>
          </a:ln>
        </p:spPr>
      </p:pic>
      <p:pic>
        <p:nvPicPr>
          <p:cNvPr id="162" name="Google Shape;162;p19"/>
          <p:cNvPicPr preferRelativeResize="0"/>
          <p:nvPr/>
        </p:nvPicPr>
        <p:blipFill rotWithShape="1">
          <a:blip r:embed="rId3">
            <a:alphaModFix/>
          </a:blip>
          <a:srcRect b="0" l="0" r="0" t="0"/>
          <a:stretch/>
        </p:blipFill>
        <p:spPr>
          <a:xfrm>
            <a:off x="767012" y="75243"/>
            <a:ext cx="4411578" cy="969786"/>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showMasterSp="0" type="title">
  <p:cSld name="TITLE">
    <p:spTree>
      <p:nvGrpSpPr>
        <p:cNvPr id="37" name="Shape 37"/>
        <p:cNvGrpSpPr/>
        <p:nvPr/>
      </p:nvGrpSpPr>
      <p:grpSpPr>
        <a:xfrm>
          <a:off x="0" y="0"/>
          <a:ext cx="0" cy="0"/>
          <a:chOff x="0" y="0"/>
          <a:chExt cx="0" cy="0"/>
        </a:xfrm>
      </p:grpSpPr>
      <p:grpSp>
        <p:nvGrpSpPr>
          <p:cNvPr id="38" name="Google Shape;38;p3"/>
          <p:cNvGrpSpPr/>
          <p:nvPr/>
        </p:nvGrpSpPr>
        <p:grpSpPr>
          <a:xfrm>
            <a:off x="0" y="-8467"/>
            <a:ext cx="12192000" cy="6866467"/>
            <a:chOff x="0" y="-8467"/>
            <a:chExt cx="12192000" cy="6866467"/>
          </a:xfrm>
        </p:grpSpPr>
        <p:cxnSp>
          <p:nvCxnSpPr>
            <p:cNvPr id="39" name="Google Shape;39;p3"/>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40" name="Google Shape;40;p3"/>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41" name="Google Shape;41;p3"/>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42" name="Google Shape;42;p3"/>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43" name="Google Shape;43;p3"/>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45" name="Google Shape;45;p3"/>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46" name="Google Shape;46;p3"/>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47" name="Google Shape;47;p3"/>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3"/>
            <p:cNvSpPr/>
            <p:nvPr/>
          </p:nvSpPr>
          <p:spPr>
            <a:xfrm rot="10800000">
              <a:off x="0" y="0"/>
              <a:ext cx="842596" cy="5666154"/>
            </a:xfrm>
            <a:prstGeom prst="triangle">
              <a:avLst>
                <a:gd fmla="val 10000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 name="Google Shape;49;p3"/>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51" name="Google Shape;51;p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54" name="Shape 54"/>
        <p:cNvGrpSpPr/>
        <p:nvPr/>
      </p:nvGrpSpPr>
      <p:grpSpPr>
        <a:xfrm>
          <a:off x="0" y="0"/>
          <a:ext cx="0" cy="0"/>
          <a:chOff x="0" y="0"/>
          <a:chExt cx="0" cy="0"/>
        </a:xfrm>
      </p:grpSpPr>
      <p:sp>
        <p:nvSpPr>
          <p:cNvPr id="55" name="Google Shape;55;p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7" name="Google Shape;57;p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60" name="Shape 60"/>
        <p:cNvGrpSpPr/>
        <p:nvPr/>
      </p:nvGrpSpPr>
      <p:grpSpPr>
        <a:xfrm>
          <a:off x="0" y="0"/>
          <a:ext cx="0" cy="0"/>
          <a:chOff x="0" y="0"/>
          <a:chExt cx="0" cy="0"/>
        </a:xfrm>
      </p:grpSpPr>
      <p:sp>
        <p:nvSpPr>
          <p:cNvPr id="61" name="Google Shape;61;p5"/>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000"/>
              <a:buFont typeface="Trebuchet MS"/>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5"/>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63" name="Google Shape;63;p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66" name="Shape 66"/>
        <p:cNvGrpSpPr/>
        <p:nvPr/>
      </p:nvGrpSpPr>
      <p:grpSpPr>
        <a:xfrm>
          <a:off x="0" y="0"/>
          <a:ext cx="0" cy="0"/>
          <a:chOff x="0" y="0"/>
          <a:chExt cx="0" cy="0"/>
        </a:xfrm>
      </p:grpSpPr>
      <p:sp>
        <p:nvSpPr>
          <p:cNvPr id="67" name="Google Shape;67;p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6"/>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9" name="Google Shape;69;p6"/>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0" name="Google Shape;70;p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73" name="Shape 73"/>
        <p:cNvGrpSpPr/>
        <p:nvPr/>
      </p:nvGrpSpPr>
      <p:grpSpPr>
        <a:xfrm>
          <a:off x="0" y="0"/>
          <a:ext cx="0" cy="0"/>
          <a:chOff x="0" y="0"/>
          <a:chExt cx="0" cy="0"/>
        </a:xfrm>
      </p:grpSpPr>
      <p:sp>
        <p:nvSpPr>
          <p:cNvPr id="74" name="Google Shape;74;p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7"/>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76" name="Google Shape;76;p7"/>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7" name="Google Shape;77;p7"/>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78" name="Google Shape;78;p7"/>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9" name="Google Shape;79;p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82" name="Shape 82"/>
        <p:cNvGrpSpPr/>
        <p:nvPr/>
      </p:nvGrpSpPr>
      <p:grpSpPr>
        <a:xfrm>
          <a:off x="0" y="0"/>
          <a:ext cx="0" cy="0"/>
          <a:chOff x="0" y="0"/>
          <a:chExt cx="0" cy="0"/>
        </a:xfrm>
      </p:grpSpPr>
      <p:sp>
        <p:nvSpPr>
          <p:cNvPr id="83" name="Google Shape;83;p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87" name="Shape 87"/>
        <p:cNvGrpSpPr/>
        <p:nvPr/>
      </p:nvGrpSpPr>
      <p:grpSpPr>
        <a:xfrm>
          <a:off x="0" y="0"/>
          <a:ext cx="0" cy="0"/>
          <a:chOff x="0" y="0"/>
          <a:chExt cx="0" cy="0"/>
        </a:xfrm>
      </p:grpSpPr>
      <p:sp>
        <p:nvSpPr>
          <p:cNvPr id="88" name="Google Shape;88;p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91" name="Shape 91"/>
        <p:cNvGrpSpPr/>
        <p:nvPr/>
      </p:nvGrpSpPr>
      <p:grpSpPr>
        <a:xfrm>
          <a:off x="0" y="0"/>
          <a:ext cx="0" cy="0"/>
          <a:chOff x="0" y="0"/>
          <a:chExt cx="0" cy="0"/>
        </a:xfrm>
      </p:grpSpPr>
      <p:sp>
        <p:nvSpPr>
          <p:cNvPr id="92" name="Google Shape;92;p10"/>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0"/>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94" name="Google Shape;94;p10"/>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1120"/>
              <a:buNone/>
              <a:defRPr sz="1400"/>
            </a:lvl2pPr>
            <a:lvl3pPr indent="-228600" lvl="2" marL="1371600" algn="l">
              <a:spcBef>
                <a:spcPts val="1000"/>
              </a:spcBef>
              <a:spcAft>
                <a:spcPts val="0"/>
              </a:spcAft>
              <a:buSzPts val="960"/>
              <a:buNone/>
              <a:defRPr sz="1200"/>
            </a:lvl3pPr>
            <a:lvl4pPr indent="-228600" lvl="3" marL="1828800" algn="l">
              <a:spcBef>
                <a:spcPts val="1000"/>
              </a:spcBef>
              <a:spcAft>
                <a:spcPts val="0"/>
              </a:spcAft>
              <a:buSzPts val="800"/>
              <a:buNone/>
              <a:defRPr sz="1000"/>
            </a:lvl4pPr>
            <a:lvl5pPr indent="-228600" lvl="4" marL="2286000" algn="l">
              <a:spcBef>
                <a:spcPts val="1000"/>
              </a:spcBef>
              <a:spcAft>
                <a:spcPts val="0"/>
              </a:spcAft>
              <a:buSzPts val="800"/>
              <a:buNone/>
              <a:defRPr sz="1000"/>
            </a:lvl5pPr>
            <a:lvl6pPr indent="-228600" lvl="5" marL="2743200" algn="l">
              <a:spcBef>
                <a:spcPts val="1000"/>
              </a:spcBef>
              <a:spcAft>
                <a:spcPts val="0"/>
              </a:spcAft>
              <a:buSzPts val="800"/>
              <a:buNone/>
              <a:defRPr sz="1000"/>
            </a:lvl6pPr>
            <a:lvl7pPr indent="-228600" lvl="6" marL="3200400" algn="l">
              <a:spcBef>
                <a:spcPts val="1000"/>
              </a:spcBef>
              <a:spcAft>
                <a:spcPts val="0"/>
              </a:spcAft>
              <a:buSzPts val="800"/>
              <a:buNone/>
              <a:defRPr sz="1000"/>
            </a:lvl7pPr>
            <a:lvl8pPr indent="-228600" lvl="7" marL="3657600" algn="l">
              <a:spcBef>
                <a:spcPts val="1000"/>
              </a:spcBef>
              <a:spcAft>
                <a:spcPts val="0"/>
              </a:spcAft>
              <a:buSzPts val="800"/>
              <a:buNone/>
              <a:defRPr sz="1000"/>
            </a:lvl8pPr>
            <a:lvl9pPr indent="-228600" lvl="8" marL="4114800" algn="l">
              <a:spcBef>
                <a:spcPts val="1000"/>
              </a:spcBef>
              <a:spcAft>
                <a:spcPts val="0"/>
              </a:spcAft>
              <a:buSzPts val="800"/>
              <a:buNone/>
              <a:defRPr sz="1000"/>
            </a:lvl9pPr>
          </a:lstStyle>
          <a:p/>
        </p:txBody>
      </p:sp>
      <p:sp>
        <p:nvSpPr>
          <p:cNvPr id="95" name="Google Shape;95;p1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11" Type="http://schemas.openxmlformats.org/officeDocument/2006/relationships/slideLayout" Target="../slideLayouts/slideLayout9.xml"/><Relationship Id="rId10" Type="http://schemas.openxmlformats.org/officeDocument/2006/relationships/slideLayout" Target="../slideLayouts/slideLayout8.xml"/><Relationship Id="rId21" Type="http://schemas.openxmlformats.org/officeDocument/2006/relationships/theme" Target="../theme/theme1.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4.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1"/>
          <p:cNvGrpSpPr/>
          <p:nvPr/>
        </p:nvGrpSpPr>
        <p:grpSpPr>
          <a:xfrm>
            <a:off x="0" y="-8467"/>
            <a:ext cx="12192000" cy="6866467"/>
            <a:chOff x="0" y="-8467"/>
            <a:chExt cx="12192000" cy="6866467"/>
          </a:xfrm>
        </p:grpSpPr>
        <p:cxnSp>
          <p:nvCxnSpPr>
            <p:cNvPr id="11" name="Google Shape;11;p1"/>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12" name="Google Shape;12;p1"/>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13" name="Google Shape;13;p1"/>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4" name="Google Shape;14;p1"/>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1"/>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7" name="Google Shape;17;p1"/>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8" name="Google Shape;18;p1"/>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9" name="Google Shape;19;p1"/>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
            <p:cNvSpPr/>
            <p:nvPr/>
          </p:nvSpPr>
          <p:spPr>
            <a:xfrm>
              <a:off x="0" y="4013200"/>
              <a:ext cx="448733" cy="2844800"/>
            </a:xfrm>
            <a:prstGeom prst="triangle">
              <a:avLst>
                <a:gd fmla="val 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2" name="Google Shape;22;p1"/>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23" name="Google Shape;23;p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4" name="Google Shape;24;p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5" name="Google Shape;25;p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uk-UA"/>
              <a:t>‹#›</a:t>
            </a:fld>
            <a:endParaRPr/>
          </a:p>
        </p:txBody>
      </p:sp>
      <p:pic>
        <p:nvPicPr>
          <p:cNvPr id="26" name="Google Shape;26;p1"/>
          <p:cNvPicPr preferRelativeResize="0"/>
          <p:nvPr/>
        </p:nvPicPr>
        <p:blipFill rotWithShape="1">
          <a:blip r:embed="rId1">
            <a:alphaModFix/>
          </a:blip>
          <a:srcRect b="0" l="0" r="0" t="0"/>
          <a:stretch/>
        </p:blipFill>
        <p:spPr>
          <a:xfrm>
            <a:off x="11423927" y="28615"/>
            <a:ext cx="685555" cy="320259"/>
          </a:xfrm>
          <a:prstGeom prst="rect">
            <a:avLst/>
          </a:prstGeom>
          <a:noFill/>
          <a:ln>
            <a:noFill/>
          </a:ln>
        </p:spPr>
      </p:pic>
      <p:pic>
        <p:nvPicPr>
          <p:cNvPr id="27" name="Google Shape;27;p1"/>
          <p:cNvPicPr preferRelativeResize="0"/>
          <p:nvPr/>
        </p:nvPicPr>
        <p:blipFill rotWithShape="1">
          <a:blip r:embed="rId2">
            <a:alphaModFix/>
          </a:blip>
          <a:srcRect b="0" l="0" r="0" t="0"/>
          <a:stretch/>
        </p:blipFill>
        <p:spPr>
          <a:xfrm>
            <a:off x="82518" y="75243"/>
            <a:ext cx="1276019" cy="28050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Lst>
  <mc:AlternateContent>
    <mc:Choice Requires="p14">
      <p:transition spd="slow" p14:dur="1500">
        <p:fade thruBlk="1"/>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jpg"/><Relationship Id="rId4" Type="http://schemas.openxmlformats.org/officeDocument/2006/relationships/image" Target="../media/image13.jpg"/><Relationship Id="rId5"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cgo-sreznevskyi.kyiv.ua/uk/diialnist/klimatolohichna/klimatychni-dani-po-kyiev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uk-UA"/>
              <a:t>6/16/2024</a:t>
            </a:r>
            <a:endParaRPr/>
          </a:p>
        </p:txBody>
      </p:sp>
      <p:sp>
        <p:nvSpPr>
          <p:cNvPr id="168" name="Google Shape;168;p2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
        <p:nvSpPr>
          <p:cNvPr id="169" name="Google Shape;169;p20"/>
          <p:cNvSpPr txBox="1"/>
          <p:nvPr/>
        </p:nvSpPr>
        <p:spPr>
          <a:xfrm>
            <a:off x="9584266" y="5061538"/>
            <a:ext cx="2607733" cy="504364"/>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800"/>
              <a:buFont typeface="Trebuchet MS"/>
              <a:buNone/>
            </a:pPr>
            <a:br>
              <a:rPr b="1" i="1" lang="uk-UA" sz="1800" u="none" cap="none" strike="noStrike">
                <a:solidFill>
                  <a:schemeClr val="lt1"/>
                </a:solidFill>
                <a:latin typeface="Trebuchet MS"/>
                <a:ea typeface="Trebuchet MS"/>
                <a:cs typeface="Trebuchet MS"/>
                <a:sym typeface="Trebuchet MS"/>
              </a:rPr>
            </a:br>
            <a:r>
              <a:rPr b="1" i="1" lang="uk-UA" sz="1800" u="none" cap="none" strike="noStrike">
                <a:solidFill>
                  <a:schemeClr val="lt1"/>
                </a:solidFill>
                <a:latin typeface="Trebuchet MS"/>
                <a:ea typeface="Trebuchet MS"/>
                <a:cs typeface="Trebuchet MS"/>
                <a:sym typeface="Trebuchet MS"/>
              </a:rPr>
              <a:t>10 May 2024. ClimED </a:t>
            </a:r>
            <a:br>
              <a:rPr b="1" i="1" lang="uk-UA" sz="1800" u="none" cap="none" strike="noStrike">
                <a:solidFill>
                  <a:schemeClr val="lt1"/>
                </a:solidFill>
                <a:latin typeface="Trebuchet MS"/>
                <a:ea typeface="Trebuchet MS"/>
                <a:cs typeface="Trebuchet MS"/>
                <a:sym typeface="Trebuchet MS"/>
              </a:rPr>
            </a:br>
            <a:r>
              <a:rPr b="1" i="1" lang="uk-UA" sz="1800" u="none" cap="none" strike="noStrike">
                <a:solidFill>
                  <a:schemeClr val="lt1"/>
                </a:solidFill>
                <a:latin typeface="Trebuchet MS"/>
                <a:ea typeface="Trebuchet MS"/>
                <a:cs typeface="Trebuchet MS"/>
                <a:sym typeface="Trebuchet MS"/>
              </a:rPr>
              <a:t>4th Training</a:t>
            </a:r>
            <a:endParaRPr/>
          </a:p>
        </p:txBody>
      </p:sp>
      <p:sp>
        <p:nvSpPr>
          <p:cNvPr id="170" name="Google Shape;170;p20"/>
          <p:cNvSpPr txBox="1"/>
          <p:nvPr/>
        </p:nvSpPr>
        <p:spPr>
          <a:xfrm>
            <a:off x="474133" y="4538133"/>
            <a:ext cx="3797835"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uk-UA" sz="1800" u="none" cap="none" strike="noStrike">
                <a:solidFill>
                  <a:schemeClr val="dk1"/>
                </a:solidFill>
                <a:latin typeface="Trebuchet MS"/>
                <a:ea typeface="Trebuchet MS"/>
                <a:cs typeface="Trebuchet MS"/>
                <a:sym typeface="Trebuchet MS"/>
              </a:rPr>
              <a:t>Group: 	Stepanenko S.N. (OSENU)</a:t>
            </a:r>
            <a:endParaRPr sz="18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uk-UA" sz="1800">
                <a:solidFill>
                  <a:schemeClr val="dk1"/>
                </a:solidFill>
                <a:latin typeface="Trebuchet MS"/>
                <a:ea typeface="Trebuchet MS"/>
                <a:cs typeface="Trebuchet MS"/>
                <a:sym typeface="Trebuchet MS"/>
              </a:rPr>
              <a:t>		Voloshkina O.S. (KNUСA)</a:t>
            </a:r>
            <a:br>
              <a:rPr lang="uk-UA" sz="1800">
                <a:solidFill>
                  <a:schemeClr val="dk1"/>
                </a:solidFill>
                <a:latin typeface="Trebuchet MS"/>
                <a:ea typeface="Trebuchet MS"/>
                <a:cs typeface="Trebuchet MS"/>
                <a:sym typeface="Trebuchet MS"/>
              </a:rPr>
            </a:br>
            <a:r>
              <a:rPr lang="uk-UA" sz="1800">
                <a:solidFill>
                  <a:schemeClr val="dk1"/>
                </a:solidFill>
                <a:latin typeface="Trebuchet MS"/>
                <a:ea typeface="Trebuchet MS"/>
                <a:cs typeface="Trebuchet MS"/>
                <a:sym typeface="Trebuchet MS"/>
              </a:rPr>
              <a:t>		Kovalova A. V. (KNUСA)</a:t>
            </a:r>
            <a:br>
              <a:rPr lang="uk-UA" sz="1800">
                <a:solidFill>
                  <a:schemeClr val="dk1"/>
                </a:solidFill>
                <a:latin typeface="Trebuchet MS"/>
                <a:ea typeface="Trebuchet MS"/>
                <a:cs typeface="Trebuchet MS"/>
                <a:sym typeface="Trebuchet MS"/>
              </a:rPr>
            </a:br>
            <a:r>
              <a:rPr lang="uk-UA" sz="1800">
                <a:solidFill>
                  <a:schemeClr val="dk1"/>
                </a:solidFill>
                <a:latin typeface="Trebuchet MS"/>
                <a:ea typeface="Trebuchet MS"/>
                <a:cs typeface="Trebuchet MS"/>
                <a:sym typeface="Trebuchet MS"/>
              </a:rPr>
              <a:t>             Malovanyy M.S. (NU”LP”)</a:t>
            </a:r>
            <a:endParaRPr/>
          </a:p>
        </p:txBody>
      </p:sp>
      <p:sp>
        <p:nvSpPr>
          <p:cNvPr id="171" name="Google Shape;171;p20"/>
          <p:cNvSpPr/>
          <p:nvPr/>
        </p:nvSpPr>
        <p:spPr>
          <a:xfrm>
            <a:off x="156176" y="1516905"/>
            <a:ext cx="11645660" cy="249299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i="1" sz="2400">
              <a:solidFill>
                <a:schemeClr val="lt1"/>
              </a:solidFill>
              <a:latin typeface="Trebuchet MS"/>
              <a:ea typeface="Trebuchet MS"/>
              <a:cs typeface="Trebuchet MS"/>
              <a:sym typeface="Trebuchet MS"/>
            </a:endParaRPr>
          </a:p>
          <a:p>
            <a:pPr indent="0" lvl="0" marL="0" marR="0" rtl="0" algn="ctr">
              <a:spcBef>
                <a:spcPts val="0"/>
              </a:spcBef>
              <a:spcAft>
                <a:spcPts val="0"/>
              </a:spcAft>
              <a:buNone/>
            </a:pPr>
            <a:r>
              <a:rPr b="1" lang="uk-UA" sz="4400">
                <a:solidFill>
                  <a:srgbClr val="FFFF00"/>
                </a:solidFill>
                <a:latin typeface="Trebuchet MS"/>
                <a:ea typeface="Trebuchet MS"/>
                <a:cs typeface="Trebuchet MS"/>
                <a:sym typeface="Trebuchet MS"/>
              </a:rPr>
              <a:t>THE IMPACT OF CLIMATE CHANGE ON THE ENERGY EFFICIENCY OF BUILDINGS </a:t>
            </a:r>
            <a:br>
              <a:rPr b="1" lang="uk-UA" sz="4400">
                <a:solidFill>
                  <a:srgbClr val="FFFF00"/>
                </a:solidFill>
                <a:latin typeface="Trebuchet MS"/>
                <a:ea typeface="Trebuchet MS"/>
                <a:cs typeface="Trebuchet MS"/>
                <a:sym typeface="Trebuchet MS"/>
              </a:rPr>
            </a:br>
            <a:r>
              <a:rPr b="1" lang="uk-UA" sz="4400">
                <a:solidFill>
                  <a:srgbClr val="FFFF00"/>
                </a:solidFill>
                <a:latin typeface="Trebuchet MS"/>
                <a:ea typeface="Trebuchet MS"/>
                <a:cs typeface="Trebuchet MS"/>
                <a:sym typeface="Trebuchet MS"/>
              </a:rPr>
              <a:t>(OBJECT - KYIV CITY)</a:t>
            </a:r>
            <a:endParaRPr b="1" sz="4400">
              <a:solidFill>
                <a:srgbClr val="FFFF00"/>
              </a:solidFill>
              <a:latin typeface="Trebuchet MS"/>
              <a:ea typeface="Trebuchet MS"/>
              <a:cs typeface="Trebuchet MS"/>
              <a:sym typeface="Trebuchet MS"/>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uk-UA"/>
              <a:t>6/16/2024</a:t>
            </a:r>
            <a:endParaRPr/>
          </a:p>
        </p:txBody>
      </p:sp>
      <p:sp>
        <p:nvSpPr>
          <p:cNvPr id="252" name="Google Shape;252;p2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uk-UA"/>
              <a:t>The European Commission support for the production of this publication does not constitute an endorsement of the contents which reflects the views only</a:t>
            </a:r>
            <a:endParaRPr/>
          </a:p>
          <a:p>
            <a:pPr indent="0" lvl="0" marL="0" rtl="0" algn="l">
              <a:spcBef>
                <a:spcPts val="0"/>
              </a:spcBef>
              <a:spcAft>
                <a:spcPts val="0"/>
              </a:spcAft>
              <a:buNone/>
            </a:pPr>
            <a:r>
              <a:rPr lang="uk-UA"/>
              <a:t>of the authors, and the Commission cannot be held responsible for any use which may be made of the information contained therein</a:t>
            </a:r>
            <a:endParaRPr/>
          </a:p>
        </p:txBody>
      </p:sp>
      <p:sp>
        <p:nvSpPr>
          <p:cNvPr id="253" name="Google Shape;253;p2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
        <p:nvSpPr>
          <p:cNvPr id="254" name="Google Shape;254;p29"/>
          <p:cNvSpPr/>
          <p:nvPr/>
        </p:nvSpPr>
        <p:spPr>
          <a:xfrm>
            <a:off x="424872" y="1249327"/>
            <a:ext cx="3232727"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uk-UA" sz="1800">
                <a:solidFill>
                  <a:schemeClr val="accent5"/>
                </a:solidFill>
                <a:latin typeface="Trebuchet MS"/>
                <a:ea typeface="Trebuchet MS"/>
                <a:cs typeface="Trebuchet MS"/>
                <a:sym typeface="Trebuchet MS"/>
              </a:rPr>
              <a:t>THE IMPACT OF RISING GLOBAL TEMPERATURES ON ENERGY CONSUMPTION FOR COOLING BUILDINGS IN KYIV</a:t>
            </a:r>
            <a:endParaRPr/>
          </a:p>
        </p:txBody>
      </p:sp>
      <p:sp>
        <p:nvSpPr>
          <p:cNvPr id="255" name="Google Shape;255;p29"/>
          <p:cNvSpPr/>
          <p:nvPr/>
        </p:nvSpPr>
        <p:spPr>
          <a:xfrm>
            <a:off x="166254" y="2856590"/>
            <a:ext cx="3666837" cy="2862322"/>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uk-UA" sz="1800">
                <a:solidFill>
                  <a:schemeClr val="dk1"/>
                </a:solidFill>
                <a:latin typeface="Trebuchet MS"/>
                <a:ea typeface="Trebuchet MS"/>
                <a:cs typeface="Trebuchet MS"/>
                <a:sym typeface="Trebuchet MS"/>
              </a:rPr>
              <a:t>The predicted temperature dynamics according to conventional and wet thermometer in July at the end of different periods are as follows: </a:t>
            </a:r>
            <a:r>
              <a:rPr b="1" lang="uk-UA" sz="1800">
                <a:solidFill>
                  <a:srgbClr val="FF0000"/>
                </a:solidFill>
                <a:latin typeface="Trebuchet MS"/>
                <a:ea typeface="Trebuchet MS"/>
                <a:cs typeface="Trebuchet MS"/>
                <a:sym typeface="Trebuchet MS"/>
              </a:rPr>
              <a:t>2021-2030 - 24.136°С and 26.24°С; 2030-2050 - 26.371°C and 28.918°C, </a:t>
            </a:r>
            <a:r>
              <a:rPr b="1" lang="uk-UA" sz="1800">
                <a:solidFill>
                  <a:schemeClr val="dk1"/>
                </a:solidFill>
                <a:latin typeface="Trebuchet MS"/>
                <a:ea typeface="Trebuchet MS"/>
                <a:cs typeface="Trebuchet MS"/>
                <a:sym typeface="Trebuchet MS"/>
              </a:rPr>
              <a:t>respectively, other things being equal in the urban environment</a:t>
            </a:r>
            <a:endParaRPr b="1" sz="1800">
              <a:solidFill>
                <a:schemeClr val="dk1"/>
              </a:solidFill>
              <a:latin typeface="Trebuchet MS"/>
              <a:ea typeface="Trebuchet MS"/>
              <a:cs typeface="Trebuchet MS"/>
              <a:sym typeface="Trebuchet MS"/>
            </a:endParaRPr>
          </a:p>
        </p:txBody>
      </p:sp>
      <p:sp>
        <p:nvSpPr>
          <p:cNvPr id="256" name="Google Shape;256;p29"/>
          <p:cNvSpPr/>
          <p:nvPr/>
        </p:nvSpPr>
        <p:spPr>
          <a:xfrm>
            <a:off x="4091708" y="1145308"/>
            <a:ext cx="7970983" cy="533479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uk-UA" sz="1600">
                <a:solidFill>
                  <a:schemeClr val="dk1"/>
                </a:solidFill>
                <a:latin typeface="Calibri"/>
                <a:ea typeface="Calibri"/>
                <a:cs typeface="Calibri"/>
                <a:sym typeface="Calibri"/>
              </a:rPr>
              <a:t>The generalized heat transfer coefficient, which takes into account the heat transfer by transmission and ventilation, between the conditioned volume/zone and the external environment through the unconditioned volume/room of the greenhouse type, W/K, is calculated by the formula</a:t>
            </a:r>
            <a:endParaRPr sz="1600">
              <a:solidFill>
                <a:schemeClr val="dk1"/>
              </a:solidFill>
              <a:latin typeface="Calibri"/>
              <a:ea typeface="Calibri"/>
              <a:cs typeface="Calibri"/>
              <a:sym typeface="Calibri"/>
            </a:endParaRPr>
          </a:p>
          <a:p>
            <a:pPr indent="449580" lvl="0" marL="1348740" marR="0" rtl="0" algn="l">
              <a:spcBef>
                <a:spcPts val="800"/>
              </a:spcBef>
              <a:spcAft>
                <a:spcPts val="0"/>
              </a:spcAft>
              <a:buNone/>
            </a:pPr>
            <a:r>
              <a:rPr lang="uk-UA" sz="1600">
                <a:solidFill>
                  <a:schemeClr val="dk1"/>
                </a:solidFill>
                <a:latin typeface="Calibri"/>
                <a:ea typeface="Calibri"/>
                <a:cs typeface="Calibri"/>
                <a:sym typeface="Calibri"/>
              </a:rPr>
              <a:t>H</a:t>
            </a:r>
            <a:r>
              <a:rPr baseline="-25000" lang="uk-UA" sz="1600">
                <a:solidFill>
                  <a:schemeClr val="dk1"/>
                </a:solidFill>
                <a:latin typeface="Calibri"/>
                <a:ea typeface="Calibri"/>
                <a:cs typeface="Calibri"/>
                <a:sym typeface="Calibri"/>
              </a:rPr>
              <a:t>u</a:t>
            </a:r>
            <a:r>
              <a:rPr lang="uk-UA" sz="1600">
                <a:solidFill>
                  <a:schemeClr val="dk1"/>
                </a:solidFill>
                <a:latin typeface="Calibri"/>
                <a:ea typeface="Calibri"/>
                <a:cs typeface="Calibri"/>
                <a:sym typeface="Calibri"/>
              </a:rPr>
              <a:t>=H</a:t>
            </a:r>
            <a:r>
              <a:rPr baseline="-25000" lang="uk-UA" sz="1600">
                <a:solidFill>
                  <a:schemeClr val="dk1"/>
                </a:solidFill>
                <a:latin typeface="Calibri"/>
                <a:ea typeface="Calibri"/>
                <a:cs typeface="Calibri"/>
                <a:sym typeface="Calibri"/>
              </a:rPr>
              <a:t>ІU</a:t>
            </a:r>
            <a:r>
              <a:rPr lang="uk-UA" sz="1600">
                <a:solidFill>
                  <a:schemeClr val="dk1"/>
                </a:solidFill>
                <a:latin typeface="Calibri"/>
                <a:ea typeface="Calibri"/>
                <a:cs typeface="Calibri"/>
                <a:sym typeface="Calibri"/>
              </a:rPr>
              <a:t>b</a:t>
            </a:r>
            <a:r>
              <a:rPr baseline="-25000" lang="uk-UA" sz="1600">
                <a:solidFill>
                  <a:schemeClr val="dk1"/>
                </a:solidFill>
                <a:latin typeface="Calibri"/>
                <a:ea typeface="Calibri"/>
                <a:cs typeface="Calibri"/>
                <a:sym typeface="Calibri"/>
              </a:rPr>
              <a:t>U</a:t>
            </a:r>
            <a:endParaRPr sz="1600">
              <a:solidFill>
                <a:schemeClr val="dk1"/>
              </a:solidFill>
              <a:latin typeface="Calibri"/>
              <a:ea typeface="Calibri"/>
              <a:cs typeface="Calibri"/>
              <a:sym typeface="Calibri"/>
            </a:endParaRPr>
          </a:p>
          <a:p>
            <a:pPr indent="0" lvl="0" marL="0" marR="0" rtl="0" algn="l">
              <a:spcBef>
                <a:spcPts val="800"/>
              </a:spcBef>
              <a:spcAft>
                <a:spcPts val="0"/>
              </a:spcAft>
              <a:buNone/>
            </a:pPr>
            <a:r>
              <a:rPr lang="uk-UA" sz="1600">
                <a:solidFill>
                  <a:schemeClr val="dk1"/>
                </a:solidFill>
                <a:latin typeface="Calibri"/>
                <a:ea typeface="Calibri"/>
                <a:cs typeface="Calibri"/>
                <a:sym typeface="Calibri"/>
              </a:rPr>
              <a:t>where H</a:t>
            </a:r>
            <a:r>
              <a:rPr baseline="-25000" lang="uk-UA" sz="1600">
                <a:solidFill>
                  <a:schemeClr val="dk1"/>
                </a:solidFill>
                <a:latin typeface="Calibri"/>
                <a:ea typeface="Calibri"/>
                <a:cs typeface="Calibri"/>
                <a:sym typeface="Calibri"/>
              </a:rPr>
              <a:t>IU</a:t>
            </a:r>
            <a:r>
              <a:rPr lang="uk-UA" sz="1600">
                <a:solidFill>
                  <a:schemeClr val="dk1"/>
                </a:solidFill>
                <a:latin typeface="Calibri"/>
                <a:ea typeface="Calibri"/>
                <a:cs typeface="Calibri"/>
                <a:sym typeface="Calibri"/>
              </a:rPr>
              <a:t> is the direct generalized heat transfer coefficient between the conditioned volume/zone and the unconditioned volume/greenhouse-type room, W/K.</a:t>
            </a:r>
            <a:endParaRPr/>
          </a:p>
          <a:p>
            <a:pPr indent="0" lvl="0" marL="0" marR="0" rtl="0" algn="l">
              <a:spcBef>
                <a:spcPts val="800"/>
              </a:spcBef>
              <a:spcAft>
                <a:spcPts val="0"/>
              </a:spcAft>
              <a:buNone/>
            </a:pPr>
            <a:r>
              <a:rPr lang="uk-UA" sz="1600">
                <a:solidFill>
                  <a:schemeClr val="dk1"/>
                </a:solidFill>
                <a:latin typeface="Calibri"/>
                <a:ea typeface="Calibri"/>
                <a:cs typeface="Calibri"/>
                <a:sym typeface="Calibri"/>
              </a:rPr>
              <a:t>The correction factor b</a:t>
            </a:r>
            <a:r>
              <a:rPr baseline="-25000" lang="uk-UA" sz="1600">
                <a:solidFill>
                  <a:schemeClr val="dk1"/>
                </a:solidFill>
                <a:latin typeface="Calibri"/>
                <a:ea typeface="Calibri"/>
                <a:cs typeface="Calibri"/>
                <a:sym typeface="Calibri"/>
              </a:rPr>
              <a:t>U</a:t>
            </a:r>
            <a:r>
              <a:rPr lang="uk-UA" sz="1600">
                <a:solidFill>
                  <a:schemeClr val="dk1"/>
                </a:solidFill>
                <a:latin typeface="Calibri"/>
                <a:ea typeface="Calibri"/>
                <a:cs typeface="Calibri"/>
                <a:sym typeface="Calibri"/>
              </a:rPr>
              <a:t> is calculated for each month by the formula</a:t>
            </a:r>
            <a:endParaRPr sz="1600">
              <a:solidFill>
                <a:schemeClr val="dk1"/>
              </a:solidFill>
              <a:latin typeface="Calibri"/>
              <a:ea typeface="Calibri"/>
              <a:cs typeface="Calibri"/>
              <a:sym typeface="Calibri"/>
            </a:endParaRPr>
          </a:p>
          <a:p>
            <a:pPr indent="449580" lvl="0" marL="449580" marR="0" rtl="0" algn="l">
              <a:spcBef>
                <a:spcPts val="800"/>
              </a:spcBef>
              <a:spcAft>
                <a:spcPts val="0"/>
              </a:spcAft>
              <a:buNone/>
            </a:pPr>
            <a:r>
              <a:rPr lang="uk-UA" sz="1600">
                <a:solidFill>
                  <a:schemeClr val="dk1"/>
                </a:solidFill>
                <a:latin typeface="Calibri"/>
                <a:ea typeface="Calibri"/>
                <a:cs typeface="Calibri"/>
                <a:sym typeface="Calibri"/>
              </a:rPr>
              <a:t>b</a:t>
            </a:r>
            <a:r>
              <a:rPr baseline="-25000" lang="uk-UA" sz="1600">
                <a:solidFill>
                  <a:schemeClr val="dk1"/>
                </a:solidFill>
                <a:latin typeface="Calibri"/>
                <a:ea typeface="Calibri"/>
                <a:cs typeface="Calibri"/>
                <a:sym typeface="Calibri"/>
              </a:rPr>
              <a:t>U</a:t>
            </a:r>
            <a:r>
              <a:rPr lang="uk-UA" sz="1600">
                <a:solidFill>
                  <a:schemeClr val="dk1"/>
                </a:solidFill>
                <a:latin typeface="Calibri"/>
                <a:ea typeface="Calibri"/>
                <a:cs typeface="Calibri"/>
                <a:sym typeface="Calibri"/>
              </a:rPr>
              <a:t> = (Θ</a:t>
            </a:r>
            <a:r>
              <a:rPr baseline="-25000" lang="uk-UA" sz="1600">
                <a:solidFill>
                  <a:schemeClr val="dk1"/>
                </a:solidFill>
                <a:latin typeface="Calibri"/>
                <a:ea typeface="Calibri"/>
                <a:cs typeface="Calibri"/>
                <a:sym typeface="Calibri"/>
              </a:rPr>
              <a:t>І </a:t>
            </a:r>
            <a:r>
              <a:rPr lang="uk-UA" sz="1600">
                <a:solidFill>
                  <a:schemeClr val="dk1"/>
                </a:solidFill>
                <a:latin typeface="Calibri"/>
                <a:ea typeface="Calibri"/>
                <a:cs typeface="Calibri"/>
                <a:sym typeface="Calibri"/>
              </a:rPr>
              <a:t>- Θ</a:t>
            </a:r>
            <a:r>
              <a:rPr baseline="-25000" lang="uk-UA" sz="1600">
                <a:solidFill>
                  <a:schemeClr val="dk1"/>
                </a:solidFill>
                <a:latin typeface="Calibri"/>
                <a:ea typeface="Calibri"/>
                <a:cs typeface="Calibri"/>
                <a:sym typeface="Calibri"/>
              </a:rPr>
              <a:t>U</a:t>
            </a:r>
            <a:r>
              <a:rPr lang="uk-UA" sz="1600">
                <a:solidFill>
                  <a:schemeClr val="dk1"/>
                </a:solidFill>
                <a:latin typeface="Calibri"/>
                <a:ea typeface="Calibri"/>
                <a:cs typeface="Calibri"/>
                <a:sym typeface="Calibri"/>
              </a:rPr>
              <a:t>)/ (Θ</a:t>
            </a:r>
            <a:r>
              <a:rPr baseline="-25000" lang="uk-UA" sz="1600">
                <a:solidFill>
                  <a:schemeClr val="dk1"/>
                </a:solidFill>
                <a:latin typeface="Calibri"/>
                <a:ea typeface="Calibri"/>
                <a:cs typeface="Calibri"/>
                <a:sym typeface="Calibri"/>
              </a:rPr>
              <a:t>І </a:t>
            </a:r>
            <a:r>
              <a:rPr lang="uk-UA" sz="1600">
                <a:solidFill>
                  <a:schemeClr val="dk1"/>
                </a:solidFill>
                <a:latin typeface="Calibri"/>
                <a:ea typeface="Calibri"/>
                <a:cs typeface="Calibri"/>
                <a:sym typeface="Calibri"/>
              </a:rPr>
              <a:t>- Θ</a:t>
            </a:r>
            <a:r>
              <a:rPr baseline="-25000" lang="uk-UA" sz="1600">
                <a:solidFill>
                  <a:schemeClr val="dk1"/>
                </a:solidFill>
                <a:latin typeface="Calibri"/>
                <a:ea typeface="Calibri"/>
                <a:cs typeface="Calibri"/>
                <a:sym typeface="Calibri"/>
              </a:rPr>
              <a:t>e</a:t>
            </a:r>
            <a:r>
              <a:rPr lang="uk-UA"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marR="0" rtl="0" algn="l">
              <a:spcBef>
                <a:spcPts val="800"/>
              </a:spcBef>
              <a:spcAft>
                <a:spcPts val="0"/>
              </a:spcAft>
              <a:buNone/>
            </a:pPr>
            <a:r>
              <a:rPr lang="uk-UA" sz="1600">
                <a:solidFill>
                  <a:schemeClr val="dk1"/>
                </a:solidFill>
                <a:latin typeface="Calibri"/>
                <a:ea typeface="Calibri"/>
                <a:cs typeface="Calibri"/>
                <a:sym typeface="Calibri"/>
              </a:rPr>
              <a:t> where Θ</a:t>
            </a:r>
            <a:r>
              <a:rPr baseline="-25000" lang="uk-UA" sz="1600">
                <a:solidFill>
                  <a:schemeClr val="dk1"/>
                </a:solidFill>
                <a:latin typeface="Calibri"/>
                <a:ea typeface="Calibri"/>
                <a:cs typeface="Calibri"/>
                <a:sym typeface="Calibri"/>
              </a:rPr>
              <a:t>І</a:t>
            </a:r>
            <a:r>
              <a:rPr lang="uk-UA" sz="1600">
                <a:solidFill>
                  <a:schemeClr val="dk1"/>
                </a:solidFill>
                <a:latin typeface="Calibri"/>
                <a:ea typeface="Calibri"/>
                <a:cs typeface="Calibri"/>
                <a:sym typeface="Calibri"/>
              </a:rPr>
              <a:t> is the calculated (set) temperature of the conditioned volume/zone, °C</a:t>
            </a:r>
            <a:endParaRPr/>
          </a:p>
          <a:p>
            <a:pPr indent="0" lvl="0" marL="0" marR="0" rtl="0" algn="l">
              <a:spcBef>
                <a:spcPts val="800"/>
              </a:spcBef>
              <a:spcAft>
                <a:spcPts val="0"/>
              </a:spcAft>
              <a:buNone/>
            </a:pPr>
            <a:r>
              <a:rPr lang="uk-UA" sz="1600">
                <a:solidFill>
                  <a:schemeClr val="dk1"/>
                </a:solidFill>
                <a:latin typeface="Calibri"/>
                <a:ea typeface="Calibri"/>
                <a:cs typeface="Calibri"/>
                <a:sym typeface="Calibri"/>
              </a:rPr>
              <a:t>Θ</a:t>
            </a:r>
            <a:r>
              <a:rPr baseline="-25000" lang="uk-UA" sz="1600">
                <a:solidFill>
                  <a:schemeClr val="dk1"/>
                </a:solidFill>
                <a:latin typeface="Calibri"/>
                <a:ea typeface="Calibri"/>
                <a:cs typeface="Calibri"/>
                <a:sym typeface="Calibri"/>
              </a:rPr>
              <a:t>е</a:t>
            </a:r>
            <a:r>
              <a:rPr lang="uk-UA" sz="1600">
                <a:solidFill>
                  <a:schemeClr val="dk1"/>
                </a:solidFill>
                <a:latin typeface="Calibri"/>
                <a:ea typeface="Calibri"/>
                <a:cs typeface="Calibri"/>
                <a:sym typeface="Calibri"/>
              </a:rPr>
              <a:t> is the average monthly ambient temperature, °C</a:t>
            </a:r>
            <a:endParaRPr/>
          </a:p>
          <a:p>
            <a:pPr indent="0" lvl="0" marL="0" marR="0" rtl="0" algn="l">
              <a:spcBef>
                <a:spcPts val="800"/>
              </a:spcBef>
              <a:spcAft>
                <a:spcPts val="0"/>
              </a:spcAft>
              <a:buNone/>
            </a:pPr>
            <a:r>
              <a:rPr lang="uk-UA" sz="1600">
                <a:solidFill>
                  <a:schemeClr val="dk1"/>
                </a:solidFill>
                <a:latin typeface="Calibri"/>
                <a:ea typeface="Calibri"/>
                <a:cs typeface="Calibri"/>
                <a:sym typeface="Calibri"/>
              </a:rPr>
              <a:t>Θ</a:t>
            </a:r>
            <a:r>
              <a:rPr baseline="-25000" lang="uk-UA" sz="1600">
                <a:solidFill>
                  <a:schemeClr val="dk1"/>
                </a:solidFill>
                <a:latin typeface="Calibri"/>
                <a:ea typeface="Calibri"/>
                <a:cs typeface="Calibri"/>
                <a:sym typeface="Calibri"/>
              </a:rPr>
              <a:t>U</a:t>
            </a:r>
            <a:r>
              <a:rPr lang="uk-UA" sz="1600">
                <a:solidFill>
                  <a:schemeClr val="dk1"/>
                </a:solidFill>
                <a:latin typeface="Calibri"/>
                <a:ea typeface="Calibri"/>
                <a:cs typeface="Calibri"/>
                <a:sym typeface="Calibri"/>
              </a:rPr>
              <a:t> is the temperature of the unconditioned greenhouse-type volume/room, </a:t>
            </a:r>
            <a:r>
              <a:rPr baseline="30000" lang="uk-UA" sz="1600">
                <a:solidFill>
                  <a:schemeClr val="dk1"/>
                </a:solidFill>
                <a:latin typeface="Calibri"/>
                <a:ea typeface="Calibri"/>
                <a:cs typeface="Calibri"/>
                <a:sym typeface="Calibri"/>
              </a:rPr>
              <a:t>o</a:t>
            </a:r>
            <a:r>
              <a:rPr lang="uk-UA" sz="1600">
                <a:solidFill>
                  <a:schemeClr val="dk1"/>
                </a:solidFill>
                <a:latin typeface="Calibri"/>
                <a:ea typeface="Calibri"/>
                <a:cs typeface="Calibri"/>
                <a:sym typeface="Calibri"/>
              </a:rPr>
              <a:t>С, calculated on the basis of the heat balance in stationary conditions.</a:t>
            </a:r>
            <a:endParaRPr/>
          </a:p>
          <a:p>
            <a:pPr indent="0" lvl="0" marL="0" marR="0" rtl="0" algn="l">
              <a:spcBef>
                <a:spcPts val="800"/>
              </a:spcBef>
              <a:spcAft>
                <a:spcPts val="0"/>
              </a:spcAft>
              <a:buNone/>
            </a:pPr>
            <a:r>
              <a:rPr b="1" lang="uk-UA" sz="1600">
                <a:solidFill>
                  <a:schemeClr val="dk1"/>
                </a:solidFill>
                <a:latin typeface="Trebuchet MS"/>
                <a:ea typeface="Trebuchet MS"/>
                <a:cs typeface="Trebuchet MS"/>
                <a:sym typeface="Trebuchet MS"/>
              </a:rPr>
              <a:t>In accordance with the regulatory document, this value is determined according to Appendix A for different cities of Ukraine</a:t>
            </a:r>
            <a:endParaRPr b="1" sz="1600">
              <a:solidFill>
                <a:schemeClr val="dk1"/>
              </a:solidFill>
              <a:latin typeface="Trebuchet MS"/>
              <a:ea typeface="Trebuchet MS"/>
              <a:cs typeface="Trebuchet MS"/>
              <a:sym typeface="Trebuchet MS"/>
            </a:endParaRPr>
          </a:p>
          <a:p>
            <a:pPr indent="0" lvl="0" marL="0" marR="0" rtl="0" algn="l">
              <a:spcBef>
                <a:spcPts val="800"/>
              </a:spcBef>
              <a:spcAft>
                <a:spcPts val="0"/>
              </a:spcAft>
              <a:buNone/>
            </a:pPr>
            <a:r>
              <a:t/>
            </a:r>
            <a:endParaRPr b="1" sz="1600">
              <a:solidFill>
                <a:schemeClr val="dk1"/>
              </a:solidFill>
              <a:latin typeface="Trebuchet MS"/>
              <a:ea typeface="Trebuchet MS"/>
              <a:cs typeface="Trebuchet MS"/>
              <a:sym typeface="Trebuchet MS"/>
            </a:endParaRPr>
          </a:p>
          <a:p>
            <a:pPr indent="0" lvl="0" marL="0" marR="0" rtl="0" algn="l">
              <a:spcBef>
                <a:spcPts val="80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uk-UA"/>
              <a:t>6/16/2024</a:t>
            </a:r>
            <a:endParaRPr/>
          </a:p>
        </p:txBody>
      </p:sp>
      <p:sp>
        <p:nvSpPr>
          <p:cNvPr id="262" name="Google Shape;262;p3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uk-UA"/>
              <a:t>The European Commission support for the production of this publication does not constitute an endorsement of the contents which reflects the views only</a:t>
            </a:r>
            <a:endParaRPr/>
          </a:p>
          <a:p>
            <a:pPr indent="0" lvl="0" marL="0" rtl="0" algn="l">
              <a:spcBef>
                <a:spcPts val="0"/>
              </a:spcBef>
              <a:spcAft>
                <a:spcPts val="0"/>
              </a:spcAft>
              <a:buNone/>
            </a:pPr>
            <a:r>
              <a:rPr lang="uk-UA"/>
              <a:t>of the authors, and the Commission cannot be held responsible for any use which may be made of the information contained therein</a:t>
            </a:r>
            <a:endParaRPr/>
          </a:p>
        </p:txBody>
      </p:sp>
      <p:sp>
        <p:nvSpPr>
          <p:cNvPr id="263" name="Google Shape;263;p3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
        <p:nvSpPr>
          <p:cNvPr id="264" name="Google Shape;264;p30"/>
          <p:cNvSpPr/>
          <p:nvPr/>
        </p:nvSpPr>
        <p:spPr>
          <a:xfrm>
            <a:off x="101600" y="1593993"/>
            <a:ext cx="4756728" cy="347787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uk-UA" sz="2000">
                <a:solidFill>
                  <a:schemeClr val="dk1"/>
                </a:solidFill>
                <a:latin typeface="Trebuchet MS"/>
                <a:ea typeface="Trebuchet MS"/>
                <a:cs typeface="Trebuchet MS"/>
                <a:sym typeface="Trebuchet MS"/>
              </a:rPr>
              <a:t>We obtained a graph of the dependence of temperature indicators and the generalized heat transfer indicator</a:t>
            </a:r>
            <a:endParaRPr/>
          </a:p>
          <a:p>
            <a:pPr indent="0" lvl="0" marL="0" marR="0" rtl="0" algn="just">
              <a:spcBef>
                <a:spcPts val="0"/>
              </a:spcBef>
              <a:spcAft>
                <a:spcPts val="0"/>
              </a:spcAft>
              <a:buNone/>
            </a:pPr>
            <a:r>
              <a:t/>
            </a:r>
            <a:endParaRPr sz="2000">
              <a:solidFill>
                <a:schemeClr val="dk1"/>
              </a:solidFill>
              <a:latin typeface="Trebuchet MS"/>
              <a:ea typeface="Trebuchet MS"/>
              <a:cs typeface="Trebuchet MS"/>
              <a:sym typeface="Trebuchet MS"/>
            </a:endParaRPr>
          </a:p>
          <a:p>
            <a:pPr indent="0" lvl="0" marL="0" marR="0" rtl="0" algn="just">
              <a:spcBef>
                <a:spcPts val="0"/>
              </a:spcBef>
              <a:spcAft>
                <a:spcPts val="0"/>
              </a:spcAft>
              <a:buNone/>
            </a:pPr>
            <a:r>
              <a:rPr lang="uk-UA" sz="2000">
                <a:solidFill>
                  <a:schemeClr val="dk1"/>
                </a:solidFill>
                <a:latin typeface="Trebuchet MS"/>
                <a:ea typeface="Trebuchet MS"/>
                <a:cs typeface="Trebuchet MS"/>
                <a:sym typeface="Trebuchet MS"/>
              </a:rPr>
              <a:t>As the temperature increases, the heat transfer coefficient increases according to the graph by the value of the coefficient ∆Tꞌ.  </a:t>
            </a:r>
            <a:endParaRPr sz="2000">
              <a:solidFill>
                <a:schemeClr val="dk1"/>
              </a:solidFill>
              <a:latin typeface="Trebuchet MS"/>
              <a:ea typeface="Trebuchet MS"/>
              <a:cs typeface="Trebuchet MS"/>
              <a:sym typeface="Trebuchet MS"/>
            </a:endParaRPr>
          </a:p>
          <a:p>
            <a:pPr indent="0" lvl="0" marL="0" marR="0" rtl="0" algn="just">
              <a:spcBef>
                <a:spcPts val="0"/>
              </a:spcBef>
              <a:spcAft>
                <a:spcPts val="0"/>
              </a:spcAft>
              <a:buNone/>
            </a:pPr>
            <a:r>
              <a:t/>
            </a:r>
            <a:endParaRPr sz="2000">
              <a:solidFill>
                <a:schemeClr val="dk1"/>
              </a:solidFill>
              <a:latin typeface="Trebuchet MS"/>
              <a:ea typeface="Trebuchet MS"/>
              <a:cs typeface="Trebuchet MS"/>
              <a:sym typeface="Trebuchet MS"/>
            </a:endParaRPr>
          </a:p>
          <a:p>
            <a:pPr indent="0" lvl="0" marL="0" marR="0" rtl="0" algn="just">
              <a:spcBef>
                <a:spcPts val="0"/>
              </a:spcBef>
              <a:spcAft>
                <a:spcPts val="0"/>
              </a:spcAft>
              <a:buNone/>
            </a:pPr>
            <a:r>
              <a:rPr lang="uk-UA" sz="2000">
                <a:solidFill>
                  <a:schemeClr val="dk1"/>
                </a:solidFill>
                <a:latin typeface="Trebuchet MS"/>
                <a:ea typeface="Trebuchet MS"/>
                <a:cs typeface="Trebuchet MS"/>
                <a:sym typeface="Trebuchet MS"/>
              </a:rPr>
              <a:t>In 2050, the coefficient ∆Tꞌ will be 5.48, ceteris paribus</a:t>
            </a:r>
            <a:endParaRPr/>
          </a:p>
        </p:txBody>
      </p:sp>
      <p:pic>
        <p:nvPicPr>
          <p:cNvPr id="265" name="Google Shape;265;p30"/>
          <p:cNvPicPr preferRelativeResize="0"/>
          <p:nvPr/>
        </p:nvPicPr>
        <p:blipFill rotWithShape="1">
          <a:blip r:embed="rId3">
            <a:alphaModFix/>
          </a:blip>
          <a:srcRect b="0" l="0" r="0" t="0"/>
          <a:stretch/>
        </p:blipFill>
        <p:spPr>
          <a:xfrm>
            <a:off x="5222354" y="1514763"/>
            <a:ext cx="6969646" cy="3636336"/>
          </a:xfrm>
          <a:prstGeom prst="rect">
            <a:avLst/>
          </a:prstGeom>
          <a:noFill/>
          <a:ln>
            <a:noFill/>
          </a:ln>
        </p:spPr>
      </p:pic>
      <p:sp>
        <p:nvSpPr>
          <p:cNvPr id="266" name="Google Shape;266;p30"/>
          <p:cNvSpPr/>
          <p:nvPr/>
        </p:nvSpPr>
        <p:spPr>
          <a:xfrm>
            <a:off x="5453951" y="1514763"/>
            <a:ext cx="46839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uk-UA" sz="1800">
                <a:solidFill>
                  <a:schemeClr val="dk1"/>
                </a:solidFill>
                <a:latin typeface="Trebuchet MS"/>
                <a:ea typeface="Trebuchet MS"/>
                <a:cs typeface="Trebuchet MS"/>
                <a:sym typeface="Trebuchet MS"/>
              </a:rPr>
              <a:t>∆Т</a:t>
            </a:r>
            <a:r>
              <a:rPr lang="uk-UA" sz="1800">
                <a:solidFill>
                  <a:schemeClr val="dk1"/>
                </a:solidFill>
                <a:latin typeface="Times New Roman"/>
                <a:ea typeface="Times New Roman"/>
                <a:cs typeface="Times New Roman"/>
                <a:sym typeface="Times New Roman"/>
              </a:rPr>
              <a:t>ꞌ</a:t>
            </a:r>
            <a:endParaRPr sz="1800">
              <a:solidFill>
                <a:schemeClr val="dk1"/>
              </a:solidFill>
              <a:latin typeface="Trebuchet MS"/>
              <a:ea typeface="Trebuchet MS"/>
              <a:cs typeface="Trebuchet MS"/>
              <a:sym typeface="Trebuchet MS"/>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31"/>
          <p:cNvPicPr preferRelativeResize="0"/>
          <p:nvPr/>
        </p:nvPicPr>
        <p:blipFill rotWithShape="1">
          <a:blip r:embed="rId3">
            <a:alphaModFix/>
          </a:blip>
          <a:srcRect b="0" l="0" r="0" t="0"/>
          <a:stretch/>
        </p:blipFill>
        <p:spPr>
          <a:xfrm>
            <a:off x="0" y="1100863"/>
            <a:ext cx="12192000" cy="5577027"/>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2"/>
          <p:cNvSpPr txBox="1"/>
          <p:nvPr>
            <p:ph type="ctrTitle"/>
          </p:nvPr>
        </p:nvSpPr>
        <p:spPr>
          <a:xfrm>
            <a:off x="677334" y="2747963"/>
            <a:ext cx="10515600" cy="284563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lt1"/>
              </a:buClr>
              <a:buSzPts val="6000"/>
              <a:buFont typeface="Trebuchet MS"/>
              <a:buNone/>
            </a:pPr>
            <a:r>
              <a:rPr lang="uk-UA"/>
              <a:t>Thank you!</a:t>
            </a:r>
            <a:endParaRPr/>
          </a:p>
        </p:txBody>
      </p:sp>
      <p:sp>
        <p:nvSpPr>
          <p:cNvPr id="277" name="Google Shape;277;p3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uk-UA"/>
              <a:t>6/16/2024</a:t>
            </a:r>
            <a:endParaRPr/>
          </a:p>
        </p:txBody>
      </p:sp>
      <p:sp>
        <p:nvSpPr>
          <p:cNvPr id="278" name="Google Shape;278;p3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uk-UA"/>
              <a:t>The European Commission support for the production of this publication does not constitute an endorsement of the contents which reflects the views only</a:t>
            </a:r>
            <a:endParaRPr/>
          </a:p>
          <a:p>
            <a:pPr indent="0" lvl="0" marL="0" rtl="0" algn="l">
              <a:spcBef>
                <a:spcPts val="0"/>
              </a:spcBef>
              <a:spcAft>
                <a:spcPts val="0"/>
              </a:spcAft>
              <a:buNone/>
            </a:pPr>
            <a:r>
              <a:rPr lang="uk-UA"/>
              <a:t>of the authors, and the Commission cannot be held responsible for any use which may be made of the information contained therein</a:t>
            </a:r>
            <a:endParaRPr/>
          </a:p>
        </p:txBody>
      </p:sp>
      <p:sp>
        <p:nvSpPr>
          <p:cNvPr id="279" name="Google Shape;279;p3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pic>
        <p:nvPicPr>
          <p:cNvPr descr="Що подивитися в Одесі: кращі локації для вашого відпочинку" id="280" name="Google Shape;280;p32"/>
          <p:cNvPicPr preferRelativeResize="0"/>
          <p:nvPr/>
        </p:nvPicPr>
        <p:blipFill rotWithShape="1">
          <a:blip r:embed="rId3">
            <a:alphaModFix/>
          </a:blip>
          <a:srcRect b="0" l="0" r="0" t="0"/>
          <a:stretch/>
        </p:blipFill>
        <p:spPr>
          <a:xfrm>
            <a:off x="177067" y="1309039"/>
            <a:ext cx="3332751" cy="2499563"/>
          </a:xfrm>
          <a:prstGeom prst="rect">
            <a:avLst/>
          </a:prstGeom>
          <a:noFill/>
          <a:ln>
            <a:noFill/>
          </a:ln>
        </p:spPr>
      </p:pic>
      <p:pic>
        <p:nvPicPr>
          <p:cNvPr descr="Более 111 600 работ на тему «киев»: стоковые фото, картинки ..." id="281" name="Google Shape;281;p32"/>
          <p:cNvPicPr preferRelativeResize="0"/>
          <p:nvPr/>
        </p:nvPicPr>
        <p:blipFill rotWithShape="1">
          <a:blip r:embed="rId4">
            <a:alphaModFix/>
          </a:blip>
          <a:srcRect b="0" l="0" r="0" t="0"/>
          <a:stretch/>
        </p:blipFill>
        <p:spPr>
          <a:xfrm>
            <a:off x="4010085" y="1344764"/>
            <a:ext cx="3627914" cy="2418609"/>
          </a:xfrm>
          <a:prstGeom prst="rect">
            <a:avLst/>
          </a:prstGeom>
          <a:noFill/>
          <a:ln>
            <a:noFill/>
          </a:ln>
        </p:spPr>
      </p:pic>
      <p:pic>
        <p:nvPicPr>
          <p:cNvPr descr="Неймовірні фотографії Львова" id="282" name="Google Shape;282;p32"/>
          <p:cNvPicPr preferRelativeResize="0"/>
          <p:nvPr/>
        </p:nvPicPr>
        <p:blipFill rotWithShape="1">
          <a:blip r:embed="rId5">
            <a:alphaModFix/>
          </a:blip>
          <a:srcRect b="0" l="0" r="0" t="0"/>
          <a:stretch/>
        </p:blipFill>
        <p:spPr>
          <a:xfrm>
            <a:off x="8229599" y="1328643"/>
            <a:ext cx="3505425" cy="2336960"/>
          </a:xfrm>
          <a:prstGeom prst="rect">
            <a:avLst/>
          </a:prstGeom>
          <a:noFill/>
          <a:ln>
            <a:noFill/>
          </a:ln>
        </p:spPr>
      </p:pic>
      <p:sp>
        <p:nvSpPr>
          <p:cNvPr id="283" name="Google Shape;283;p32"/>
          <p:cNvSpPr/>
          <p:nvPr/>
        </p:nvSpPr>
        <p:spPr>
          <a:xfrm>
            <a:off x="5356711" y="3763373"/>
            <a:ext cx="947695"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uk-UA" sz="2800">
                <a:solidFill>
                  <a:schemeClr val="dk1"/>
                </a:solidFill>
                <a:latin typeface="Trebuchet MS"/>
                <a:ea typeface="Trebuchet MS"/>
                <a:cs typeface="Trebuchet MS"/>
                <a:sym typeface="Trebuchet MS"/>
              </a:rPr>
              <a:t>KYIV</a:t>
            </a:r>
            <a:endParaRPr/>
          </a:p>
        </p:txBody>
      </p:sp>
      <p:sp>
        <p:nvSpPr>
          <p:cNvPr id="284" name="Google Shape;284;p32"/>
          <p:cNvSpPr/>
          <p:nvPr/>
        </p:nvSpPr>
        <p:spPr>
          <a:xfrm>
            <a:off x="9518429" y="3647558"/>
            <a:ext cx="1010213"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uk-UA" sz="2800">
                <a:solidFill>
                  <a:schemeClr val="dk1"/>
                </a:solidFill>
                <a:latin typeface="Trebuchet MS"/>
                <a:ea typeface="Trebuchet MS"/>
                <a:cs typeface="Trebuchet MS"/>
                <a:sym typeface="Trebuchet MS"/>
              </a:rPr>
              <a:t>L'VIV</a:t>
            </a:r>
            <a:endParaRPr/>
          </a:p>
        </p:txBody>
      </p:sp>
      <p:sp>
        <p:nvSpPr>
          <p:cNvPr id="285" name="Google Shape;285;p32"/>
          <p:cNvSpPr/>
          <p:nvPr/>
        </p:nvSpPr>
        <p:spPr>
          <a:xfrm>
            <a:off x="1491810" y="3818373"/>
            <a:ext cx="1468672"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uk-UA" sz="2800">
                <a:solidFill>
                  <a:schemeClr val="dk1"/>
                </a:solidFill>
                <a:latin typeface="Trebuchet MS"/>
                <a:ea typeface="Trebuchet MS"/>
                <a:cs typeface="Trebuchet MS"/>
                <a:sym typeface="Trebuchet MS"/>
              </a:rPr>
              <a:t>ODESSA</a:t>
            </a:r>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1"/>
          <p:cNvSpPr txBox="1"/>
          <p:nvPr>
            <p:ph type="ctrTitle"/>
          </p:nvPr>
        </p:nvSpPr>
        <p:spPr>
          <a:xfrm>
            <a:off x="0" y="992155"/>
            <a:ext cx="12192000" cy="659184"/>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rgbClr val="FFFF00"/>
              </a:buClr>
              <a:buSzPts val="2800"/>
              <a:buFont typeface="Trebuchet MS"/>
              <a:buNone/>
            </a:pPr>
            <a:r>
              <a:rPr b="1" lang="uk-UA" sz="2800">
                <a:solidFill>
                  <a:srgbClr val="FFFF00"/>
                </a:solidFill>
              </a:rPr>
              <a:t>1.1 Select the geographical scope of the project</a:t>
            </a:r>
            <a:endParaRPr b="1" sz="2800">
              <a:solidFill>
                <a:srgbClr val="FFFF00"/>
              </a:solidFill>
            </a:endParaRPr>
          </a:p>
        </p:txBody>
      </p:sp>
      <p:sp>
        <p:nvSpPr>
          <p:cNvPr id="177" name="Google Shape;177;p2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uk-UA"/>
              <a:t>6/16/2024</a:t>
            </a:r>
            <a:endParaRPr/>
          </a:p>
        </p:txBody>
      </p:sp>
      <p:sp>
        <p:nvSpPr>
          <p:cNvPr id="178" name="Google Shape;178;p2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uk-UA"/>
              <a:t>The European Commission support for the production of this publication does not constitute an endorsement of the contents which reflects the views only</a:t>
            </a:r>
            <a:endParaRPr/>
          </a:p>
          <a:p>
            <a:pPr indent="0" lvl="0" marL="0" rtl="0" algn="l">
              <a:spcBef>
                <a:spcPts val="0"/>
              </a:spcBef>
              <a:spcAft>
                <a:spcPts val="0"/>
              </a:spcAft>
              <a:buNone/>
            </a:pPr>
            <a:r>
              <a:rPr lang="uk-UA"/>
              <a:t>of the authors, and the Commission cannot be held responsible for any use which may be made of the information contained therein</a:t>
            </a:r>
            <a:endParaRPr/>
          </a:p>
        </p:txBody>
      </p:sp>
      <p:sp>
        <p:nvSpPr>
          <p:cNvPr id="179" name="Google Shape;179;p2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
        <p:nvSpPr>
          <p:cNvPr id="180" name="Google Shape;180;p21"/>
          <p:cNvSpPr txBox="1"/>
          <p:nvPr/>
        </p:nvSpPr>
        <p:spPr>
          <a:xfrm>
            <a:off x="0" y="1759792"/>
            <a:ext cx="11878573" cy="4755148"/>
          </a:xfrm>
          <a:prstGeom prst="rect">
            <a:avLst/>
          </a:prstGeom>
          <a:noFill/>
          <a:ln>
            <a:noFill/>
          </a:ln>
        </p:spPr>
        <p:txBody>
          <a:bodyPr anchorCtr="0" anchor="t" bIns="45700" lIns="91425" spcFirstLastPara="1" rIns="91425" wrap="square" tIns="45700">
            <a:spAutoFit/>
          </a:bodyPr>
          <a:lstStyle/>
          <a:p>
            <a:pPr indent="-285750" lvl="1" marL="742950" marR="0" rtl="0" algn="l">
              <a:spcBef>
                <a:spcPts val="0"/>
              </a:spcBef>
              <a:spcAft>
                <a:spcPts val="0"/>
              </a:spcAft>
              <a:buClr>
                <a:srgbClr val="FFFF00"/>
              </a:buClr>
              <a:buSzPts val="2500"/>
              <a:buFont typeface="Noto Sans Symbols"/>
              <a:buChar char="▪"/>
            </a:pPr>
            <a:r>
              <a:rPr b="0" i="0" lang="uk-UA" sz="2500" u="none" cap="none" strike="noStrike">
                <a:solidFill>
                  <a:srgbClr val="FFFF00"/>
                </a:solidFill>
                <a:latin typeface="Trebuchet MS"/>
                <a:ea typeface="Trebuchet MS"/>
                <a:cs typeface="Trebuchet MS"/>
                <a:sym typeface="Trebuchet MS"/>
              </a:rPr>
              <a:t>Since our focus group is included two representatives of Kyiv National University of Civil Engineering and Architecture, whom we will further consider as stakeholders whose activities are affected by climate change</a:t>
            </a:r>
            <a:r>
              <a:rPr b="0" i="0" lang="uk-UA" sz="2500" u="none" cap="none" strike="noStrike">
                <a:solidFill>
                  <a:schemeClr val="lt1"/>
                </a:solidFill>
                <a:latin typeface="Trebuchet MS"/>
                <a:ea typeface="Trebuchet MS"/>
                <a:cs typeface="Trebuchet MS"/>
                <a:sym typeface="Trebuchet MS"/>
              </a:rPr>
              <a:t>. </a:t>
            </a:r>
            <a:r>
              <a:rPr b="0" i="0" lang="uk-UA" sz="2500" u="none" cap="none" strike="noStrike">
                <a:solidFill>
                  <a:srgbClr val="FFFF00"/>
                </a:solidFill>
                <a:latin typeface="Trebuchet MS"/>
                <a:ea typeface="Trebuchet MS"/>
                <a:cs typeface="Trebuchet MS"/>
                <a:sym typeface="Trebuchet MS"/>
              </a:rPr>
              <a:t>We select </a:t>
            </a:r>
            <a:r>
              <a:rPr b="1" i="0" lang="uk-UA" sz="2500" u="sng" cap="none" strike="noStrike">
                <a:solidFill>
                  <a:srgbClr val="FFFF00"/>
                </a:solidFill>
                <a:latin typeface="Trebuchet MS"/>
                <a:ea typeface="Trebuchet MS"/>
                <a:cs typeface="Trebuchet MS"/>
                <a:sym typeface="Trebuchet MS"/>
              </a:rPr>
              <a:t>city of Kyiv </a:t>
            </a:r>
            <a:r>
              <a:rPr b="0" i="0" lang="uk-UA" sz="2500" u="none" cap="none" strike="noStrike">
                <a:solidFill>
                  <a:srgbClr val="FFFF00"/>
                </a:solidFill>
                <a:latin typeface="Trebuchet MS"/>
                <a:ea typeface="Trebuchet MS"/>
                <a:cs typeface="Trebuchet MS"/>
                <a:sym typeface="Trebuchet MS"/>
              </a:rPr>
              <a:t>as the geographic region of project and </a:t>
            </a:r>
            <a:r>
              <a:rPr b="1" i="0" lang="uk-UA" sz="2500" u="sng" cap="none" strike="noStrike">
                <a:solidFill>
                  <a:srgbClr val="FFFF00"/>
                </a:solidFill>
                <a:latin typeface="Trebuchet MS"/>
                <a:ea typeface="Trebuchet MS"/>
                <a:cs typeface="Trebuchet MS"/>
                <a:sym typeface="Trebuchet MS"/>
              </a:rPr>
              <a:t>construction industry </a:t>
            </a:r>
            <a:r>
              <a:rPr b="0" i="0" lang="uk-UA" sz="2500" u="none" cap="none" strike="noStrike">
                <a:solidFill>
                  <a:srgbClr val="FFFF00"/>
                </a:solidFill>
                <a:latin typeface="Trebuchet MS"/>
                <a:ea typeface="Trebuchet MS"/>
                <a:cs typeface="Trebuchet MS"/>
                <a:sym typeface="Trebuchet MS"/>
              </a:rPr>
              <a:t>as the sector of our project.  </a:t>
            </a:r>
            <a:endParaRPr/>
          </a:p>
          <a:p>
            <a:pPr indent="0" lvl="1" marL="457200" marR="0" rtl="0" algn="l">
              <a:spcBef>
                <a:spcPts val="0"/>
              </a:spcBef>
              <a:spcAft>
                <a:spcPts val="0"/>
              </a:spcAft>
              <a:buNone/>
            </a:pPr>
            <a:r>
              <a:t/>
            </a:r>
            <a:endParaRPr b="0" i="0" sz="1100" u="none" cap="none" strike="noStrike">
              <a:solidFill>
                <a:srgbClr val="FFFF00"/>
              </a:solidFill>
              <a:latin typeface="Trebuchet MS"/>
              <a:ea typeface="Trebuchet MS"/>
              <a:cs typeface="Trebuchet MS"/>
              <a:sym typeface="Trebuchet MS"/>
            </a:endParaRPr>
          </a:p>
          <a:p>
            <a:pPr indent="-285750" lvl="1" marL="742950" marR="0" rtl="0" algn="l">
              <a:spcBef>
                <a:spcPts val="0"/>
              </a:spcBef>
              <a:spcAft>
                <a:spcPts val="0"/>
              </a:spcAft>
              <a:buClr>
                <a:schemeClr val="dk1"/>
              </a:buClr>
              <a:buSzPts val="2500"/>
              <a:buFont typeface="Noto Sans Symbols"/>
              <a:buChar char="▪"/>
            </a:pPr>
            <a:r>
              <a:rPr b="0" i="0" lang="uk-UA" sz="2500" u="none" cap="none" strike="noStrike">
                <a:solidFill>
                  <a:schemeClr val="dk1"/>
                </a:solidFill>
                <a:latin typeface="Trebuchet MS"/>
                <a:ea typeface="Trebuchet MS"/>
                <a:cs typeface="Trebuchet MS"/>
                <a:sym typeface="Trebuchet MS"/>
              </a:rPr>
              <a:t>The construction industry is currently considered one of the main sectors triggering the acceleration of climate change and the depletion of natural resources. These changing environmental effects can have a substantial impact on the behavior and performance of a building throughout its life cycle.</a:t>
            </a:r>
            <a:endParaRPr b="0" i="0" sz="2500" u="none" cap="none" strike="noStrike">
              <a:solidFill>
                <a:schemeClr val="lt1"/>
              </a:solidFill>
              <a:latin typeface="Trebuchet MS"/>
              <a:ea typeface="Trebuchet MS"/>
              <a:cs typeface="Trebuchet MS"/>
              <a:sym typeface="Trebuchet MS"/>
            </a:endParaRPr>
          </a:p>
          <a:p>
            <a:pPr indent="-127000" lvl="0" marL="285750" marR="0" rtl="0" algn="l">
              <a:spcBef>
                <a:spcPts val="0"/>
              </a:spcBef>
              <a:spcAft>
                <a:spcPts val="0"/>
              </a:spcAft>
              <a:buClr>
                <a:schemeClr val="dk1"/>
              </a:buClr>
              <a:buSzPts val="2500"/>
              <a:buFont typeface="Noto Sans Symbols"/>
              <a:buNone/>
            </a:pPr>
            <a:r>
              <a:t/>
            </a:r>
            <a:endParaRPr sz="2500">
              <a:solidFill>
                <a:schemeClr val="lt1"/>
              </a:solidFill>
              <a:latin typeface="Trebuchet MS"/>
              <a:ea typeface="Trebuchet MS"/>
              <a:cs typeface="Trebuchet MS"/>
              <a:sym typeface="Trebuchet MS"/>
            </a:endParaRPr>
          </a:p>
          <a:p>
            <a:pPr indent="-184150" lvl="1" marL="742950" marR="0" rtl="0" algn="l">
              <a:spcBef>
                <a:spcPts val="0"/>
              </a:spcBef>
              <a:spcAft>
                <a:spcPts val="0"/>
              </a:spcAft>
              <a:buClr>
                <a:schemeClr val="dk1"/>
              </a:buClr>
              <a:buSzPts val="1600"/>
              <a:buFont typeface="Noto Sans Symbols"/>
              <a:buNone/>
            </a:pPr>
            <a:r>
              <a:t/>
            </a:r>
            <a:endParaRPr b="0" i="0" sz="1600" u="none" cap="none" strike="noStrike">
              <a:solidFill>
                <a:schemeClr val="lt1"/>
              </a:solidFill>
              <a:latin typeface="Trebuchet MS"/>
              <a:ea typeface="Trebuchet MS"/>
              <a:cs typeface="Trebuchet MS"/>
              <a:sym typeface="Trebuchet MS"/>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uk-UA"/>
              <a:t>6/16/2024</a:t>
            </a:r>
            <a:endParaRPr/>
          </a:p>
        </p:txBody>
      </p:sp>
      <p:sp>
        <p:nvSpPr>
          <p:cNvPr id="186" name="Google Shape;186;p2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
        <p:nvSpPr>
          <p:cNvPr id="187" name="Google Shape;187;p22"/>
          <p:cNvSpPr/>
          <p:nvPr/>
        </p:nvSpPr>
        <p:spPr>
          <a:xfrm>
            <a:off x="0" y="1176867"/>
            <a:ext cx="12192000"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uk-UA" sz="2400">
                <a:solidFill>
                  <a:srgbClr val="FFFF73"/>
                </a:solidFill>
                <a:latin typeface="Trebuchet MS"/>
                <a:ea typeface="Trebuchet MS"/>
                <a:cs typeface="Trebuchet MS"/>
                <a:sym typeface="Trebuchet MS"/>
              </a:rPr>
              <a:t>It was decided to focus research on the impact of climate change on energy consumption indicators of apartments in the city of Kyiv. The importance of this indicator has two aspects – firstly, ensuring comfortable and healthy living conditions and, secondly, changes in energy consumption directly affect greenhouse gas emissions, enhancing or mitigating the anthropogenic impact on the Earth's climate system.</a:t>
            </a:r>
            <a:endParaRPr/>
          </a:p>
        </p:txBody>
      </p:sp>
      <p:sp>
        <p:nvSpPr>
          <p:cNvPr id="188" name="Google Shape;188;p22"/>
          <p:cNvSpPr/>
          <p:nvPr/>
        </p:nvSpPr>
        <p:spPr>
          <a:xfrm>
            <a:off x="0" y="3485191"/>
            <a:ext cx="12192000"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uk-UA" sz="2400">
                <a:solidFill>
                  <a:schemeClr val="dk1"/>
                </a:solidFill>
                <a:latin typeface="Trebuchet MS"/>
                <a:ea typeface="Trebuchet MS"/>
                <a:cs typeface="Trebuchet MS"/>
                <a:sym typeface="Trebuchet MS"/>
              </a:rPr>
              <a:t>As you know, there are two peaks of house energy consumption - heating of apartments in the winter period, when the ambient temperature is much lower than that which is comfortable for residential and office premises. The second peak occurs in the summer months, when, on the contrary, the ambient temperature is much higher than comfortable. Therefore, it is necessary to condense the room, wasting energy.</a:t>
            </a:r>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uk-UA"/>
              <a:t>6/16/2024</a:t>
            </a:r>
            <a:endParaRPr/>
          </a:p>
        </p:txBody>
      </p:sp>
      <p:sp>
        <p:nvSpPr>
          <p:cNvPr id="194" name="Google Shape;194;p2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pic>
        <p:nvPicPr>
          <p:cNvPr id="195" name="Google Shape;195;p23"/>
          <p:cNvPicPr preferRelativeResize="0"/>
          <p:nvPr/>
        </p:nvPicPr>
        <p:blipFill rotWithShape="1">
          <a:blip r:embed="rId3">
            <a:alphaModFix/>
          </a:blip>
          <a:srcRect b="0" l="0" r="0" t="0"/>
          <a:stretch/>
        </p:blipFill>
        <p:spPr>
          <a:xfrm>
            <a:off x="0" y="1089891"/>
            <a:ext cx="12247179" cy="4689893"/>
          </a:xfrm>
          <a:prstGeom prst="rect">
            <a:avLst/>
          </a:prstGeom>
          <a:noFill/>
          <a:ln>
            <a:noFill/>
          </a:ln>
        </p:spPr>
      </p:pic>
      <p:sp>
        <p:nvSpPr>
          <p:cNvPr id="196" name="Google Shape;196;p23"/>
          <p:cNvSpPr/>
          <p:nvPr/>
        </p:nvSpPr>
        <p:spPr>
          <a:xfrm>
            <a:off x="1" y="6041362"/>
            <a:ext cx="12192000"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uk-UA" sz="2400">
                <a:solidFill>
                  <a:schemeClr val="dk1"/>
                </a:solidFill>
                <a:latin typeface="Trebuchet MS"/>
                <a:ea typeface="Trebuchet MS"/>
                <a:cs typeface="Trebuchet MS"/>
                <a:sym typeface="Trebuchet MS"/>
              </a:rPr>
              <a:t>Scheme for selecting a research subject among various aspects of the climate change impact on construction industry</a:t>
            </a:r>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uk-UA"/>
              <a:t>6/16/2024</a:t>
            </a:r>
            <a:endParaRPr/>
          </a:p>
        </p:txBody>
      </p:sp>
      <p:sp>
        <p:nvSpPr>
          <p:cNvPr id="202" name="Google Shape;202;p2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uk-UA"/>
              <a:t>The European Commission support for the production of this publication does not constitute an endorsement of the contents which reflects the views only</a:t>
            </a:r>
            <a:endParaRPr/>
          </a:p>
          <a:p>
            <a:pPr indent="0" lvl="0" marL="0" rtl="0" algn="l">
              <a:spcBef>
                <a:spcPts val="0"/>
              </a:spcBef>
              <a:spcAft>
                <a:spcPts val="0"/>
              </a:spcAft>
              <a:buNone/>
            </a:pPr>
            <a:r>
              <a:rPr lang="uk-UA"/>
              <a:t>of the authors, and the Commission cannot be held responsible for any use which may be made of the information contained therein</a:t>
            </a:r>
            <a:endParaRPr/>
          </a:p>
        </p:txBody>
      </p:sp>
      <p:sp>
        <p:nvSpPr>
          <p:cNvPr id="203" name="Google Shape;203;p2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
        <p:nvSpPr>
          <p:cNvPr id="204" name="Google Shape;204;p24"/>
          <p:cNvSpPr txBox="1"/>
          <p:nvPr>
            <p:ph type="ctrTitle"/>
          </p:nvPr>
        </p:nvSpPr>
        <p:spPr>
          <a:xfrm>
            <a:off x="0" y="1125876"/>
            <a:ext cx="12192000" cy="96308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rgbClr val="FFFF00"/>
              </a:buClr>
              <a:buSzPts val="2800"/>
              <a:buFont typeface="Trebuchet MS"/>
              <a:buNone/>
            </a:pPr>
            <a:r>
              <a:rPr b="1" lang="uk-UA" sz="2800">
                <a:solidFill>
                  <a:srgbClr val="FFFF00"/>
                </a:solidFill>
              </a:rPr>
              <a:t>1.2 Identify different climate databases and retrieve data for geographical selection </a:t>
            </a:r>
            <a:endParaRPr/>
          </a:p>
        </p:txBody>
      </p:sp>
      <p:sp>
        <p:nvSpPr>
          <p:cNvPr id="205" name="Google Shape;205;p24"/>
          <p:cNvSpPr/>
          <p:nvPr/>
        </p:nvSpPr>
        <p:spPr>
          <a:xfrm>
            <a:off x="0" y="2134746"/>
            <a:ext cx="12192000"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uk-UA" sz="2400">
                <a:solidFill>
                  <a:schemeClr val="dk1"/>
                </a:solidFill>
                <a:latin typeface="Trebuchet MS"/>
                <a:ea typeface="Trebuchet MS"/>
                <a:cs typeface="Trebuchet MS"/>
                <a:sym typeface="Trebuchet MS"/>
              </a:rPr>
              <a:t>To carry out the research, we used the ECA&amp;D climate data base (www.ecad.eu), as well as the Kyiv climate data base of Central Geophysical Observatory  (</a:t>
            </a:r>
            <a:r>
              <a:rPr b="1" lang="uk-UA" sz="2400" u="sng">
                <a:solidFill>
                  <a:schemeClr val="hlink"/>
                </a:solidFill>
                <a:latin typeface="Trebuchet MS"/>
                <a:ea typeface="Trebuchet MS"/>
                <a:cs typeface="Trebuchet MS"/>
                <a:sym typeface="Trebuchet MS"/>
                <a:hlinkClick r:id="rId3"/>
              </a:rPr>
              <a:t>http://cgo-sreznevskyi.kyiv.ua/uk/diialnist/klimatolohichna/klimatychni-dani-po-kyievu</a:t>
            </a:r>
            <a:r>
              <a:rPr lang="uk-UA" sz="2400">
                <a:solidFill>
                  <a:schemeClr val="dk1"/>
                </a:solidFill>
                <a:latin typeface="Trebuchet MS"/>
                <a:ea typeface="Trebuchet MS"/>
                <a:cs typeface="Trebuchet MS"/>
                <a:sym typeface="Trebuchet MS"/>
              </a:rPr>
              <a:t>)</a:t>
            </a:r>
            <a:endParaRPr sz="2400">
              <a:solidFill>
                <a:schemeClr val="dk1"/>
              </a:solidFill>
              <a:latin typeface="Trebuchet MS"/>
              <a:ea typeface="Trebuchet MS"/>
              <a:cs typeface="Trebuchet MS"/>
              <a:sym typeface="Trebuchet MS"/>
            </a:endParaRPr>
          </a:p>
        </p:txBody>
      </p:sp>
      <p:sp>
        <p:nvSpPr>
          <p:cNvPr id="206" name="Google Shape;206;p24"/>
          <p:cNvSpPr/>
          <p:nvPr/>
        </p:nvSpPr>
        <p:spPr>
          <a:xfrm>
            <a:off x="775470" y="3812129"/>
            <a:ext cx="11997266" cy="19389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uk-UA" sz="2400">
                <a:solidFill>
                  <a:schemeClr val="dk1"/>
                </a:solidFill>
                <a:latin typeface="Trebuchet MS"/>
                <a:ea typeface="Trebuchet MS"/>
                <a:cs typeface="Trebuchet MS"/>
                <a:sym typeface="Trebuchet MS"/>
              </a:rPr>
              <a:t>As climatic indicators for solving the task, we chose:</a:t>
            </a:r>
            <a:endParaRPr/>
          </a:p>
          <a:p>
            <a:pPr indent="0" lvl="0" marL="355600" marR="0" rtl="0" algn="l">
              <a:spcBef>
                <a:spcPts val="0"/>
              </a:spcBef>
              <a:spcAft>
                <a:spcPts val="0"/>
              </a:spcAft>
              <a:buNone/>
            </a:pPr>
            <a:r>
              <a:rPr lang="uk-UA" sz="2400">
                <a:solidFill>
                  <a:schemeClr val="dk1"/>
                </a:solidFill>
                <a:latin typeface="Trebuchet MS"/>
                <a:ea typeface="Trebuchet MS"/>
                <a:cs typeface="Trebuchet MS"/>
                <a:sym typeface="Trebuchet MS"/>
              </a:rPr>
              <a:t>- average temperature for winter and summer periods</a:t>
            </a:r>
            <a:endParaRPr/>
          </a:p>
          <a:p>
            <a:pPr indent="0" lvl="0" marL="355600" marR="0" rtl="0" algn="l">
              <a:spcBef>
                <a:spcPts val="0"/>
              </a:spcBef>
              <a:spcAft>
                <a:spcPts val="0"/>
              </a:spcAft>
              <a:buNone/>
            </a:pPr>
            <a:r>
              <a:rPr lang="uk-UA" sz="2400">
                <a:solidFill>
                  <a:schemeClr val="dk1"/>
                </a:solidFill>
                <a:latin typeface="Trebuchet MS"/>
                <a:ea typeface="Trebuchet MS"/>
                <a:cs typeface="Trebuchet MS"/>
                <a:sym typeface="Trebuchet MS"/>
              </a:rPr>
              <a:t>- daily minimum temperatures for the winter period</a:t>
            </a:r>
            <a:endParaRPr/>
          </a:p>
          <a:p>
            <a:pPr indent="-342900" lvl="0" marL="698500" marR="0" rtl="0" algn="l">
              <a:spcBef>
                <a:spcPts val="0"/>
              </a:spcBef>
              <a:spcAft>
                <a:spcPts val="0"/>
              </a:spcAft>
              <a:buClr>
                <a:schemeClr val="dk1"/>
              </a:buClr>
              <a:buSzPts val="2400"/>
              <a:buFont typeface="Trebuchet MS"/>
              <a:buChar char="-"/>
            </a:pPr>
            <a:r>
              <a:rPr lang="uk-UA" sz="2400">
                <a:solidFill>
                  <a:schemeClr val="dk1"/>
                </a:solidFill>
                <a:latin typeface="Trebuchet MS"/>
                <a:ea typeface="Trebuchet MS"/>
                <a:cs typeface="Trebuchet MS"/>
                <a:sym typeface="Trebuchet MS"/>
              </a:rPr>
              <a:t>daily maximum temperatures for the summer period</a:t>
            </a:r>
            <a:endParaRPr/>
          </a:p>
          <a:p>
            <a:pPr indent="-342900" lvl="0" marL="698500" marR="0" rtl="0" algn="l">
              <a:spcBef>
                <a:spcPts val="0"/>
              </a:spcBef>
              <a:spcAft>
                <a:spcPts val="0"/>
              </a:spcAft>
              <a:buClr>
                <a:schemeClr val="dk1"/>
              </a:buClr>
              <a:buSzPts val="2400"/>
              <a:buFont typeface="Trebuchet MS"/>
              <a:buChar char="-"/>
            </a:pPr>
            <a:r>
              <a:rPr lang="uk-UA" sz="2400">
                <a:solidFill>
                  <a:schemeClr val="dk1"/>
                </a:solidFill>
                <a:latin typeface="Trebuchet MS"/>
                <a:ea typeface="Trebuchet MS"/>
                <a:cs typeface="Trebuchet MS"/>
                <a:sym typeface="Trebuchet MS"/>
              </a:rPr>
              <a:t>daily speed of wind and other…</a:t>
            </a:r>
            <a:endParaRPr/>
          </a:p>
        </p:txBody>
      </p:sp>
      <p:sp>
        <p:nvSpPr>
          <p:cNvPr id="207" name="Google Shape;207;p24"/>
          <p:cNvSpPr/>
          <p:nvPr/>
        </p:nvSpPr>
        <p:spPr>
          <a:xfrm>
            <a:off x="97367" y="3335075"/>
            <a:ext cx="12094633" cy="4770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uk-UA" sz="2500">
                <a:solidFill>
                  <a:schemeClr val="dk1"/>
                </a:solidFill>
                <a:latin typeface="Calibri"/>
                <a:ea typeface="Calibri"/>
                <a:cs typeface="Calibri"/>
                <a:sym typeface="Calibri"/>
              </a:rPr>
              <a:t>A climate index describes a weather see-saw that occurs in a particular part of the world. </a:t>
            </a:r>
            <a:endParaRPr sz="2500">
              <a:solidFill>
                <a:schemeClr val="dk1"/>
              </a:solidFill>
              <a:latin typeface="Trebuchet MS"/>
              <a:ea typeface="Trebuchet MS"/>
              <a:cs typeface="Trebuchet MS"/>
              <a:sym typeface="Trebuchet MS"/>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25"/>
          <p:cNvPicPr preferRelativeResize="0"/>
          <p:nvPr/>
        </p:nvPicPr>
        <p:blipFill rotWithShape="1">
          <a:blip r:embed="rId3">
            <a:alphaModFix/>
          </a:blip>
          <a:srcRect b="0" l="0" r="0" t="0"/>
          <a:stretch/>
        </p:blipFill>
        <p:spPr>
          <a:xfrm>
            <a:off x="203742" y="1129738"/>
            <a:ext cx="11707284" cy="4954340"/>
          </a:xfrm>
          <a:prstGeom prst="rect">
            <a:avLst/>
          </a:prstGeom>
          <a:noFill/>
          <a:ln>
            <a:noFill/>
          </a:ln>
        </p:spPr>
      </p:pic>
      <p:sp>
        <p:nvSpPr>
          <p:cNvPr id="213" name="Google Shape;213;p25"/>
          <p:cNvSpPr txBox="1"/>
          <p:nvPr>
            <p:ph type="ctrTitle"/>
          </p:nvPr>
        </p:nvSpPr>
        <p:spPr>
          <a:xfrm>
            <a:off x="838200" y="1576552"/>
            <a:ext cx="11353800" cy="5218386"/>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lt1"/>
              </a:buClr>
              <a:buSzPts val="6000"/>
              <a:buFont typeface="Trebuchet MS"/>
              <a:buNone/>
            </a:pPr>
            <a:r>
              <a:t/>
            </a:r>
            <a:endParaRPr/>
          </a:p>
        </p:txBody>
      </p:sp>
      <p:sp>
        <p:nvSpPr>
          <p:cNvPr id="214" name="Google Shape;214;p2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uk-UA"/>
              <a:t>6/16/2024</a:t>
            </a:r>
            <a:endParaRPr/>
          </a:p>
        </p:txBody>
      </p:sp>
      <p:sp>
        <p:nvSpPr>
          <p:cNvPr id="215" name="Google Shape;215;p2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uk-UA"/>
              <a:t>The European Commission support for the production of this publication does not constitute an endorsement of the contents which reflects the views only</a:t>
            </a:r>
            <a:endParaRPr/>
          </a:p>
          <a:p>
            <a:pPr indent="0" lvl="0" marL="0" rtl="0" algn="l">
              <a:spcBef>
                <a:spcPts val="0"/>
              </a:spcBef>
              <a:spcAft>
                <a:spcPts val="0"/>
              </a:spcAft>
              <a:buNone/>
            </a:pPr>
            <a:r>
              <a:rPr lang="uk-UA"/>
              <a:t>of the authors, and the Commission cannot be held responsible for any use which may be made of the information contained therein</a:t>
            </a:r>
            <a:endParaRPr/>
          </a:p>
        </p:txBody>
      </p:sp>
      <p:sp>
        <p:nvSpPr>
          <p:cNvPr id="216" name="Google Shape;216;p2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
        <p:nvSpPr>
          <p:cNvPr id="217" name="Google Shape;217;p25"/>
          <p:cNvSpPr/>
          <p:nvPr/>
        </p:nvSpPr>
        <p:spPr>
          <a:xfrm>
            <a:off x="203742" y="6095384"/>
            <a:ext cx="11988257"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uk-UA" sz="2400">
                <a:solidFill>
                  <a:schemeClr val="dk1"/>
                </a:solidFill>
                <a:latin typeface="Trebuchet MS"/>
                <a:ea typeface="Trebuchet MS"/>
                <a:cs typeface="Trebuchet MS"/>
                <a:sym typeface="Trebuchet MS"/>
              </a:rPr>
              <a:t>The main </a:t>
            </a:r>
            <a:r>
              <a:rPr b="1" lang="uk-UA" sz="2400">
                <a:solidFill>
                  <a:schemeClr val="dk1"/>
                </a:solidFill>
                <a:latin typeface="Trebuchet MS"/>
                <a:ea typeface="Trebuchet MS"/>
                <a:cs typeface="Trebuchet MS"/>
                <a:sym typeface="Trebuchet MS"/>
              </a:rPr>
              <a:t>climatic indicators </a:t>
            </a:r>
            <a:r>
              <a:rPr lang="uk-UA" sz="2400">
                <a:solidFill>
                  <a:schemeClr val="dk1"/>
                </a:solidFill>
                <a:latin typeface="Trebuchet MS"/>
                <a:ea typeface="Trebuchet MS"/>
                <a:cs typeface="Trebuchet MS"/>
                <a:sym typeface="Trebuchet MS"/>
              </a:rPr>
              <a:t>for calculating the building's energy consumption are temperature and wind speed</a:t>
            </a:r>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uk-UA"/>
              <a:t>6/16/2024</a:t>
            </a:r>
            <a:endParaRPr/>
          </a:p>
        </p:txBody>
      </p:sp>
      <p:sp>
        <p:nvSpPr>
          <p:cNvPr id="223" name="Google Shape;223;p2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uk-UA"/>
              <a:t>The European Commission support for the production of this publication does not constitute an endorsement of the contents which reflects the views only</a:t>
            </a:r>
            <a:endParaRPr/>
          </a:p>
          <a:p>
            <a:pPr indent="0" lvl="0" marL="0" rtl="0" algn="l">
              <a:spcBef>
                <a:spcPts val="0"/>
              </a:spcBef>
              <a:spcAft>
                <a:spcPts val="0"/>
              </a:spcAft>
              <a:buNone/>
            </a:pPr>
            <a:r>
              <a:rPr lang="uk-UA"/>
              <a:t>of the authors, and the Commission cannot be held responsible for any use which may be made of the information contained therein</a:t>
            </a:r>
            <a:endParaRPr/>
          </a:p>
        </p:txBody>
      </p:sp>
      <p:sp>
        <p:nvSpPr>
          <p:cNvPr id="224" name="Google Shape;224;p2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
        <p:nvSpPr>
          <p:cNvPr id="225" name="Google Shape;225;p26"/>
          <p:cNvSpPr/>
          <p:nvPr/>
        </p:nvSpPr>
        <p:spPr>
          <a:xfrm>
            <a:off x="0" y="1596248"/>
            <a:ext cx="6493933" cy="398570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uk-UA" sz="2300">
                <a:solidFill>
                  <a:schemeClr val="dk1"/>
                </a:solidFill>
                <a:latin typeface="Trebuchet MS"/>
                <a:ea typeface="Trebuchet MS"/>
                <a:cs typeface="Trebuchet MS"/>
                <a:sym typeface="Trebuchet MS"/>
              </a:rPr>
              <a:t>The first database (ECA&amp;D climate data base) was used to calculate the dynamics of changes in energy consumption for heating in the winter period. To do this, we used series of daily minimum temperatures in Kyiv for January-February 1942 and 2012.</a:t>
            </a:r>
            <a:endParaRPr/>
          </a:p>
          <a:p>
            <a:pPr indent="0" lvl="0" marL="0" marR="0" rtl="0" algn="l">
              <a:spcBef>
                <a:spcPts val="0"/>
              </a:spcBef>
              <a:spcAft>
                <a:spcPts val="0"/>
              </a:spcAft>
              <a:buNone/>
            </a:pPr>
            <a:r>
              <a:rPr lang="uk-UA" sz="2300">
                <a:solidFill>
                  <a:schemeClr val="dk1"/>
                </a:solidFill>
                <a:latin typeface="Trebuchet MS"/>
                <a:ea typeface="Trebuchet MS"/>
                <a:cs typeface="Trebuchet MS"/>
                <a:sym typeface="Trebuchet MS"/>
              </a:rPr>
              <a:t>The calculation showed that climate change led to a reduction in energy consumption for two winter months for a conventional house with a wall area of 200 square meters by 45.7 kW or by almost 16%</a:t>
            </a:r>
            <a:endParaRPr/>
          </a:p>
        </p:txBody>
      </p:sp>
      <p:pic>
        <p:nvPicPr>
          <p:cNvPr id="226" name="Google Shape;226;p26"/>
          <p:cNvPicPr preferRelativeResize="0"/>
          <p:nvPr/>
        </p:nvPicPr>
        <p:blipFill rotWithShape="1">
          <a:blip r:embed="rId3">
            <a:alphaModFix/>
          </a:blip>
          <a:srcRect b="0" l="0" r="0" t="0"/>
          <a:stretch/>
        </p:blipFill>
        <p:spPr>
          <a:xfrm>
            <a:off x="6493933" y="1136839"/>
            <a:ext cx="5698067" cy="5736844"/>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7"/>
          <p:cNvSpPr txBox="1"/>
          <p:nvPr>
            <p:ph type="ctrTitle"/>
          </p:nvPr>
        </p:nvSpPr>
        <p:spPr>
          <a:xfrm>
            <a:off x="474518" y="1112677"/>
            <a:ext cx="10910455" cy="4625294"/>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dk1"/>
              </a:buClr>
              <a:buSzPct val="100000"/>
              <a:buFont typeface="Trebuchet MS"/>
              <a:buNone/>
            </a:pPr>
            <a:r>
              <a:rPr lang="uk-UA" sz="2400">
                <a:solidFill>
                  <a:schemeClr val="dk1"/>
                </a:solidFill>
              </a:rPr>
              <a:t>The energy efficiency of buildings is developed according to the calculation of energy consumption during heating, hot water supply, cooling, ventilation, lighting) in accordance with the standard DSTU B A.2.2-12:2015 and the Law of Ukraine "On Energy Efficiency". The difference between the new standard and the previous one is the inclusion in the energy balance of the building of energy consumption for cooling, taking into account EU legislation</a:t>
            </a:r>
            <a:br>
              <a:rPr lang="uk-UA" sz="2300">
                <a:solidFill>
                  <a:schemeClr val="dk1"/>
                </a:solidFill>
              </a:rPr>
            </a:br>
            <a:br>
              <a:rPr lang="uk-UA" sz="1100">
                <a:solidFill>
                  <a:schemeClr val="dk1"/>
                </a:solidFill>
              </a:rPr>
            </a:br>
            <a:r>
              <a:rPr b="1" i="1" lang="uk-UA" sz="2300" u="sng"/>
              <a:t>Indicators of energy efficiency of buildings are:</a:t>
            </a:r>
            <a:br>
              <a:rPr b="1" i="1" lang="uk-UA" sz="2300" u="sng"/>
            </a:br>
            <a:br>
              <a:rPr b="1" i="1" lang="uk-UA" sz="1000" u="sng"/>
            </a:br>
            <a:r>
              <a:rPr b="1" i="1" lang="uk-UA" sz="2000">
                <a:solidFill>
                  <a:schemeClr val="dk1"/>
                </a:solidFill>
              </a:rPr>
              <a:t>- Specific annual energy demand for heating,</a:t>
            </a:r>
            <a:br>
              <a:rPr b="1" i="1" lang="uk-UA" sz="2000">
                <a:solidFill>
                  <a:schemeClr val="dk1"/>
                </a:solidFill>
              </a:rPr>
            </a:br>
            <a:r>
              <a:rPr b="1" i="1" lang="uk-UA" sz="2000">
                <a:solidFill>
                  <a:schemeClr val="dk1"/>
                </a:solidFill>
              </a:rPr>
              <a:t>  cooling and hot water supply;</a:t>
            </a:r>
            <a:br>
              <a:rPr b="1" i="1" lang="uk-UA" sz="2000">
                <a:solidFill>
                  <a:schemeClr val="dk1"/>
                </a:solidFill>
              </a:rPr>
            </a:br>
            <a:r>
              <a:rPr b="1" i="1" lang="uk-UA" sz="2000">
                <a:solidFill>
                  <a:schemeClr val="dk1"/>
                </a:solidFill>
              </a:rPr>
              <a:t>- Specific energy consumption;</a:t>
            </a:r>
            <a:br>
              <a:rPr b="1" i="1" lang="uk-UA" sz="2000">
                <a:solidFill>
                  <a:schemeClr val="dk1"/>
                </a:solidFill>
              </a:rPr>
            </a:br>
            <a:r>
              <a:rPr b="1" i="1" lang="uk-UA" sz="2000">
                <a:solidFill>
                  <a:schemeClr val="dk1"/>
                </a:solidFill>
              </a:rPr>
              <a:t>- Primary energy;</a:t>
            </a:r>
            <a:br>
              <a:rPr b="1" i="1" lang="uk-UA" sz="2000">
                <a:solidFill>
                  <a:schemeClr val="dk1"/>
                </a:solidFill>
              </a:rPr>
            </a:br>
            <a:r>
              <a:rPr b="1" i="1" lang="uk-UA" sz="2000">
                <a:solidFill>
                  <a:schemeClr val="dk1"/>
                </a:solidFill>
              </a:rPr>
              <a:t>- Greenhouse gas emissions</a:t>
            </a:r>
            <a:r>
              <a:rPr lang="uk-UA" sz="2000">
                <a:solidFill>
                  <a:schemeClr val="dk1"/>
                </a:solidFill>
              </a:rPr>
              <a:t>  </a:t>
            </a:r>
            <a:br>
              <a:rPr lang="uk-UA" sz="1800">
                <a:solidFill>
                  <a:schemeClr val="dk1"/>
                </a:solidFill>
              </a:rPr>
            </a:br>
            <a:br>
              <a:rPr lang="uk-UA" sz="1800">
                <a:solidFill>
                  <a:schemeClr val="dk1"/>
                </a:solidFill>
              </a:rPr>
            </a:br>
            <a:endParaRPr sz="1800">
              <a:solidFill>
                <a:srgbClr val="C00000"/>
              </a:solidFill>
            </a:endParaRPr>
          </a:p>
        </p:txBody>
      </p:sp>
      <p:sp>
        <p:nvSpPr>
          <p:cNvPr id="232" name="Google Shape;232;p2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uk-UA"/>
              <a:t>6/16/2024</a:t>
            </a:r>
            <a:endParaRPr/>
          </a:p>
        </p:txBody>
      </p:sp>
      <p:sp>
        <p:nvSpPr>
          <p:cNvPr id="233" name="Google Shape;233;p2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uk-UA"/>
              <a:t>The European Commission support for the production of this publication does not constitute an endorsement of the contents which reflects the views only</a:t>
            </a:r>
            <a:endParaRPr/>
          </a:p>
          <a:p>
            <a:pPr indent="0" lvl="0" marL="0" rtl="0" algn="l">
              <a:spcBef>
                <a:spcPts val="0"/>
              </a:spcBef>
              <a:spcAft>
                <a:spcPts val="0"/>
              </a:spcAft>
              <a:buNone/>
            </a:pPr>
            <a:r>
              <a:rPr lang="uk-UA"/>
              <a:t>of the authors, and the Commission cannot be held responsible for any use which may be made of the information contained therein</a:t>
            </a:r>
            <a:endParaRPr/>
          </a:p>
        </p:txBody>
      </p:sp>
      <p:sp>
        <p:nvSpPr>
          <p:cNvPr id="234" name="Google Shape;234;p2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pic>
        <p:nvPicPr>
          <p:cNvPr id="235" name="Google Shape;235;p27"/>
          <p:cNvPicPr preferRelativeResize="0"/>
          <p:nvPr/>
        </p:nvPicPr>
        <p:blipFill rotWithShape="1">
          <a:blip r:embed="rId3">
            <a:alphaModFix/>
          </a:blip>
          <a:srcRect b="0" l="0" r="0" t="0"/>
          <a:stretch/>
        </p:blipFill>
        <p:spPr>
          <a:xfrm>
            <a:off x="6668654" y="3085163"/>
            <a:ext cx="5523345" cy="2652808"/>
          </a:xfrm>
          <a:prstGeom prst="rect">
            <a:avLst/>
          </a:prstGeom>
          <a:noFill/>
          <a:ln>
            <a:noFill/>
          </a:ln>
        </p:spPr>
      </p:pic>
      <p:sp>
        <p:nvSpPr>
          <p:cNvPr id="236" name="Google Shape;236;p27"/>
          <p:cNvSpPr/>
          <p:nvPr/>
        </p:nvSpPr>
        <p:spPr>
          <a:xfrm>
            <a:off x="5929746" y="5434579"/>
            <a:ext cx="6262254"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br>
              <a:rPr lang="uk-UA" sz="2400">
                <a:solidFill>
                  <a:srgbClr val="C00000"/>
                </a:solidFill>
                <a:latin typeface="Trebuchet MS"/>
                <a:ea typeface="Trebuchet MS"/>
                <a:cs typeface="Trebuchet MS"/>
                <a:sym typeface="Trebuchet MS"/>
              </a:rPr>
            </a:br>
            <a:r>
              <a:rPr lang="uk-UA" sz="1800">
                <a:solidFill>
                  <a:srgbClr val="C00000"/>
                </a:solidFill>
                <a:latin typeface="Trebuchet MS"/>
                <a:ea typeface="Trebuchet MS"/>
                <a:cs typeface="Trebuchet MS"/>
                <a:sym typeface="Trebuchet MS"/>
              </a:rPr>
              <a:t>The scale of energy efficiency classes is from 44 kW*h/m</a:t>
            </a:r>
            <a:r>
              <a:rPr baseline="30000" lang="uk-UA" sz="1800">
                <a:solidFill>
                  <a:srgbClr val="C00000"/>
                </a:solidFill>
                <a:latin typeface="Trebuchet MS"/>
                <a:ea typeface="Trebuchet MS"/>
                <a:cs typeface="Trebuchet MS"/>
                <a:sym typeface="Trebuchet MS"/>
              </a:rPr>
              <a:t>2</a:t>
            </a:r>
            <a:r>
              <a:rPr lang="uk-UA" sz="1800">
                <a:solidFill>
                  <a:srgbClr val="C00000"/>
                </a:solidFill>
                <a:latin typeface="Trebuchet MS"/>
                <a:ea typeface="Trebuchet MS"/>
                <a:cs typeface="Trebuchet MS"/>
                <a:sym typeface="Trebuchet MS"/>
              </a:rPr>
              <a:t> and less (class A) to 153 kW*h/m2 and more (class G)</a:t>
            </a:r>
            <a:endParaRPr sz="1800">
              <a:solidFill>
                <a:schemeClr val="dk1"/>
              </a:solidFill>
              <a:latin typeface="Trebuchet MS"/>
              <a:ea typeface="Trebuchet MS"/>
              <a:cs typeface="Trebuchet MS"/>
              <a:sym typeface="Trebuchet MS"/>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8"/>
          <p:cNvSpPr txBox="1"/>
          <p:nvPr>
            <p:ph type="ctrTitle"/>
          </p:nvPr>
        </p:nvSpPr>
        <p:spPr>
          <a:xfrm>
            <a:off x="838909" y="1639588"/>
            <a:ext cx="10515600" cy="4625294"/>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Trebuchet MS"/>
              <a:buNone/>
            </a:pPr>
            <a:br>
              <a:rPr lang="uk-UA" sz="1600"/>
            </a:br>
            <a:r>
              <a:rPr b="1" lang="uk-UA" sz="2000">
                <a:solidFill>
                  <a:srgbClr val="002060"/>
                </a:solidFill>
              </a:rPr>
              <a:t>With the help of the software product OriginPro8, </a:t>
            </a:r>
            <a:br>
              <a:rPr b="1" lang="uk-UA" sz="2000">
                <a:solidFill>
                  <a:srgbClr val="002060"/>
                </a:solidFill>
              </a:rPr>
            </a:br>
            <a:r>
              <a:rPr b="1" lang="uk-UA" sz="2000">
                <a:solidFill>
                  <a:srgbClr val="002060"/>
                </a:solidFill>
              </a:rPr>
              <a:t>an analysis of changes in temperature indicators in the territory of the city of Kyiv during the period </a:t>
            </a:r>
            <a:br>
              <a:rPr b="1" lang="uk-UA" sz="2000">
                <a:solidFill>
                  <a:srgbClr val="002060"/>
                </a:solidFill>
              </a:rPr>
            </a:br>
            <a:r>
              <a:rPr b="1" lang="uk-UA" sz="2000">
                <a:solidFill>
                  <a:srgbClr val="002060"/>
                </a:solidFill>
              </a:rPr>
              <a:t>1881-2020 and forecast estimates until the year 2160 for the city of Kyiv were made. As an example, this slide shows the average monthly temperature trends for the month of July</a:t>
            </a:r>
            <a:br>
              <a:rPr b="1" lang="uk-UA" sz="2000">
                <a:solidFill>
                  <a:srgbClr val="002060"/>
                </a:solidFill>
              </a:rPr>
            </a:br>
            <a:br>
              <a:rPr b="1" lang="uk-UA" sz="1600">
                <a:solidFill>
                  <a:srgbClr val="002060"/>
                </a:solidFill>
              </a:rPr>
            </a:br>
            <a:br>
              <a:rPr b="1" lang="uk-UA" sz="1800">
                <a:solidFill>
                  <a:srgbClr val="002060"/>
                </a:solidFill>
              </a:rPr>
            </a:br>
            <a:br>
              <a:rPr lang="uk-UA" sz="1800"/>
            </a:br>
            <a:br>
              <a:rPr lang="uk-UA" sz="1800"/>
            </a:br>
            <a:br>
              <a:rPr lang="uk-UA" sz="1800"/>
            </a:br>
            <a:br>
              <a:rPr lang="uk-UA" sz="1800"/>
            </a:br>
            <a:br>
              <a:rPr lang="uk-UA" sz="1800"/>
            </a:br>
            <a:br>
              <a:rPr lang="uk-UA" sz="1800"/>
            </a:br>
            <a:br>
              <a:rPr lang="uk-UA" sz="1800"/>
            </a:br>
            <a:br>
              <a:rPr lang="uk-UA" sz="1800"/>
            </a:br>
            <a:br>
              <a:rPr lang="uk-UA" sz="1800"/>
            </a:br>
            <a:br>
              <a:rPr lang="uk-UA" sz="1800"/>
            </a:br>
            <a:br>
              <a:rPr lang="uk-UA" sz="1800"/>
            </a:br>
            <a:br>
              <a:rPr lang="uk-UA" sz="1800"/>
            </a:br>
            <a:endParaRPr sz="1800"/>
          </a:p>
        </p:txBody>
      </p:sp>
      <p:sp>
        <p:nvSpPr>
          <p:cNvPr id="242" name="Google Shape;242;p2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uk-UA"/>
              <a:t>6/16/2024</a:t>
            </a:r>
            <a:endParaRPr/>
          </a:p>
        </p:txBody>
      </p:sp>
      <p:sp>
        <p:nvSpPr>
          <p:cNvPr id="243" name="Google Shape;243;p2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uk-UA"/>
              <a:t>The European Commission support for the production of this publication does not constitute an endorsement of the contents which reflects the views only</a:t>
            </a:r>
            <a:endParaRPr/>
          </a:p>
          <a:p>
            <a:pPr indent="0" lvl="0" marL="0" rtl="0" algn="l">
              <a:spcBef>
                <a:spcPts val="0"/>
              </a:spcBef>
              <a:spcAft>
                <a:spcPts val="0"/>
              </a:spcAft>
              <a:buNone/>
            </a:pPr>
            <a:r>
              <a:rPr lang="uk-UA"/>
              <a:t>of the authors, and the Commission cannot be held responsible for any use which may be made of the information contained therein</a:t>
            </a:r>
            <a:endParaRPr/>
          </a:p>
        </p:txBody>
      </p:sp>
      <p:sp>
        <p:nvSpPr>
          <p:cNvPr id="244" name="Google Shape;244;p2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pic>
        <p:nvPicPr>
          <p:cNvPr id="245" name="Google Shape;245;p28"/>
          <p:cNvPicPr preferRelativeResize="0"/>
          <p:nvPr/>
        </p:nvPicPr>
        <p:blipFill rotWithShape="1">
          <a:blip r:embed="rId3">
            <a:alphaModFix/>
          </a:blip>
          <a:srcRect b="0" l="0" r="0" t="0"/>
          <a:stretch/>
        </p:blipFill>
        <p:spPr>
          <a:xfrm>
            <a:off x="6096709" y="2920073"/>
            <a:ext cx="5731737" cy="2703240"/>
          </a:xfrm>
          <a:prstGeom prst="rect">
            <a:avLst/>
          </a:prstGeom>
          <a:noFill/>
          <a:ln>
            <a:noFill/>
          </a:ln>
        </p:spPr>
      </p:pic>
      <p:pic>
        <p:nvPicPr>
          <p:cNvPr id="246" name="Google Shape;246;p28"/>
          <p:cNvPicPr preferRelativeResize="0"/>
          <p:nvPr/>
        </p:nvPicPr>
        <p:blipFill rotWithShape="1">
          <a:blip r:embed="rId4">
            <a:alphaModFix/>
          </a:blip>
          <a:srcRect b="0" l="0" r="0" t="0"/>
          <a:stretch/>
        </p:blipFill>
        <p:spPr>
          <a:xfrm>
            <a:off x="800016" y="2867317"/>
            <a:ext cx="5181600" cy="2746750"/>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Аспект">
  <a:themeElements>
    <a:clrScheme name="Аспект">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