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9A30916-A641-465E-B143-28BECDBA0D4E}">
  <a:tblStyle styleId="{99A30916-A641-465E-B143-28BECDBA0D4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5" name="Google Shape;27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Warming stripes provide an at-a-glance view of yearly temperature trends in Odessa for the period 1979-2020. The colour of each stripe represents the temperature anomaly for a given year, or how much warmer (red) or colder (blue) that year was relative to the long-term reference period of 1981-2010.</a:t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anomaly plot shows the precipitation anomaly for each year in the 1979-2020 period, or how much more (blue) or less (red) precipitation fell each year as a percentage relative to the long-term reference period of 1981-2010.</a:t>
            </a:r>
            <a:endParaRPr/>
          </a:p>
        </p:txBody>
      </p:sp>
      <p:sp>
        <p:nvSpPr>
          <p:cNvPr id="166" name="Google Shape;16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1122362"/>
            <a:ext cx="12192000" cy="462529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/>
          <p:nvPr>
            <p:ph type="ctrTitle"/>
          </p:nvPr>
        </p:nvSpPr>
        <p:spPr>
          <a:xfrm>
            <a:off x="838200" y="1122363"/>
            <a:ext cx="10515600" cy="4625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95362" y="28615"/>
            <a:ext cx="2244412" cy="104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012" y="75243"/>
            <a:ext cx="4411578" cy="96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7" name="Google Shape;87;p11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3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3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0" y="1122362"/>
            <a:ext cx="12192000" cy="4625295"/>
          </a:xfrm>
          <a:prstGeom prst="rect">
            <a:avLst/>
          </a:prstGeom>
          <a:gradFill>
            <a:gsLst>
              <a:gs pos="0">
                <a:srgbClr val="4BFFF6"/>
              </a:gs>
              <a:gs pos="44000">
                <a:srgbClr val="25C3F0"/>
              </a:gs>
              <a:gs pos="84000">
                <a:srgbClr val="14A9ED"/>
              </a:gs>
              <a:gs pos="100000">
                <a:srgbClr val="008BEA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 txBox="1"/>
          <p:nvPr>
            <p:ph type="ctrTitle"/>
          </p:nvPr>
        </p:nvSpPr>
        <p:spPr>
          <a:xfrm>
            <a:off x="838200" y="1122363"/>
            <a:ext cx="10515600" cy="4625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95362" y="28615"/>
            <a:ext cx="2244412" cy="104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012" y="75243"/>
            <a:ext cx="4411578" cy="96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0" y="1221971"/>
            <a:ext cx="12192000" cy="4607980"/>
          </a:xfrm>
          <a:prstGeom prst="rect">
            <a:avLst/>
          </a:prstGeom>
          <a:gradFill>
            <a:gsLst>
              <a:gs pos="0">
                <a:srgbClr val="4BFFF6"/>
              </a:gs>
              <a:gs pos="44000">
                <a:srgbClr val="25C3F0"/>
              </a:gs>
              <a:gs pos="84000">
                <a:srgbClr val="14A9ED"/>
              </a:gs>
              <a:gs pos="100000">
                <a:srgbClr val="008BEA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831850" y="133566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831850" y="421539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4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" name="Google Shape;4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95362" y="86744"/>
            <a:ext cx="2244412" cy="104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012" y="133372"/>
            <a:ext cx="4411578" cy="96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9" name="Google Shape;79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10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0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3927" y="28615"/>
            <a:ext cx="685555" cy="32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18" y="75243"/>
            <a:ext cx="1276019" cy="28050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ecad.eu/indicesextremes/index.php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hyperlink" Target="https://cds.climate.copernicus.eu/apps/c3s/app-era5-explorer" TargetMode="External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ecad.eu/indicesextremes/index.php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hyperlink" Target="https://cds.climate.copernicus.eu/apps/c3s/app-era5-explorer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type="ctrTitle"/>
          </p:nvPr>
        </p:nvSpPr>
        <p:spPr>
          <a:xfrm>
            <a:off x="838200" y="1122363"/>
            <a:ext cx="10515600" cy="19533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lang="en-US" sz="28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619285-EPP-1-2020-1-FI-EPPKA2-CBHE-JP</a:t>
            </a:r>
            <a:br>
              <a:rPr lang="en-US" sz="28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000"/>
            </a:br>
            <a:r>
              <a:rPr lang="en-US" sz="3000"/>
              <a:t>Multilevel Local, Nation- and Regionwide Education and Training in Climate Services, Climate Change Adaptation and Mitigation</a:t>
            </a:r>
            <a:endParaRPr b="1" sz="3000"/>
          </a:p>
        </p:txBody>
      </p:sp>
      <p:sp>
        <p:nvSpPr>
          <p:cNvPr id="107" name="Google Shape;107;p14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108" name="Google Shape;108;p14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109" name="Google Shape;109;p14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14"/>
          <p:cNvSpPr/>
          <p:nvPr/>
        </p:nvSpPr>
        <p:spPr>
          <a:xfrm>
            <a:off x="301925" y="3616485"/>
            <a:ext cx="116456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 SERVICES FOR BUILDINGS DEVELOPMENT ON MARINE COASTS</a:t>
            </a:r>
            <a:endParaRPr b="1" i="1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Dmytro Diadin, Viktoriya Shepel, Maksym Martyniuk, Tetiana Kryvomaz</a:t>
            </a:r>
            <a:endParaRPr b="0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838200" y="5010738"/>
            <a:ext cx="10515600" cy="5043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br>
              <a:rPr b="1" i="1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May 2024. ClimED 4th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02" name="Google Shape;202;p23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203" name="Google Shape;203;p23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" name="Google Shape;204;p23"/>
          <p:cNvSpPr txBox="1"/>
          <p:nvPr>
            <p:ph type="ctrTitle"/>
          </p:nvPr>
        </p:nvSpPr>
        <p:spPr>
          <a:xfrm>
            <a:off x="284675" y="1268200"/>
            <a:ext cx="11484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Climate Data Homogenization</a:t>
            </a:r>
            <a:endParaRPr sz="3000"/>
          </a:p>
        </p:txBody>
      </p:sp>
      <p:sp>
        <p:nvSpPr>
          <p:cNvPr id="205" name="Google Shape;205;p23"/>
          <p:cNvSpPr txBox="1"/>
          <p:nvPr/>
        </p:nvSpPr>
        <p:spPr>
          <a:xfrm>
            <a:off x="427375" y="1685325"/>
            <a:ext cx="8124000" cy="4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Variables:</a:t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Daily precipitation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Daily maximum temperature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0160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stations:</a:t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 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Odesa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 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Kherson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 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Mykolaiv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0160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Data source:</a:t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European Climate Assessment &amp; Dataset (ECA&amp;D) daily data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11" name="Google Shape;211;p24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212" name="Google Shape;212;p24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p24"/>
          <p:cNvSpPr txBox="1"/>
          <p:nvPr>
            <p:ph type="ctrTitle"/>
          </p:nvPr>
        </p:nvSpPr>
        <p:spPr>
          <a:xfrm>
            <a:off x="284675" y="1135175"/>
            <a:ext cx="11484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440"/>
              <a:t>Homogenization graphic output of maximum temperature 1990−2020</a:t>
            </a:r>
            <a:endParaRPr sz="1360"/>
          </a:p>
        </p:txBody>
      </p:sp>
      <p:pic>
        <p:nvPicPr>
          <p:cNvPr id="214" name="Google Shape;2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125" y="1648775"/>
            <a:ext cx="3633400" cy="36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2877" y="1648775"/>
            <a:ext cx="3677180" cy="363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21401" y="1648775"/>
            <a:ext cx="3743921" cy="36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 txBox="1"/>
          <p:nvPr/>
        </p:nvSpPr>
        <p:spPr>
          <a:xfrm>
            <a:off x="236325" y="5282175"/>
            <a:ext cx="3565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availability along the study period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4172900" y="5282175"/>
            <a:ext cx="367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Histogram of spatial anomalies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8221400" y="5282175"/>
            <a:ext cx="37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Example of detection of a shift in the mean 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25" name="Google Shape;225;p25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226" name="Google Shape;226;p25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7" name="Google Shape;227;p25"/>
          <p:cNvSpPr txBox="1"/>
          <p:nvPr>
            <p:ph type="ctrTitle"/>
          </p:nvPr>
        </p:nvSpPr>
        <p:spPr>
          <a:xfrm>
            <a:off x="284675" y="1135175"/>
            <a:ext cx="11484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Adjusted series and applied corrections for daily maximum temperature data 1990-2020</a:t>
            </a:r>
            <a:endParaRPr sz="2400"/>
          </a:p>
        </p:txBody>
      </p:sp>
      <p:pic>
        <p:nvPicPr>
          <p:cNvPr id="228" name="Google Shape;2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675" y="1705025"/>
            <a:ext cx="3565200" cy="352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7075" y="1705025"/>
            <a:ext cx="3565200" cy="35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3275" y="1705025"/>
            <a:ext cx="3565200" cy="351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36" name="Google Shape;236;p26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237" name="Google Shape;237;p26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26"/>
          <p:cNvSpPr txBox="1"/>
          <p:nvPr>
            <p:ph type="ctrTitle"/>
          </p:nvPr>
        </p:nvSpPr>
        <p:spPr>
          <a:xfrm>
            <a:off x="284675" y="1135175"/>
            <a:ext cx="11484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440"/>
              <a:t>Homogenization graphic output of precipitations 1990−2020</a:t>
            </a:r>
            <a:endParaRPr sz="1360"/>
          </a:p>
        </p:txBody>
      </p:sp>
      <p:sp>
        <p:nvSpPr>
          <p:cNvPr id="239" name="Google Shape;239;p26"/>
          <p:cNvSpPr txBox="1"/>
          <p:nvPr/>
        </p:nvSpPr>
        <p:spPr>
          <a:xfrm>
            <a:off x="236325" y="5282175"/>
            <a:ext cx="3565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availability along the study period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6"/>
          <p:cNvSpPr txBox="1"/>
          <p:nvPr/>
        </p:nvSpPr>
        <p:spPr>
          <a:xfrm>
            <a:off x="4172900" y="5282175"/>
            <a:ext cx="367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Histogram of spatial anomalies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48775"/>
            <a:ext cx="3649125" cy="357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8425" y="1648775"/>
            <a:ext cx="3649125" cy="362558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/>
          <p:nvPr/>
        </p:nvSpPr>
        <p:spPr>
          <a:xfrm>
            <a:off x="8442475" y="3061138"/>
            <a:ext cx="30000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Changes in the mean where not detected In series of anomalies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49" name="Google Shape;249;p27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250" name="Google Shape;250;p27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27"/>
          <p:cNvSpPr txBox="1"/>
          <p:nvPr>
            <p:ph type="ctrTitle"/>
          </p:nvPr>
        </p:nvSpPr>
        <p:spPr>
          <a:xfrm>
            <a:off x="284675" y="1135175"/>
            <a:ext cx="114840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Adjusted series and applied corrections for daily precipitations data 1990-2020</a:t>
            </a:r>
            <a:endParaRPr sz="2400"/>
          </a:p>
        </p:txBody>
      </p:sp>
      <p:pic>
        <p:nvPicPr>
          <p:cNvPr id="252" name="Google Shape;25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425" y="1705025"/>
            <a:ext cx="3498661" cy="35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4076" y="1705025"/>
            <a:ext cx="3565200" cy="354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3475" y="1688463"/>
            <a:ext cx="3565200" cy="3576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"/>
          <p:cNvSpPr txBox="1"/>
          <p:nvPr>
            <p:ph type="ctrTitle"/>
          </p:nvPr>
        </p:nvSpPr>
        <p:spPr>
          <a:xfrm>
            <a:off x="334950" y="1200200"/>
            <a:ext cx="115221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alibri"/>
              <a:buNone/>
            </a:pPr>
            <a:r>
              <a:rPr lang="en-US" sz="3200"/>
              <a:t>Communication proposal: create </a:t>
            </a:r>
            <a:r>
              <a:rPr lang="en-US" sz="3200">
                <a:solidFill>
                  <a:srgbClr val="FFFFFF"/>
                </a:solidFill>
              </a:rPr>
              <a:t>Association "Friends of the Coast"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260" name="Google Shape;260;p28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61" name="Google Shape;261;p28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262" name="Google Shape;262;p28"/>
          <p:cNvSpPr txBox="1"/>
          <p:nvPr/>
        </p:nvSpPr>
        <p:spPr>
          <a:xfrm>
            <a:off x="838200" y="1863800"/>
            <a:ext cx="110190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mission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Providing adaptation to climate change impacts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Safety and quality of the built environment for the human health and wellbeing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76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76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goals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 service contributes to local and global sustainable development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Advantages of receiving climate recommendations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Minimizing the anthropogenic activity impact to climate change and the environment</a:t>
            </a:r>
            <a:endParaRPr b="1" i="1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8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/>
          <p:nvPr>
            <p:ph type="ctrTitle"/>
          </p:nvPr>
        </p:nvSpPr>
        <p:spPr>
          <a:xfrm>
            <a:off x="334950" y="1200200"/>
            <a:ext cx="115221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alibri"/>
              <a:buNone/>
            </a:pPr>
            <a:r>
              <a:rPr lang="en-US" sz="3200"/>
              <a:t>Communication proposal: </a:t>
            </a:r>
            <a:r>
              <a:rPr lang="en-US" sz="3200">
                <a:solidFill>
                  <a:srgbClr val="FFFFFF"/>
                </a:solidFill>
              </a:rPr>
              <a:t>Association "Friends of the Coast"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269" name="Google Shape;269;p29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70" name="Google Shape;270;p29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271" name="Google Shape;271;p29"/>
          <p:cNvSpPr txBox="1"/>
          <p:nvPr/>
        </p:nvSpPr>
        <p:spPr>
          <a:xfrm>
            <a:off x="838200" y="1711400"/>
            <a:ext cx="11019000" cy="3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Interests of our stakeholders</a:t>
            </a:r>
            <a:endParaRPr b="1" i="1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b="0" i="1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Scientists: 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climate service, research, networking, influence platform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b="0" i="1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Developers: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sustainable architectural planning and selection of building materials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b="0" i="1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Local communities: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reduction of anthropogenic load, distribution of tourist flows, new opportunities for development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b="0" i="1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Habitants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quality, comfort and safety of coastal buildings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b="0" i="1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Business: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expansion of touristic services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b="0" i="1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Tourists: 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wide range of opportunities in different weather conditions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b="0" i="1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Authorities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planning of the territory with preservation of the environment</a:t>
            </a:r>
            <a:endParaRPr b="0" i="1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9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 txBox="1"/>
          <p:nvPr>
            <p:ph type="ctrTitle"/>
          </p:nvPr>
        </p:nvSpPr>
        <p:spPr>
          <a:xfrm>
            <a:off x="-150" y="1123350"/>
            <a:ext cx="12192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alibri"/>
              <a:buNone/>
            </a:pPr>
            <a:r>
              <a:rPr lang="en-US" sz="2800"/>
              <a:t>Communication proposal: </a:t>
            </a:r>
            <a:r>
              <a:rPr lang="en-US" sz="2800">
                <a:solidFill>
                  <a:srgbClr val="FFFFFF"/>
                </a:solidFill>
              </a:rPr>
              <a:t>climate services of Association "Friends of the Coast"</a:t>
            </a:r>
            <a:r>
              <a:rPr lang="en-US" sz="2800"/>
              <a:t> </a:t>
            </a:r>
            <a:endParaRPr sz="2800"/>
          </a:p>
        </p:txBody>
      </p:sp>
      <p:sp>
        <p:nvSpPr>
          <p:cNvPr id="278" name="Google Shape;278;p30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79" name="Google Shape;279;p30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280" name="Google Shape;280;p30"/>
          <p:cNvSpPr txBox="1"/>
          <p:nvPr/>
        </p:nvSpPr>
        <p:spPr>
          <a:xfrm>
            <a:off x="376725" y="1649850"/>
            <a:ext cx="11856900" cy="4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Consultations and training</a:t>
            </a:r>
            <a:endParaRPr b="1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Integration of the building into the natural coastal landscape</a:t>
            </a:r>
            <a:endParaRPr b="0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Selection of building materials for the coastal zone</a:t>
            </a:r>
            <a:endParaRPr b="0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Adaptation of construction structures to coastal conditions</a:t>
            </a:r>
            <a:endParaRPr b="0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Using sunlight for natural lighting and energy supply</a:t>
            </a:r>
            <a:endParaRPr b="0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Natural ventilation of coastal buildings</a:t>
            </a:r>
            <a:endParaRPr b="0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Protection of the building from flooding and storm threats</a:t>
            </a:r>
            <a:endParaRPr b="0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Fire safety in the coastal zone</a:t>
            </a:r>
            <a:endParaRPr b="0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to do in extreme weather conditions</a:t>
            </a:r>
            <a:endParaRPr b="0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➢"/>
            </a:pPr>
            <a:r>
              <a:rPr b="0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Climate change and the built environment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0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2" name="Google Shape;28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7350" y="1649850"/>
            <a:ext cx="3073867" cy="411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/>
          <p:nvPr>
            <p:ph type="ctrTitle"/>
          </p:nvPr>
        </p:nvSpPr>
        <p:spPr>
          <a:xfrm>
            <a:off x="334950" y="1123350"/>
            <a:ext cx="115221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alibri"/>
              <a:buNone/>
            </a:pPr>
            <a:r>
              <a:rPr lang="en-US" sz="2800"/>
              <a:t>Communication proposal: </a:t>
            </a:r>
            <a:r>
              <a:rPr lang="en-US" sz="2800">
                <a:solidFill>
                  <a:srgbClr val="FFFFFF"/>
                </a:solidFill>
              </a:rPr>
              <a:t>events of Association "Friends of the Coast"</a:t>
            </a:r>
            <a:r>
              <a:rPr lang="en-US" sz="2800"/>
              <a:t> </a:t>
            </a:r>
            <a:endParaRPr sz="2800"/>
          </a:p>
        </p:txBody>
      </p:sp>
      <p:sp>
        <p:nvSpPr>
          <p:cNvPr id="288" name="Google Shape;288;p31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89" name="Google Shape;289;p31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290" name="Google Shape;290;p31"/>
          <p:cNvSpPr txBox="1"/>
          <p:nvPr/>
        </p:nvSpPr>
        <p:spPr>
          <a:xfrm>
            <a:off x="334950" y="1720050"/>
            <a:ext cx="7533600" cy="3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Climate information events</a:t>
            </a:r>
            <a:endParaRPr b="1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Campaign “Save the coast together”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Field climatic trainings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Seasonal excursions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Climate forum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 festival BCCS (Building, Climate, Coast &amp; Sea)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 about climate change for children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Competition "The best climate sustainable house"</a:t>
            </a:r>
            <a:endParaRPr b="1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1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2" name="Google Shape;29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2173" y="1802250"/>
            <a:ext cx="4787428" cy="357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/>
          <p:nvPr>
            <p:ph type="ctrTitle"/>
          </p:nvPr>
        </p:nvSpPr>
        <p:spPr>
          <a:xfrm>
            <a:off x="209175" y="932850"/>
            <a:ext cx="121920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alibri"/>
              <a:buNone/>
            </a:pPr>
            <a:r>
              <a:rPr lang="en-US" sz="2800"/>
              <a:t>Communication proposal: </a:t>
            </a:r>
            <a:r>
              <a:rPr lang="en-US" sz="2800">
                <a:solidFill>
                  <a:srgbClr val="FFFFFF"/>
                </a:solidFill>
              </a:rPr>
              <a:t>outdoor activities of Association "Friends of the Coast"</a:t>
            </a:r>
            <a:r>
              <a:rPr lang="en-US" sz="2800"/>
              <a:t> </a:t>
            </a:r>
            <a:endParaRPr sz="2800"/>
          </a:p>
        </p:txBody>
      </p:sp>
      <p:sp>
        <p:nvSpPr>
          <p:cNvPr id="298" name="Google Shape;298;p32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299" name="Google Shape;299;p32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300" name="Google Shape;300;p32"/>
          <p:cNvSpPr txBox="1"/>
          <p:nvPr/>
        </p:nvSpPr>
        <p:spPr>
          <a:xfrm>
            <a:off x="437775" y="1993400"/>
            <a:ext cx="7533600" cy="3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On-site facilities</a:t>
            </a:r>
            <a:endParaRPr b="1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Museum of climate change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Exhibition “Climate sustainable house on the coast"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Artistic climate installations and photo zones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Climate walk educational activities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Thematic Footpaths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stations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2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2" name="Google Shape;30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975" y="2087275"/>
            <a:ext cx="4883824" cy="2825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117" name="Google Shape;117;p15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118" name="Google Shape;118;p15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19" name="Google Shape;119;p15"/>
          <p:cNvGraphicFramePr/>
          <p:nvPr/>
        </p:nvGraphicFramePr>
        <p:xfrm>
          <a:off x="593238" y="143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{99A30916-A641-465E-B143-28BECDBA0D4E}</a:tableStyleId>
              </a:tblPr>
              <a:tblGrid>
                <a:gridCol w="1552900"/>
                <a:gridCol w="5797875"/>
              </a:tblGrid>
              <a:tr h="39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highlight>
                            <a:srgbClr val="4472C4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highlight>
                          <a:srgbClr val="4472C4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highlight>
                            <a:srgbClr val="4472C4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Affiliation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highlight>
                          <a:srgbClr val="4472C4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Dmytro </a:t>
                      </a: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Diadin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Beketov National University of Urban Economy, Kharkiv</a:t>
                      </a:r>
                      <a:endParaRPr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Viktoriya Shepel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National University Odessa Maritime Academy, Odessa</a:t>
                      </a:r>
                      <a:endParaRPr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561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Maksym Martyniuk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Odessa State Environmental University / Institute of Marine Biology of the NAS of Ukraine, Odessa</a:t>
                      </a:r>
                      <a:endParaRPr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Tetiana Kryvomaz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Kyiv National University of Building and Architecture</a:t>
                      </a:r>
                      <a:endParaRPr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0100" y="1433050"/>
            <a:ext cx="3991900" cy="39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/>
          <p:nvPr>
            <p:ph type="ctrTitle"/>
          </p:nvPr>
        </p:nvSpPr>
        <p:spPr>
          <a:xfrm>
            <a:off x="334950" y="1123350"/>
            <a:ext cx="115221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alibri"/>
              <a:buNone/>
            </a:pPr>
            <a:r>
              <a:rPr lang="en-US" sz="2800"/>
              <a:t>Communication proposal: </a:t>
            </a:r>
            <a:r>
              <a:rPr lang="en-US" sz="2800">
                <a:solidFill>
                  <a:srgbClr val="FFFFFF"/>
                </a:solidFill>
              </a:rPr>
              <a:t>online activities Association "Friends of the Coast"</a:t>
            </a:r>
            <a:r>
              <a:rPr lang="en-US" sz="2800"/>
              <a:t> </a:t>
            </a:r>
            <a:endParaRPr sz="2800"/>
          </a:p>
        </p:txBody>
      </p:sp>
      <p:sp>
        <p:nvSpPr>
          <p:cNvPr id="308" name="Google Shape;308;p33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309" name="Google Shape;309;p33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310" name="Google Shape;310;p33"/>
          <p:cNvSpPr txBox="1"/>
          <p:nvPr/>
        </p:nvSpPr>
        <p:spPr>
          <a:xfrm>
            <a:off x="334950" y="2008650"/>
            <a:ext cx="7533600" cy="29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Networks</a:t>
            </a:r>
            <a:endParaRPr b="1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from Katya flounder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YouTube channel "All about the climate, coast and sea"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Interactive maps of the coast at your request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Online game "Climate Change Safeguards"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Short video for YouTube Shorts, TikTok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➢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News on Telegram, YouTube, Facebook, Instagram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3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2" name="Google Shape;31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8550" y="1649850"/>
            <a:ext cx="4018650" cy="4011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 txBox="1"/>
          <p:nvPr>
            <p:ph type="ctrTitle"/>
          </p:nvPr>
        </p:nvSpPr>
        <p:spPr>
          <a:xfrm>
            <a:off x="838200" y="1122363"/>
            <a:ext cx="10515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Example of interactive maps</a:t>
            </a:r>
            <a:endParaRPr/>
          </a:p>
        </p:txBody>
      </p:sp>
      <p:sp>
        <p:nvSpPr>
          <p:cNvPr id="318" name="Google Shape;318;p34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319" name="Google Shape;319;p34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320" name="Google Shape;320;p34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1" name="Google Shape;32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3913" y="1770375"/>
            <a:ext cx="9564176" cy="437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/>
          <p:nvPr>
            <p:ph type="ctrTitle"/>
          </p:nvPr>
        </p:nvSpPr>
        <p:spPr>
          <a:xfrm>
            <a:off x="838200" y="1122363"/>
            <a:ext cx="10515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Future needs</a:t>
            </a:r>
            <a:endParaRPr/>
          </a:p>
        </p:txBody>
      </p:sp>
      <p:sp>
        <p:nvSpPr>
          <p:cNvPr id="327" name="Google Shape;327;p35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328" name="Google Shape;328;p35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329" name="Google Shape;329;p35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0" name="Google Shape;330;p35"/>
          <p:cNvSpPr txBox="1"/>
          <p:nvPr/>
        </p:nvSpPr>
        <p:spPr>
          <a:xfrm>
            <a:off x="565400" y="2239950"/>
            <a:ext cx="10929000" cy="23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➢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People, nature and buildings in Ukraine need to be restored after the war devastation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➢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Construction an</a:t>
            </a:r>
            <a:r>
              <a:rPr b="0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 development on coastal a</a:t>
            </a: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reas need advices on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○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calculation methods of direct and indirect carbon emissions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○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practical cases on climate change mitigation and adaptation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➢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Climate scientists will have a lot of work because all companies will have to provide ESG reporting in the coming years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6"/>
          <p:cNvSpPr txBox="1"/>
          <p:nvPr>
            <p:ph type="ctrTitle"/>
          </p:nvPr>
        </p:nvSpPr>
        <p:spPr>
          <a:xfrm>
            <a:off x="838200" y="1122363"/>
            <a:ext cx="10515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Conclusions</a:t>
            </a:r>
            <a:endParaRPr/>
          </a:p>
        </p:txBody>
      </p:sp>
      <p:sp>
        <p:nvSpPr>
          <p:cNvPr id="336" name="Google Shape;336;p36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337" name="Google Shape;337;p36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338" name="Google Shape;338;p36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9" name="Google Shape;339;p36"/>
          <p:cNvSpPr txBox="1"/>
          <p:nvPr/>
        </p:nvSpPr>
        <p:spPr>
          <a:xfrm>
            <a:off x="631500" y="2224600"/>
            <a:ext cx="10929000" cy="27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➢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course convincingly demonstrated the importance of climate information in all areas of human activity (even the unexpected!)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➢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gaps between climatologists scientists and potential users of climate information are significant 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➢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 is clearly demonstrated how to overcome this gaps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➢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Prospects for productive cooperation have opened up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Char char="➢"/>
            </a:pPr>
            <a:r>
              <a:rPr b="0" i="0" lang="en-US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Inspiration for new projects has been received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7"/>
          <p:cNvSpPr txBox="1"/>
          <p:nvPr>
            <p:ph type="ctrTitle"/>
          </p:nvPr>
        </p:nvSpPr>
        <p:spPr>
          <a:xfrm>
            <a:off x="838200" y="1122398"/>
            <a:ext cx="10515600" cy="188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Thank you for attention!</a:t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Дякуємо за увагу!</a:t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¡Gracias por su atención!</a:t>
            </a:r>
            <a:endParaRPr sz="3600"/>
          </a:p>
        </p:txBody>
      </p:sp>
      <p:sp>
        <p:nvSpPr>
          <p:cNvPr id="345" name="Google Shape;345;p37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346" name="Google Shape;346;p37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347" name="Google Shape;347;p37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8" name="Google Shape;34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125950"/>
            <a:ext cx="2617738" cy="46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6300" y="1171650"/>
            <a:ext cx="3483051" cy="46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type="ctrTitle"/>
          </p:nvPr>
        </p:nvSpPr>
        <p:spPr>
          <a:xfrm>
            <a:off x="838200" y="1227073"/>
            <a:ext cx="105156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alibri"/>
              <a:buNone/>
            </a:pPr>
            <a:r>
              <a:rPr lang="en-US" sz="3040"/>
              <a:t>Climate services for buildings development on marine coasts</a:t>
            </a:r>
            <a:endParaRPr sz="3040"/>
          </a:p>
        </p:txBody>
      </p:sp>
      <p:sp>
        <p:nvSpPr>
          <p:cNvPr id="126" name="Google Shape;126;p16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127" name="Google Shape;127;p16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679612" y="1842150"/>
            <a:ext cx="11251200" cy="3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of study:</a:t>
            </a:r>
            <a:r>
              <a:rPr b="0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Odessa region, Ukraine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Why?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combine our skills and promote knowledge exchange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lot of people wants to live near the sea =&gt; Chaotic building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 it can't be avoided, we need choose the lesser evil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Marine coast and the sea are vulnerable and unique ecosystems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Necessity of mitigating of anthropogenic impact to climate change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Variability of sectors in coastal areas 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Vulnerability to climate change and anthropogenic pressure (as indicated in Strategy 2030)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ctrTitle"/>
          </p:nvPr>
        </p:nvSpPr>
        <p:spPr>
          <a:xfrm>
            <a:off x="158525" y="1249825"/>
            <a:ext cx="3533700" cy="14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16"/>
              <a:buFont typeface="Calibri"/>
              <a:buNone/>
            </a:pPr>
            <a:r>
              <a:rPr lang="en-US" sz="2500"/>
              <a:t>Development of co-creation methodology for climate-dependent </a:t>
            </a:r>
            <a:endParaRPr sz="25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16"/>
              <a:buFont typeface="Calibri"/>
              <a:buNone/>
            </a:pPr>
            <a:r>
              <a:rPr lang="en-US" sz="2500"/>
              <a:t>building sectors</a:t>
            </a:r>
            <a:endParaRPr sz="2500"/>
          </a:p>
        </p:txBody>
      </p:sp>
      <p:sp>
        <p:nvSpPr>
          <p:cNvPr id="135" name="Google Shape;135;p17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136" name="Google Shape;136;p17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137" name="Google Shape;137;p17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9026" y="1590375"/>
            <a:ext cx="9178750" cy="396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144" name="Google Shape;144;p18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145" name="Google Shape;145;p18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350" y="1203025"/>
            <a:ext cx="10049375" cy="445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>
            <p:ph type="ctrTitle"/>
          </p:nvPr>
        </p:nvSpPr>
        <p:spPr>
          <a:xfrm>
            <a:off x="8474100" y="1203025"/>
            <a:ext cx="35337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16"/>
              <a:buFont typeface="Calibri"/>
              <a:buNone/>
            </a:pPr>
            <a:r>
              <a:rPr lang="en-US" sz="2500"/>
              <a:t>Impacts of meteo-climatic conditions</a:t>
            </a:r>
            <a:endParaRPr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ctrTitle"/>
          </p:nvPr>
        </p:nvSpPr>
        <p:spPr>
          <a:xfrm>
            <a:off x="5994550" y="92100"/>
            <a:ext cx="21429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0000"/>
              <a:buFont typeface="Calibri"/>
              <a:buNone/>
            </a:pPr>
            <a:r>
              <a:rPr lang="en-US" sz="3000">
                <a:solidFill>
                  <a:schemeClr val="accent1"/>
                </a:solidFill>
              </a:rPr>
              <a:t>Indicator proposal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153" name="Google Shape;153;p19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154" name="Google Shape;154;p19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155" name="Google Shape;155;p19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19"/>
          <p:cNvSpPr txBox="1"/>
          <p:nvPr/>
        </p:nvSpPr>
        <p:spPr>
          <a:xfrm>
            <a:off x="242850" y="1304850"/>
            <a:ext cx="46962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Description of the indicator: 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extreme temperatures and heat waves - heat stress for construction and road materials, impacts on public health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needed to compute the indicator: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daily maximum temperature, n of consecutive days with temperature &gt; 25°C, tropical nights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Location of the data to compute the indicator: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ECA&amp;D, Copernicus CDS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Possible end users of the indicator: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construction companies, tourism and travel agencies, hotel and restaurant services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9193375" y="5424150"/>
            <a:ext cx="28011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https://www.ecad.eu/indicesextremes/index.php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3582" y="1242500"/>
            <a:ext cx="2720693" cy="20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33575" y="3383625"/>
            <a:ext cx="2720700" cy="20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65268" y="4054725"/>
            <a:ext cx="2601894" cy="136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5491125" y="5424150"/>
            <a:ext cx="34290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https://cds.climate.copernicus.eu/apps/c3s/app-era5-explorer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97500" y="1304850"/>
            <a:ext cx="2018350" cy="2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85388" y="1304850"/>
            <a:ext cx="2078649" cy="25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>
            <p:ph type="ctrTitle"/>
          </p:nvPr>
        </p:nvSpPr>
        <p:spPr>
          <a:xfrm>
            <a:off x="284675" y="1268200"/>
            <a:ext cx="3332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000"/>
              <a:t>Indicator proposal</a:t>
            </a:r>
            <a:endParaRPr sz="3000"/>
          </a:p>
        </p:txBody>
      </p:sp>
      <p:sp>
        <p:nvSpPr>
          <p:cNvPr id="169" name="Google Shape;169;p20"/>
          <p:cNvSpPr txBox="1"/>
          <p:nvPr>
            <p:ph idx="10" type="dt"/>
          </p:nvPr>
        </p:nvSpPr>
        <p:spPr>
          <a:xfrm>
            <a:off x="838200" y="6356350"/>
            <a:ext cx="1007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170" name="Google Shape;170;p20"/>
          <p:cNvSpPr txBox="1"/>
          <p:nvPr>
            <p:ph idx="11" type="ftr"/>
          </p:nvPr>
        </p:nvSpPr>
        <p:spPr>
          <a:xfrm>
            <a:off x="1936865" y="6356350"/>
            <a:ext cx="87366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171" name="Google Shape;171;p20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20"/>
          <p:cNvSpPr txBox="1"/>
          <p:nvPr/>
        </p:nvSpPr>
        <p:spPr>
          <a:xfrm>
            <a:off x="284675" y="1851375"/>
            <a:ext cx="51354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Description of the indicator: 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heavy rains - damage of road infrastructure, flooding, surface water pollution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needed to compute the indicator: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heavy precipitation days (&gt;= 20 mm), precipitation anomaly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Location of the data to compute the indicator: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ECA&amp;D, Copernicus CDS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Possible end users of the indicator: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construction companies, transportation, tourism and recreation services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9193375" y="5424150"/>
            <a:ext cx="28011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https://www.ecad.eu/indicesextremes/index.php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37876" y="2320288"/>
            <a:ext cx="2956599" cy="22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9825" y="2104640"/>
            <a:ext cx="2801100" cy="310123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5491125" y="5424150"/>
            <a:ext cx="34290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https://cds.climate.copernicus.eu/apps/c3s/app-era5-explorer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/>
          <p:nvPr>
            <p:ph idx="10" type="dt"/>
          </p:nvPr>
        </p:nvSpPr>
        <p:spPr>
          <a:xfrm>
            <a:off x="838200" y="6356350"/>
            <a:ext cx="1007225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5/8/2024</a:t>
            </a:r>
            <a:endParaRPr/>
          </a:p>
        </p:txBody>
      </p:sp>
      <p:sp>
        <p:nvSpPr>
          <p:cNvPr id="182" name="Google Shape;182;p21"/>
          <p:cNvSpPr txBox="1"/>
          <p:nvPr>
            <p:ph idx="11" type="ftr"/>
          </p:nvPr>
        </p:nvSpPr>
        <p:spPr>
          <a:xfrm>
            <a:off x="1936865" y="6356350"/>
            <a:ext cx="8736677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European Commission support for the production of this publication does not constitute an endorsement of the contents which reflects the views only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of the authors, and the Commission cannot be held responsible for any use which may be made of the information contained therein</a:t>
            </a:r>
            <a:endParaRPr/>
          </a:p>
        </p:txBody>
      </p:sp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10781607" y="6356350"/>
            <a:ext cx="572193" cy="365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0097" y="1635384"/>
            <a:ext cx="2432270" cy="31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>
            <p:ph type="ctrTitle"/>
          </p:nvPr>
        </p:nvSpPr>
        <p:spPr>
          <a:xfrm>
            <a:off x="284675" y="1268200"/>
            <a:ext cx="3332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000"/>
              <a:t>Indicator proposal</a:t>
            </a:r>
            <a:endParaRPr sz="3000"/>
          </a:p>
        </p:txBody>
      </p:sp>
      <p:sp>
        <p:nvSpPr>
          <p:cNvPr id="186" name="Google Shape;186;p21"/>
          <p:cNvSpPr txBox="1"/>
          <p:nvPr/>
        </p:nvSpPr>
        <p:spPr>
          <a:xfrm>
            <a:off x="427375" y="1866750"/>
            <a:ext cx="53421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Description of the indicator: 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wind conditions  - affecting stability of high constructions, risks of damage and disruptions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needed to compute the indicator: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wind directions and speed, wind gusts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Location of the data to compute the indicator: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ECA&amp;D, Copernicus CDS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Possible end users of the indicator: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construction companies, tourism agencies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9475" y="1535775"/>
            <a:ext cx="2984422" cy="296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5743" y="4261100"/>
            <a:ext cx="898150" cy="129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ctrTitle"/>
          </p:nvPr>
        </p:nvSpPr>
        <p:spPr>
          <a:xfrm>
            <a:off x="838200" y="1122363"/>
            <a:ext cx="10515600" cy="462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/>
          </a:p>
        </p:txBody>
      </p:sp>
      <p:sp>
        <p:nvSpPr>
          <p:cNvPr id="195" name="Google Shape;195;p22"/>
          <p:cNvSpPr txBox="1"/>
          <p:nvPr>
            <p:ph idx="12" type="sldNum"/>
          </p:nvPr>
        </p:nvSpPr>
        <p:spPr>
          <a:xfrm>
            <a:off x="10781607" y="6356350"/>
            <a:ext cx="572100" cy="3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6" name="Google Shape;19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