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8" r:id="rId3"/>
    <p:sldId id="274" r:id="rId4"/>
    <p:sldId id="301" r:id="rId5"/>
    <p:sldId id="276" r:id="rId6"/>
    <p:sldId id="277" r:id="rId7"/>
    <p:sldId id="278" r:id="rId8"/>
    <p:sldId id="279" r:id="rId9"/>
    <p:sldId id="280" r:id="rId10"/>
    <p:sldId id="282" r:id="rId11"/>
    <p:sldId id="288" r:id="rId12"/>
    <p:sldId id="283" r:id="rId13"/>
    <p:sldId id="289" r:id="rId14"/>
    <p:sldId id="291" r:id="rId15"/>
    <p:sldId id="292" r:id="rId16"/>
    <p:sldId id="284" r:id="rId17"/>
    <p:sldId id="285" r:id="rId18"/>
    <p:sldId id="294" r:id="rId19"/>
    <p:sldId id="286" r:id="rId20"/>
    <p:sldId id="296" r:id="rId21"/>
    <p:sldId id="293" r:id="rId22"/>
    <p:sldId id="295" r:id="rId23"/>
    <p:sldId id="281" r:id="rId24"/>
    <p:sldId id="297" r:id="rId25"/>
    <p:sldId id="287" r:id="rId26"/>
    <p:sldId id="298" r:id="rId27"/>
    <p:sldId id="300" r:id="rId28"/>
    <p:sldId id="269" r:id="rId29"/>
    <p:sldId id="299" r:id="rId30"/>
    <p:sldId id="275" r:id="rId31"/>
    <p:sldId id="270" r:id="rId32"/>
    <p:sldId id="272" r:id="rId33"/>
    <p:sldId id="273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7373"/>
    <a:srgbClr val="FFFF00"/>
    <a:srgbClr val="FFFF73"/>
    <a:srgbClr val="A1BA90"/>
    <a:srgbClr val="FFDC73"/>
    <a:srgbClr val="4472C4"/>
    <a:srgbClr val="D4B864"/>
    <a:srgbClr val="D4D464"/>
    <a:srgbClr val="899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647B6-A427-1532-5300-E8AE2962696A}" v="320" dt="2024-05-08T07:47:20.425"/>
    <p1510:client id="{868E1DE9-66BC-C37E-F177-C78D18F79E8F}" v="1214" dt="2024-05-08T08:25:12.579"/>
    <p1510:client id="{AC4B0F8E-C253-1774-60F3-8B5CAD12C81B}" v="297" dt="2024-05-08T08:55:54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>
        <p:scale>
          <a:sx n="83" d="100"/>
          <a:sy n="83" d="100"/>
        </p:scale>
        <p:origin x="-33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oqué Ciurana" userId="S::39921307-t@epp.urv.cat::f1c58a43-2e63-42ae-9533-00332cbdb8c6" providerId="AD" clId="Web-{2B9647B6-A427-1532-5300-E8AE2962696A}"/>
    <pc:docChg chg="delSld modSld sldOrd">
      <pc:chgData name="Anna Boqué Ciurana" userId="S::39921307-t@epp.urv.cat::f1c58a43-2e63-42ae-9533-00332cbdb8c6" providerId="AD" clId="Web-{2B9647B6-A427-1532-5300-E8AE2962696A}" dt="2024-05-08T07:47:20.425" v="173"/>
      <pc:docMkLst>
        <pc:docMk/>
      </pc:docMkLst>
      <pc:sldChg chg="modSp">
        <pc:chgData name="Anna Boqué Ciurana" userId="S::39921307-t@epp.urv.cat::f1c58a43-2e63-42ae-9533-00332cbdb8c6" providerId="AD" clId="Web-{2B9647B6-A427-1532-5300-E8AE2962696A}" dt="2024-05-08T07:43:50.169" v="67" actId="20577"/>
        <pc:sldMkLst>
          <pc:docMk/>
          <pc:sldMk cId="3683960510" sldId="257"/>
        </pc:sldMkLst>
        <pc:spChg chg="mod">
          <ac:chgData name="Anna Boqué Ciurana" userId="S::39921307-t@epp.urv.cat::f1c58a43-2e63-42ae-9533-00332cbdb8c6" providerId="AD" clId="Web-{2B9647B6-A427-1532-5300-E8AE2962696A}" dt="2024-05-08T07:43:50.169" v="67" actId="20577"/>
          <ac:spMkLst>
            <pc:docMk/>
            <pc:sldMk cId="3683960510" sldId="257"/>
            <ac:spMk id="8" creationId="{00000000-0000-0000-0000-000000000000}"/>
          </ac:spMkLst>
        </pc:spChg>
      </pc:sldChg>
      <pc:sldChg chg="del">
        <pc:chgData name="Anna Boqué Ciurana" userId="S::39921307-t@epp.urv.cat::f1c58a43-2e63-42ae-9533-00332cbdb8c6" providerId="AD" clId="Web-{2B9647B6-A427-1532-5300-E8AE2962696A}" dt="2024-05-08T07:44:09.888" v="69"/>
        <pc:sldMkLst>
          <pc:docMk/>
          <pc:sldMk cId="4260903644" sldId="262"/>
        </pc:sldMkLst>
      </pc:sldChg>
      <pc:sldChg chg="del">
        <pc:chgData name="Anna Boqué Ciurana" userId="S::39921307-t@epp.urv.cat::f1c58a43-2e63-42ae-9533-00332cbdb8c6" providerId="AD" clId="Web-{2B9647B6-A427-1532-5300-E8AE2962696A}" dt="2024-05-08T07:43:52.622" v="68"/>
        <pc:sldMkLst>
          <pc:docMk/>
          <pc:sldMk cId="1570639090" sldId="265"/>
        </pc:sldMkLst>
      </pc:sldChg>
      <pc:sldChg chg="ord">
        <pc:chgData name="Anna Boqué Ciurana" userId="S::39921307-t@epp.urv.cat::f1c58a43-2e63-42ae-9533-00332cbdb8c6" providerId="AD" clId="Web-{2B9647B6-A427-1532-5300-E8AE2962696A}" dt="2024-05-08T07:46:40.095" v="167"/>
        <pc:sldMkLst>
          <pc:docMk/>
          <pc:sldMk cId="1464216884" sldId="266"/>
        </pc:sldMkLst>
      </pc:sldChg>
      <pc:sldChg chg="modSp">
        <pc:chgData name="Anna Boqué Ciurana" userId="S::39921307-t@epp.urv.cat::f1c58a43-2e63-42ae-9533-00332cbdb8c6" providerId="AD" clId="Web-{2B9647B6-A427-1532-5300-E8AE2962696A}" dt="2024-05-08T07:47:05.502" v="169" actId="20577"/>
        <pc:sldMkLst>
          <pc:docMk/>
          <pc:sldMk cId="1685982810" sldId="267"/>
        </pc:sldMkLst>
        <pc:spChg chg="mod">
          <ac:chgData name="Anna Boqué Ciurana" userId="S::39921307-t@epp.urv.cat::f1c58a43-2e63-42ae-9533-00332cbdb8c6" providerId="AD" clId="Web-{2B9647B6-A427-1532-5300-E8AE2962696A}" dt="2024-05-08T07:47:05.502" v="169" actId="20577"/>
          <ac:spMkLst>
            <pc:docMk/>
            <pc:sldMk cId="1685982810" sldId="267"/>
            <ac:spMk id="8" creationId="{00000000-0000-0000-0000-000000000000}"/>
          </ac:spMkLst>
        </pc:spChg>
      </pc:sldChg>
      <pc:sldChg chg="addSp delSp modSp ord">
        <pc:chgData name="Anna Boqué Ciurana" userId="S::39921307-t@epp.urv.cat::f1c58a43-2e63-42ae-9533-00332cbdb8c6" providerId="AD" clId="Web-{2B9647B6-A427-1532-5300-E8AE2962696A}" dt="2024-05-08T07:46:50.611" v="168"/>
        <pc:sldMkLst>
          <pc:docMk/>
          <pc:sldMk cId="3531185968" sldId="268"/>
        </pc:sldMkLst>
        <pc:spChg chg="mod">
          <ac:chgData name="Anna Boqué Ciurana" userId="S::39921307-t@epp.urv.cat::f1c58a43-2e63-42ae-9533-00332cbdb8c6" providerId="AD" clId="Web-{2B9647B6-A427-1532-5300-E8AE2962696A}" dt="2024-05-08T07:45:03.124" v="94" actId="20577"/>
          <ac:spMkLst>
            <pc:docMk/>
            <pc:sldMk cId="3531185968" sldId="268"/>
            <ac:spMk id="2" creationId="{7EB0894F-2744-4978-819E-58E364B29805}"/>
          </ac:spMkLst>
        </pc:spChg>
        <pc:spChg chg="add mod">
          <ac:chgData name="Anna Boqué Ciurana" userId="S::39921307-t@epp.urv.cat::f1c58a43-2e63-42ae-9533-00332cbdb8c6" providerId="AD" clId="Web-{2B9647B6-A427-1532-5300-E8AE2962696A}" dt="2024-05-08T07:46:30.283" v="165" actId="20577"/>
          <ac:spMkLst>
            <pc:docMk/>
            <pc:sldMk cId="3531185968" sldId="268"/>
            <ac:spMk id="6" creationId="{3F4AC3AA-C240-910A-CE76-606A69BF6535}"/>
          </ac:spMkLst>
        </pc:spChg>
        <pc:spChg chg="del mod">
          <ac:chgData name="Anna Boqué Ciurana" userId="S::39921307-t@epp.urv.cat::f1c58a43-2e63-42ae-9533-00332cbdb8c6" providerId="AD" clId="Web-{2B9647B6-A427-1532-5300-E8AE2962696A}" dt="2024-05-08T07:44:50.936" v="78"/>
          <ac:spMkLst>
            <pc:docMk/>
            <pc:sldMk cId="3531185968" sldId="268"/>
            <ac:spMk id="7" creationId="{7E0C720C-6726-9B96-B545-82B4A5516E30}"/>
          </ac:spMkLst>
        </pc:spChg>
        <pc:spChg chg="del">
          <ac:chgData name="Anna Boqué Ciurana" userId="S::39921307-t@epp.urv.cat::f1c58a43-2e63-42ae-9533-00332cbdb8c6" providerId="AD" clId="Web-{2B9647B6-A427-1532-5300-E8AE2962696A}" dt="2024-05-08T07:44:48.561" v="76"/>
          <ac:spMkLst>
            <pc:docMk/>
            <pc:sldMk cId="3531185968" sldId="268"/>
            <ac:spMk id="9" creationId="{5D6B1570-8E5A-D6F2-7D1A-591014510FFA}"/>
          </ac:spMkLst>
        </pc:spChg>
        <pc:spChg chg="del">
          <ac:chgData name="Anna Boqué Ciurana" userId="S::39921307-t@epp.urv.cat::f1c58a43-2e63-42ae-9533-00332cbdb8c6" providerId="AD" clId="Web-{2B9647B6-A427-1532-5300-E8AE2962696A}" dt="2024-05-08T07:44:53.483" v="80"/>
          <ac:spMkLst>
            <pc:docMk/>
            <pc:sldMk cId="3531185968" sldId="268"/>
            <ac:spMk id="10" creationId="{6CFC48AF-B3B6-02AF-F394-956FED21C730}"/>
          </ac:spMkLst>
        </pc:spChg>
        <pc:spChg chg="del">
          <ac:chgData name="Anna Boqué Ciurana" userId="S::39921307-t@epp.urv.cat::f1c58a43-2e63-42ae-9533-00332cbdb8c6" providerId="AD" clId="Web-{2B9647B6-A427-1532-5300-E8AE2962696A}" dt="2024-05-08T07:44:56.265" v="83"/>
          <ac:spMkLst>
            <pc:docMk/>
            <pc:sldMk cId="3531185968" sldId="268"/>
            <ac:spMk id="11" creationId="{147FE142-80CE-EA85-3F3F-347AB165A58E}"/>
          </ac:spMkLst>
        </pc:spChg>
        <pc:spChg chg="del">
          <ac:chgData name="Anna Boqué Ciurana" userId="S::39921307-t@epp.urv.cat::f1c58a43-2e63-42ae-9533-00332cbdb8c6" providerId="AD" clId="Web-{2B9647B6-A427-1532-5300-E8AE2962696A}" dt="2024-05-08T07:44:57.015" v="84"/>
          <ac:spMkLst>
            <pc:docMk/>
            <pc:sldMk cId="3531185968" sldId="268"/>
            <ac:spMk id="12" creationId="{9DE1C03A-F1FE-3D3C-9B55-9E9DE2F82A20}"/>
          </ac:spMkLst>
        </pc:spChg>
        <pc:spChg chg="del">
          <ac:chgData name="Anna Boqué Ciurana" userId="S::39921307-t@epp.urv.cat::f1c58a43-2e63-42ae-9533-00332cbdb8c6" providerId="AD" clId="Web-{2B9647B6-A427-1532-5300-E8AE2962696A}" dt="2024-05-08T07:44:51.827" v="79"/>
          <ac:spMkLst>
            <pc:docMk/>
            <pc:sldMk cId="3531185968" sldId="268"/>
            <ac:spMk id="13" creationId="{A4A47A32-70C6-E86E-56DB-EFEBECBCE2BF}"/>
          </ac:spMkLst>
        </pc:spChg>
        <pc:spChg chg="del">
          <ac:chgData name="Anna Boqué Ciurana" userId="S::39921307-t@epp.urv.cat::f1c58a43-2e63-42ae-9533-00332cbdb8c6" providerId="AD" clId="Web-{2B9647B6-A427-1532-5300-E8AE2962696A}" dt="2024-05-08T07:44:55.343" v="82"/>
          <ac:spMkLst>
            <pc:docMk/>
            <pc:sldMk cId="3531185968" sldId="268"/>
            <ac:spMk id="14" creationId="{2DDF3D02-0355-1435-4311-EA4865255381}"/>
          </ac:spMkLst>
        </pc:spChg>
        <pc:spChg chg="del">
          <ac:chgData name="Anna Boqué Ciurana" userId="S::39921307-t@epp.urv.cat::f1c58a43-2e63-42ae-9533-00332cbdb8c6" providerId="AD" clId="Web-{2B9647B6-A427-1532-5300-E8AE2962696A}" dt="2024-05-08T07:44:54.546" v="81"/>
          <ac:spMkLst>
            <pc:docMk/>
            <pc:sldMk cId="3531185968" sldId="268"/>
            <ac:spMk id="15" creationId="{DA8E0C0E-BC46-4195-0401-EC490C937EE7}"/>
          </ac:spMkLst>
        </pc:spChg>
      </pc:sldChg>
      <pc:sldChg chg="del">
        <pc:chgData name="Anna Boqué Ciurana" userId="S::39921307-t@epp.urv.cat::f1c58a43-2e63-42ae-9533-00332cbdb8c6" providerId="AD" clId="Web-{2B9647B6-A427-1532-5300-E8AE2962696A}" dt="2024-05-08T07:47:20.425" v="173"/>
        <pc:sldMkLst>
          <pc:docMk/>
          <pc:sldMk cId="1242697721" sldId="269"/>
        </pc:sldMkLst>
      </pc:sldChg>
      <pc:sldChg chg="del">
        <pc:chgData name="Anna Boqué Ciurana" userId="S::39921307-t@epp.urv.cat::f1c58a43-2e63-42ae-9533-00332cbdb8c6" providerId="AD" clId="Web-{2B9647B6-A427-1532-5300-E8AE2962696A}" dt="2024-05-08T07:47:18.143" v="172"/>
        <pc:sldMkLst>
          <pc:docMk/>
          <pc:sldMk cId="4266419655" sldId="270"/>
        </pc:sldMkLst>
      </pc:sldChg>
      <pc:sldChg chg="del">
        <pc:chgData name="Anna Boqué Ciurana" userId="S::39921307-t@epp.urv.cat::f1c58a43-2e63-42ae-9533-00332cbdb8c6" providerId="AD" clId="Web-{2B9647B6-A427-1532-5300-E8AE2962696A}" dt="2024-05-08T07:47:17.003" v="171"/>
        <pc:sldMkLst>
          <pc:docMk/>
          <pc:sldMk cId="1687951859" sldId="271"/>
        </pc:sldMkLst>
      </pc:sldChg>
      <pc:sldChg chg="del">
        <pc:chgData name="Anna Boqué Ciurana" userId="S::39921307-t@epp.urv.cat::f1c58a43-2e63-42ae-9533-00332cbdb8c6" providerId="AD" clId="Web-{2B9647B6-A427-1532-5300-E8AE2962696A}" dt="2024-05-08T07:47:16.221" v="170"/>
        <pc:sldMkLst>
          <pc:docMk/>
          <pc:sldMk cId="2661374376" sldId="272"/>
        </pc:sldMkLst>
      </pc:sldChg>
    </pc:docChg>
  </pc:docChgLst>
  <pc:docChgLst>
    <pc:chgData name="Anna Boqué Ciurana" userId="S::39921307-t@epp.urv.cat::f1c58a43-2e63-42ae-9533-00332cbdb8c6" providerId="AD" clId="Web-{AC4B0F8E-C253-1774-60F3-8B5CAD12C81B}"/>
    <pc:docChg chg="addSld modSld">
      <pc:chgData name="Anna Boqué Ciurana" userId="S::39921307-t@epp.urv.cat::f1c58a43-2e63-42ae-9533-00332cbdb8c6" providerId="AD" clId="Web-{AC4B0F8E-C253-1774-60F3-8B5CAD12C81B}" dt="2024-05-08T08:55:43.026" v="172" actId="20577"/>
      <pc:docMkLst>
        <pc:docMk/>
      </pc:docMkLst>
      <pc:sldChg chg="modSp">
        <pc:chgData name="Anna Boqué Ciurana" userId="S::39921307-t@epp.urv.cat::f1c58a43-2e63-42ae-9533-00332cbdb8c6" providerId="AD" clId="Web-{AC4B0F8E-C253-1774-60F3-8B5CAD12C81B}" dt="2024-05-08T08:51:00.890" v="4" actId="20577"/>
        <pc:sldMkLst>
          <pc:docMk/>
          <pc:sldMk cId="3683960510" sldId="257"/>
        </pc:sldMkLst>
        <pc:spChg chg="mod">
          <ac:chgData name="Anna Boqué Ciurana" userId="S::39921307-t@epp.urv.cat::f1c58a43-2e63-42ae-9533-00332cbdb8c6" providerId="AD" clId="Web-{AC4B0F8E-C253-1774-60F3-8B5CAD12C81B}" dt="2024-05-08T08:51:00.890" v="4" actId="20577"/>
          <ac:spMkLst>
            <pc:docMk/>
            <pc:sldMk cId="3683960510" sldId="257"/>
            <ac:spMk id="8" creationId="{00000000-0000-0000-0000-000000000000}"/>
          </ac:spMkLst>
        </pc:spChg>
      </pc:sldChg>
      <pc:sldChg chg="addSp delSp modSp">
        <pc:chgData name="Anna Boqué Ciurana" userId="S::39921307-t@epp.urv.cat::f1c58a43-2e63-42ae-9533-00332cbdb8c6" providerId="AD" clId="Web-{AC4B0F8E-C253-1774-60F3-8B5CAD12C81B}" dt="2024-05-08T08:52:34.581" v="60"/>
        <pc:sldMkLst>
          <pc:docMk/>
          <pc:sldMk cId="3531185968" sldId="268"/>
        </pc:sldMkLst>
        <pc:spChg chg="mod">
          <ac:chgData name="Anna Boqué Ciurana" userId="S::39921307-t@epp.urv.cat::f1c58a43-2e63-42ae-9533-00332cbdb8c6" providerId="AD" clId="Web-{AC4B0F8E-C253-1774-60F3-8B5CAD12C81B}" dt="2024-05-08T08:51:27.516" v="22" actId="20577"/>
          <ac:spMkLst>
            <pc:docMk/>
            <pc:sldMk cId="3531185968" sldId="268"/>
            <ac:spMk id="2" creationId="{7EB0894F-2744-4978-819E-58E364B29805}"/>
          </ac:spMkLst>
        </pc:spChg>
        <pc:spChg chg="del">
          <ac:chgData name="Anna Boqué Ciurana" userId="S::39921307-t@epp.urv.cat::f1c58a43-2e63-42ae-9533-00332cbdb8c6" providerId="AD" clId="Web-{AC4B0F8E-C253-1774-60F3-8B5CAD12C81B}" dt="2024-05-08T08:51:28.985" v="23"/>
          <ac:spMkLst>
            <pc:docMk/>
            <pc:sldMk cId="3531185968" sldId="268"/>
            <ac:spMk id="6" creationId="{3F4AC3AA-C240-910A-CE76-606A69BF6535}"/>
          </ac:spMkLst>
        </pc:spChg>
        <pc:graphicFrameChg chg="add mod modGraphic">
          <ac:chgData name="Anna Boqué Ciurana" userId="S::39921307-t@epp.urv.cat::f1c58a43-2e63-42ae-9533-00332cbdb8c6" providerId="AD" clId="Web-{AC4B0F8E-C253-1774-60F3-8B5CAD12C81B}" dt="2024-05-08T08:52:34.581" v="60"/>
          <ac:graphicFrameMkLst>
            <pc:docMk/>
            <pc:sldMk cId="3531185968" sldId="268"/>
            <ac:graphicFrameMk id="8" creationId="{5D3D9347-B905-7E84-23D6-817BFE0839AE}"/>
          </ac:graphicFrameMkLst>
        </pc:graphicFrameChg>
      </pc:sldChg>
      <pc:sldChg chg="modSp">
        <pc:chgData name="Anna Boqué Ciurana" userId="S::39921307-t@epp.urv.cat::f1c58a43-2e63-42ae-9533-00332cbdb8c6" providerId="AD" clId="Web-{AC4B0F8E-C253-1774-60F3-8B5CAD12C81B}" dt="2024-05-08T08:55:43.026" v="172" actId="20577"/>
        <pc:sldMkLst>
          <pc:docMk/>
          <pc:sldMk cId="3152734903" sldId="272"/>
        </pc:sldMkLst>
        <pc:spChg chg="mod">
          <ac:chgData name="Anna Boqué Ciurana" userId="S::39921307-t@epp.urv.cat::f1c58a43-2e63-42ae-9533-00332cbdb8c6" providerId="AD" clId="Web-{AC4B0F8E-C253-1774-60F3-8B5CAD12C81B}" dt="2024-05-08T08:55:43.026" v="172" actId="20577"/>
          <ac:spMkLst>
            <pc:docMk/>
            <pc:sldMk cId="3152734903" sldId="272"/>
            <ac:spMk id="6" creationId="{3F4AC3AA-C240-910A-CE76-606A69BF6535}"/>
          </ac:spMkLst>
        </pc:spChg>
      </pc:sldChg>
      <pc:sldChg chg="add replId">
        <pc:chgData name="Anna Boqué Ciurana" userId="S::39921307-t@epp.urv.cat::f1c58a43-2e63-42ae-9533-00332cbdb8c6" providerId="AD" clId="Web-{AC4B0F8E-C253-1774-60F3-8B5CAD12C81B}" dt="2024-05-08T08:51:10.250" v="5"/>
        <pc:sldMkLst>
          <pc:docMk/>
          <pc:sldMk cId="11248200" sldId="274"/>
        </pc:sldMkLst>
      </pc:sldChg>
      <pc:sldChg chg="modSp add replId">
        <pc:chgData name="Anna Boqué Ciurana" userId="S::39921307-t@epp.urv.cat::f1c58a43-2e63-42ae-9533-00332cbdb8c6" providerId="AD" clId="Web-{AC4B0F8E-C253-1774-60F3-8B5CAD12C81B}" dt="2024-05-08T08:54:32.101" v="171" actId="20577"/>
        <pc:sldMkLst>
          <pc:docMk/>
          <pc:sldMk cId="2345246207" sldId="275"/>
        </pc:sldMkLst>
        <pc:spChg chg="mod">
          <ac:chgData name="Anna Boqué Ciurana" userId="S::39921307-t@epp.urv.cat::f1c58a43-2e63-42ae-9533-00332cbdb8c6" providerId="AD" clId="Web-{AC4B0F8E-C253-1774-60F3-8B5CAD12C81B}" dt="2024-05-08T08:54:32.101" v="171" actId="20577"/>
          <ac:spMkLst>
            <pc:docMk/>
            <pc:sldMk cId="2345246207" sldId="275"/>
            <ac:spMk id="6" creationId="{3F4AC3AA-C240-910A-CE76-606A69BF6535}"/>
          </ac:spMkLst>
        </pc:spChg>
      </pc:sldChg>
    </pc:docChg>
  </pc:docChgLst>
  <pc:docChgLst>
    <pc:chgData name="Anna Boqué Ciurana" userId="S::39921307-t@epp.urv.cat::f1c58a43-2e63-42ae-9533-00332cbdb8c6" providerId="AD" clId="Web-{868E1DE9-66BC-C37E-F177-C78D18F79E8F}"/>
    <pc:docChg chg="addSld delSld modSld">
      <pc:chgData name="Anna Boqué Ciurana" userId="S::39921307-t@epp.urv.cat::f1c58a43-2e63-42ae-9533-00332cbdb8c6" providerId="AD" clId="Web-{868E1DE9-66BC-C37E-F177-C78D18F79E8F}" dt="2024-05-08T08:25:12.141" v="586" actId="20577"/>
      <pc:docMkLst>
        <pc:docMk/>
      </pc:docMkLst>
      <pc:sldChg chg="modSp add replId">
        <pc:chgData name="Anna Boqué Ciurana" userId="S::39921307-t@epp.urv.cat::f1c58a43-2e63-42ae-9533-00332cbdb8c6" providerId="AD" clId="Web-{868E1DE9-66BC-C37E-F177-C78D18F79E8F}" dt="2024-05-08T08:19:19.241" v="97" actId="20577"/>
        <pc:sldMkLst>
          <pc:docMk/>
          <pc:sldMk cId="3904379010" sldId="269"/>
        </pc:sldMkLst>
        <pc:spChg chg="mod">
          <ac:chgData name="Anna Boqué Ciurana" userId="S::39921307-t@epp.urv.cat::f1c58a43-2e63-42ae-9533-00332cbdb8c6" providerId="AD" clId="Web-{868E1DE9-66BC-C37E-F177-C78D18F79E8F}" dt="2024-05-08T08:18:39.912" v="9" actId="20577"/>
          <ac:spMkLst>
            <pc:docMk/>
            <pc:sldMk cId="3904379010" sldId="269"/>
            <ac:spMk id="2" creationId="{7EB0894F-2744-4978-819E-58E364B29805}"/>
          </ac:spMkLst>
        </pc:spChg>
        <pc:spChg chg="mod">
          <ac:chgData name="Anna Boqué Ciurana" userId="S::39921307-t@epp.urv.cat::f1c58a43-2e63-42ae-9533-00332cbdb8c6" providerId="AD" clId="Web-{868E1DE9-66BC-C37E-F177-C78D18F79E8F}" dt="2024-05-08T08:19:19.241" v="97" actId="20577"/>
          <ac:spMkLst>
            <pc:docMk/>
            <pc:sldMk cId="3904379010" sldId="269"/>
            <ac:spMk id="6" creationId="{3F4AC3AA-C240-910A-CE76-606A69BF6535}"/>
          </ac:spMkLst>
        </pc:spChg>
      </pc:sldChg>
      <pc:sldChg chg="modSp add replId">
        <pc:chgData name="Anna Boqué Ciurana" userId="S::39921307-t@epp.urv.cat::f1c58a43-2e63-42ae-9533-00332cbdb8c6" providerId="AD" clId="Web-{868E1DE9-66BC-C37E-F177-C78D18F79E8F}" dt="2024-05-08T08:21:23.107" v="231" actId="20577"/>
        <pc:sldMkLst>
          <pc:docMk/>
          <pc:sldMk cId="2766959516" sldId="270"/>
        </pc:sldMkLst>
        <pc:spChg chg="mod">
          <ac:chgData name="Anna Boqué Ciurana" userId="S::39921307-t@epp.urv.cat::f1c58a43-2e63-42ae-9533-00332cbdb8c6" providerId="AD" clId="Web-{868E1DE9-66BC-C37E-F177-C78D18F79E8F}" dt="2024-05-08T08:19:26.913" v="108" actId="20577"/>
          <ac:spMkLst>
            <pc:docMk/>
            <pc:sldMk cId="2766959516" sldId="270"/>
            <ac:spMk id="2" creationId="{7EB0894F-2744-4978-819E-58E364B29805}"/>
          </ac:spMkLst>
        </pc:spChg>
        <pc:spChg chg="mod">
          <ac:chgData name="Anna Boqué Ciurana" userId="S::39921307-t@epp.urv.cat::f1c58a43-2e63-42ae-9533-00332cbdb8c6" providerId="AD" clId="Web-{868E1DE9-66BC-C37E-F177-C78D18F79E8F}" dt="2024-05-08T08:21:23.107" v="231" actId="20577"/>
          <ac:spMkLst>
            <pc:docMk/>
            <pc:sldMk cId="2766959516" sldId="270"/>
            <ac:spMk id="6" creationId="{3F4AC3AA-C240-910A-CE76-606A69BF6535}"/>
          </ac:spMkLst>
        </pc:spChg>
      </pc:sldChg>
      <pc:sldChg chg="modSp add replId">
        <pc:chgData name="Anna Boqué Ciurana" userId="S::39921307-t@epp.urv.cat::f1c58a43-2e63-42ae-9533-00332cbdb8c6" providerId="AD" clId="Web-{868E1DE9-66BC-C37E-F177-C78D18F79E8F}" dt="2024-05-08T08:23:18.263" v="360" actId="20577"/>
        <pc:sldMkLst>
          <pc:docMk/>
          <pc:sldMk cId="2704430273" sldId="271"/>
        </pc:sldMkLst>
        <pc:spChg chg="mod">
          <ac:chgData name="Anna Boqué Ciurana" userId="S::39921307-t@epp.urv.cat::f1c58a43-2e63-42ae-9533-00332cbdb8c6" providerId="AD" clId="Web-{868E1DE9-66BC-C37E-F177-C78D18F79E8F}" dt="2024-05-08T08:23:18.263" v="360" actId="20577"/>
          <ac:spMkLst>
            <pc:docMk/>
            <pc:sldMk cId="2704430273" sldId="271"/>
            <ac:spMk id="6" creationId="{3F4AC3AA-C240-910A-CE76-606A69BF6535}"/>
          </ac:spMkLst>
        </pc:spChg>
      </pc:sldChg>
      <pc:sldChg chg="modSp add replId">
        <pc:chgData name="Anna Boqué Ciurana" userId="S::39921307-t@epp.urv.cat::f1c58a43-2e63-42ae-9533-00332cbdb8c6" providerId="AD" clId="Web-{868E1DE9-66BC-C37E-F177-C78D18F79E8F}" dt="2024-05-08T08:24:21.406" v="486" actId="20577"/>
        <pc:sldMkLst>
          <pc:docMk/>
          <pc:sldMk cId="3152734903" sldId="272"/>
        </pc:sldMkLst>
        <pc:spChg chg="mod">
          <ac:chgData name="Anna Boqué Ciurana" userId="S::39921307-t@epp.urv.cat::f1c58a43-2e63-42ae-9533-00332cbdb8c6" providerId="AD" clId="Web-{868E1DE9-66BC-C37E-F177-C78D18F79E8F}" dt="2024-05-08T08:23:27.404" v="370" actId="20577"/>
          <ac:spMkLst>
            <pc:docMk/>
            <pc:sldMk cId="3152734903" sldId="272"/>
            <ac:spMk id="2" creationId="{7EB0894F-2744-4978-819E-58E364B29805}"/>
          </ac:spMkLst>
        </pc:spChg>
        <pc:spChg chg="mod">
          <ac:chgData name="Anna Boqué Ciurana" userId="S::39921307-t@epp.urv.cat::f1c58a43-2e63-42ae-9533-00332cbdb8c6" providerId="AD" clId="Web-{868E1DE9-66BC-C37E-F177-C78D18F79E8F}" dt="2024-05-08T08:24:21.406" v="486" actId="20577"/>
          <ac:spMkLst>
            <pc:docMk/>
            <pc:sldMk cId="3152734903" sldId="272"/>
            <ac:spMk id="6" creationId="{3F4AC3AA-C240-910A-CE76-606A69BF6535}"/>
          </ac:spMkLst>
        </pc:spChg>
      </pc:sldChg>
      <pc:sldChg chg="add del replId">
        <pc:chgData name="Anna Boqué Ciurana" userId="S::39921307-t@epp.urv.cat::f1c58a43-2e63-42ae-9533-00332cbdb8c6" providerId="AD" clId="Web-{868E1DE9-66BC-C37E-F177-C78D18F79E8F}" dt="2024-05-08T08:22:15.090" v="273"/>
        <pc:sldMkLst>
          <pc:docMk/>
          <pc:sldMk cId="3942988902" sldId="272"/>
        </pc:sldMkLst>
      </pc:sldChg>
      <pc:sldChg chg="modSp add replId">
        <pc:chgData name="Anna Boqué Ciurana" userId="S::39921307-t@epp.urv.cat::f1c58a43-2e63-42ae-9533-00332cbdb8c6" providerId="AD" clId="Web-{868E1DE9-66BC-C37E-F177-C78D18F79E8F}" dt="2024-05-08T08:25:12.141" v="586" actId="20577"/>
        <pc:sldMkLst>
          <pc:docMk/>
          <pc:sldMk cId="3056002556" sldId="273"/>
        </pc:sldMkLst>
        <pc:spChg chg="mod">
          <ac:chgData name="Anna Boqué Ciurana" userId="S::39921307-t@epp.urv.cat::f1c58a43-2e63-42ae-9533-00332cbdb8c6" providerId="AD" clId="Web-{868E1DE9-66BC-C37E-F177-C78D18F79E8F}" dt="2024-05-08T08:24:33.093" v="494" actId="20577"/>
          <ac:spMkLst>
            <pc:docMk/>
            <pc:sldMk cId="3056002556" sldId="273"/>
            <ac:spMk id="2" creationId="{7EB0894F-2744-4978-819E-58E364B29805}"/>
          </ac:spMkLst>
        </pc:spChg>
        <pc:spChg chg="mod">
          <ac:chgData name="Anna Boqué Ciurana" userId="S::39921307-t@epp.urv.cat::f1c58a43-2e63-42ae-9533-00332cbdb8c6" providerId="AD" clId="Web-{868E1DE9-66BC-C37E-F177-C78D18F79E8F}" dt="2024-05-08T08:25:12.141" v="586" actId="20577"/>
          <ac:spMkLst>
            <pc:docMk/>
            <pc:sldMk cId="3056002556" sldId="273"/>
            <ac:spMk id="6" creationId="{3F4AC3AA-C240-910A-CE76-606A69BF65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6293-B542-45B1-B8F6-D605897EFF7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388CE-C6E1-46DB-8874-F6B2C131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F1674C-5BBC-4152-B426-04CFC6943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C57682-B532-47B8-A2C3-2DA786CCDA06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B6F72-4BBC-44EE-A061-61CF2FCD25C7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97FB7A4C-E135-4ACB-AE92-51BC44802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57F15707-2EE7-4E4F-9812-D5A539D18D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DABAA-D2F4-4B69-AF85-7E800BFB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9D7B8C-F300-4CE3-ACAD-59025F76B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52FAB1-DF82-451D-9A91-694EF61C5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9751B2-B51D-4D3B-A3F8-A32BF98E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8925F3-20C2-43D0-9D66-1A3C4B0A277C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849F67-478A-4491-90BE-2160EB3F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81966C-DCA3-41BC-AB83-92C762C8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E6680-DAD0-4D8D-9BB6-ACD40EB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75E33-7A4A-423E-8DF7-9167DF9FA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763ECA-CE4B-442E-B6D0-BE24EAD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BF615-B1F1-4712-8943-7513808E0E99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7D569-274A-4713-88AC-ABC5FC82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5DBC70-3E7F-4672-9480-483929BB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C9C40B-11FE-4E03-A13D-0B3BE27B5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C2CD67-B67C-46C1-BAE2-CFDA7517C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BCEF9F-F87B-4005-9B8F-9356B732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5504B-79C0-4E1C-8202-B9299CCB9CD0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765EB-066D-4CC3-B987-D6A9CEC2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AA258F-813F-42C0-BAE2-CCD1B47F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E2D352-D705-456A-A419-BA2F413286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F7C29E-EAA1-45B0-AAB5-200A39788557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83966F4B-FB96-4653-8679-7F4052D35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FBF4EC88-7780-46F9-9464-23F36ADC3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0A238A-2641-4F67-8BFE-6F1BE1A741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BA44F9-1BCC-4C4C-9433-8AEB305406D2}"/>
              </a:ext>
            </a:extLst>
          </p:cNvPr>
          <p:cNvSpPr/>
          <p:nvPr userDrawn="1"/>
        </p:nvSpPr>
        <p:spPr>
          <a:xfrm>
            <a:off x="0" y="1221971"/>
            <a:ext cx="12192000" cy="4607980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DA3C8-A987-4AD9-97C6-10F5D59E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566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AF80A9-2FD1-4883-9AB5-F232EE59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3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EB08CA-34A3-4902-8509-4101781E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B646A-399C-4A19-9C06-3644FFA4F944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6CAC29-38EC-4DB1-B907-C22DDD16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E0D51D-2F4C-4A93-8444-2E332574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D73218F8-C978-4F64-8A01-8253FC4B3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5362" y="86744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A91E4ADC-C7B2-4DB5-8FF4-E636A64DF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012" y="133372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C7E62-05D3-4C16-8FD0-BA73744A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2765E4-EA0F-4DF0-9719-7ED26262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5311B-1732-401A-93B7-E14FED15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83C14-771A-48EE-8A80-F60CD852F446}" type="datetime1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A62A0F-77F1-4B66-809F-BE42284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61CEA-9660-405B-AA71-C7D98AEA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827A1-0526-416A-8810-0FEF4C35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F545B-0FB4-4AB9-A653-671695BD3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C67BD0-D04D-4CD3-937D-51400923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136C3C-8432-4B4E-993C-F8D8B6CE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75537E-6B4B-4E2B-AC3D-671EB860DE74}" type="datetime1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E231B1-5C53-4B43-B6BB-6A5E59B0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E52A72-6C2A-4662-BD35-8DCCFE9B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7F072-C2DA-45FF-B5BB-AD50248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6EEACF-1756-4C26-A7E7-A241FF7CD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ECA7AF-3DBB-4DDE-9A5D-A62CD190C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D6C8C4-348C-4489-9730-FAF858226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B8F87D-EA3D-4835-895C-9ABC804F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6020E8-7D9D-48CA-9DC8-113A99B4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8A078-D391-4D03-95E0-5656A000F218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28296E-CB7C-4FFA-9416-BA86B7A2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4FD326-8072-4559-9F74-0F31DE94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2E8EE-D887-4823-8101-2A13DFF3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2A49B6-905D-451D-838B-8C0FB07E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CA740-2374-4B37-8959-7BA6EE07127C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DD3310-62C8-45FE-A4A7-74643D65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D3B9E2-CF31-4265-A00D-FDA6FDAC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E49607-7104-434C-8144-CEE85F3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DCED84-E69A-411D-8263-71375C1D5BE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0C143E-863C-4DEE-8881-25DEC2B7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4E5563-5CDD-44A7-9927-AD294FF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4A967-C3C1-4D2D-86F3-DC88E47D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4694A-88D6-43D0-B9ED-458872A8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E4CC65-3B1A-47B6-A124-1F03E7553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62497D-75B0-4676-8C64-AF3361B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BD6990-35AC-4DFB-8228-6E2D625CC309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F1CBA-1E83-4F61-949E-5BF8B491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85D513-0DAC-41B5-8A78-CD232203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60FD40-1625-476E-A9EC-D6D23F6B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B71280-50CE-4FB9-8C86-DF6EF115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1D7254-5A99-45C5-B255-987E51EFF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BE1DC4-40A8-4302-AEC6-5F32F1737232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E8D6C-8861-4201-9179-2D16D53E5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36779-7671-4D8A-B4F7-73841CD42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62F68B1E-4976-424D-929A-9EB21243A5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23927" y="28615"/>
            <a:ext cx="685555" cy="3202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7D35BF8D-3858-48D1-A07A-F283751B73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2518" y="75243"/>
            <a:ext cx="1276019" cy="2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d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A22BC-0D2D-4D65-BF41-513E913FA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1953346"/>
          </a:xfrm>
        </p:spPr>
        <p:txBody>
          <a:bodyPr>
            <a:noAutofit/>
          </a:bodyPr>
          <a:lstStyle/>
          <a:p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619285-EPP-1-2020-1-FI-EPPKA2-CBHE-JP</a:t>
            </a:r>
            <a:r>
              <a:rPr lang="en-US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Multilevel Local, Nation- and Regionwide Education and Training in Climate Services, Climate Change Adaptation and Mitigation</a:t>
            </a:r>
            <a:endParaRPr lang="en-US" sz="30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5464EB-94F9-4097-BC56-8895A4A5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F72-4BBC-44EE-A061-61CF2FCD25C7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DD6CDC-5728-48DC-AB06-73E377A8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7389EE-0C0F-421D-8B8E-D4FFE633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301925" y="3616485"/>
            <a:ext cx="1164566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“Urban Forestry Vulnerability, Challenges and Adaptation Potential under Climate Change in the Region of Southern Bessarabia, Ukraine”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S" sz="24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Olena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Drozd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Yuriy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Vergeles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Oleksii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Hustenko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Nadiia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Prykhod’ko</a:t>
            </a:r>
            <a:r>
              <a:rPr lang="en-U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uk-UA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E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Working </a:t>
            </a:r>
            <a:r>
              <a:rPr lang="es-ES" sz="2400" i="1" dirty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Group </a:t>
            </a:r>
            <a:r>
              <a:rPr lang="es-ES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A8</a:t>
            </a:r>
            <a:r>
              <a:rPr lang="uk-UA" sz="2400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)</a:t>
            </a:r>
            <a:endParaRPr lang="es-ES" sz="2400" i="1" dirty="0" err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2A22BC-0D2D-4D65-BF41-513E913FA7FA}"/>
              </a:ext>
            </a:extLst>
          </p:cNvPr>
          <p:cNvSpPr txBox="1">
            <a:spLocks/>
          </p:cNvSpPr>
          <p:nvPr/>
        </p:nvSpPr>
        <p:spPr>
          <a:xfrm>
            <a:off x="838200" y="5010738"/>
            <a:ext cx="10515600" cy="504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/>
              <a:t/>
            </a:r>
            <a:br>
              <a:rPr lang="en-US" sz="1800" b="1" i="1" dirty="0"/>
            </a:br>
            <a:r>
              <a:rPr lang="en-US" sz="1800" b="1" i="1" dirty="0" smtClean="0"/>
              <a:t>6</a:t>
            </a:r>
            <a:r>
              <a:rPr lang="uk-UA" sz="1800" b="1" i="1" dirty="0" smtClean="0"/>
              <a:t>-24</a:t>
            </a:r>
            <a:r>
              <a:rPr lang="en-US" sz="1800" b="1" i="1" dirty="0" smtClean="0"/>
              <a:t> </a:t>
            </a:r>
            <a:r>
              <a:rPr lang="en-US" sz="1800" b="1" i="1" dirty="0"/>
              <a:t>May 2024. </a:t>
            </a:r>
            <a:r>
              <a:rPr lang="en-US" sz="1800" b="1" i="1" dirty="0" err="1"/>
              <a:t>ClimED</a:t>
            </a:r>
            <a:r>
              <a:rPr lang="en-US" sz="1800" b="1" i="1" dirty="0"/>
              <a:t> 4th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Wider Geographic Scope : </a:t>
            </a:r>
            <a:r>
              <a:rPr lang="es-ES" sz="2000" b="1" dirty="0" smtClean="0"/>
              <a:t>TN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Google Shape;139;g2de74610c8e_2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39" y="1467863"/>
            <a:ext cx="9273568" cy="210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9" y="3645024"/>
            <a:ext cx="9273568" cy="2093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" y="173736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Western and Central Europe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" y="397002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/>
                </a:solidFill>
              </a:rPr>
              <a:t>Mediterra-nean</a:t>
            </a:r>
            <a:endParaRPr lang="ru-RU" sz="16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0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TN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E8DFDF4-CD71-D3B0-7977-7031515B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880"/>
            <a:ext cx="4069653" cy="30522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21DA81-AC0E-1A65-182E-91AB9B772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043" y="1898641"/>
            <a:ext cx="4080957" cy="30607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37FA82C-7052-E0F1-4F75-9D261D8F5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521" y="1902880"/>
            <a:ext cx="4069653" cy="305224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7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Wider Geographic Scope : </a:t>
            </a:r>
            <a:r>
              <a:rPr lang="es-ES" sz="2000" b="1" dirty="0" smtClean="0"/>
              <a:t>TX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173736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Western and Central Europe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" y="397002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/>
                </a:solidFill>
              </a:rPr>
              <a:t>Mediterra-nean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11" name="Google Shape;155;g2de74610c8e_2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07" y="1439590"/>
            <a:ext cx="9273600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2" y="3630166"/>
            <a:ext cx="9267135" cy="2178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2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TX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4ECB59F-E02C-0615-57BA-1C9C2416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893" y="1973819"/>
            <a:ext cx="4006215" cy="30046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1F6B51D-A023-3BD3-DCD7-C9BA764EB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47" y="1973819"/>
            <a:ext cx="4006215" cy="30046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5E940CE-D132-F63D-303D-0C56D716F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9" y="1973819"/>
            <a:ext cx="4006215" cy="3004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8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TG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6C3CDA0-93E9-F776-EB33-317FB4F7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40" y="1765935"/>
            <a:ext cx="4434840" cy="33261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021AD96-D303-FCDF-90DC-EBE480215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720" y="1765935"/>
            <a:ext cx="4434840" cy="3326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TG, RCP4.5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Рисунок 8" descr="Зображення, що містить знімок екрана, ряд, простір&#10;&#10;Автоматично згенерований опис">
            <a:extLst>
              <a:ext uri="{FF2B5EF4-FFF2-40B4-BE49-F238E27FC236}">
                <a16:creationId xmlns="" xmlns:a16="http://schemas.microsoft.com/office/drawing/2014/main" id="{B48CE7AD-04F8-14FE-76D2-A218919EA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09" y="1466973"/>
            <a:ext cx="9179243" cy="42628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12180" y="2274570"/>
            <a:ext cx="1268730" cy="1165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0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Wider Geographic Scope : </a:t>
            </a:r>
            <a:r>
              <a:rPr lang="es-ES" sz="2000" b="1" dirty="0" smtClean="0"/>
              <a:t>TX35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173736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Western and Central Europe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" y="397002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/>
                </a:solidFill>
              </a:rPr>
              <a:t>Mediterra-nean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8" name="Google Shape;155;g2de74610c8e_2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07" y="1451020"/>
            <a:ext cx="9273600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2" y="3641596"/>
            <a:ext cx="9267135" cy="2178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Wider Geographic Scope : </a:t>
            </a:r>
            <a:r>
              <a:rPr lang="es-ES" sz="2000" b="1" dirty="0" smtClean="0"/>
              <a:t>CDD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173736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Western and Central Europe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" y="397002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/>
                </a:solidFill>
              </a:rPr>
              <a:t>Mediterra-nean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13" name="Google Shape;179;g2de74610c8e_2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865" y="1412776"/>
            <a:ext cx="9273600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65" y="3645024"/>
            <a:ext cx="9273600" cy="210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CDD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3689E8F-FEAD-D013-C7CA-4F7FCD722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413" y="1956619"/>
            <a:ext cx="3926349" cy="29447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2AD6FE7-10C2-6962-EF70-73EE71E4B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826" y="1956619"/>
            <a:ext cx="3926349" cy="2944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93C9352-6AEB-A3DD-4E4D-97BB06C06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8" y="1956619"/>
            <a:ext cx="3926350" cy="294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9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Wider Geographic Scope : </a:t>
            </a:r>
            <a:r>
              <a:rPr lang="es-ES" sz="2000" b="1" dirty="0" smtClean="0"/>
              <a:t>PR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173736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Western and Central Europe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" y="397002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/>
                </a:solidFill>
              </a:rPr>
              <a:t>Mediterra-nean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8" name="Google Shape;171;g2de74610c8e_2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295" y="1452426"/>
            <a:ext cx="9273600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95" y="3626738"/>
            <a:ext cx="9273600" cy="2242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Presentation of the group</a:t>
            </a:r>
            <a:endParaRPr lang="en-US" sz="3600" dirty="0">
              <a:ea typeface="Calibri Light"/>
              <a:cs typeface="Calibri Ligh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5D3D9347-B905-7E84-23D6-817BFE083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00199"/>
              </p:ext>
            </p:extLst>
          </p:nvPr>
        </p:nvGraphicFramePr>
        <p:xfrm>
          <a:off x="849630" y="2019300"/>
          <a:ext cx="10194828" cy="299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707">
                  <a:extLst>
                    <a:ext uri="{9D8B030D-6E8A-4147-A177-3AD203B41FA5}">
                      <a16:colId xmlns:a16="http://schemas.microsoft.com/office/drawing/2014/main" xmlns="" val="1344875008"/>
                    </a:ext>
                  </a:extLst>
                </a:gridCol>
                <a:gridCol w="1962333">
                  <a:extLst>
                    <a:ext uri="{9D8B030D-6E8A-4147-A177-3AD203B41FA5}">
                      <a16:colId xmlns:a16="http://schemas.microsoft.com/office/drawing/2014/main" xmlns="" val="3664530181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xmlns="" val="1430837476"/>
                    </a:ext>
                  </a:extLst>
                </a:gridCol>
                <a:gridCol w="3317778">
                  <a:extLst>
                    <a:ext uri="{9D8B030D-6E8A-4147-A177-3AD203B41FA5}">
                      <a16:colId xmlns:a16="http://schemas.microsoft.com/office/drawing/2014/main" xmlns="" val="537727436"/>
                    </a:ext>
                  </a:extLst>
                </a:gridCol>
              </a:tblGrid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 kern="1200" noProof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 kern="1200" noProof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  <a:ea typeface="+mn-ea"/>
                          <a:cs typeface="+mn-cs"/>
                        </a:rPr>
                        <a:t>Affiliation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</a:rPr>
                        <a:t>Professional Area</a:t>
                      </a:r>
                      <a:endParaRPr lang="es-ES" sz="1800" b="0" i="0" u="none" strike="noStrike" dirty="0"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</a:rPr>
                        <a:t>Role in the Project</a:t>
                      </a:r>
                      <a:endParaRPr lang="es-ES" sz="1800" b="0" i="0" u="none" strike="noStrike" dirty="0"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102166"/>
                  </a:ext>
                </a:extLst>
              </a:tr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Olena</a:t>
                      </a: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Drozd</a:t>
                      </a:r>
                      <a:endParaRPr lang="es-ES" sz="1800" b="1" i="0" u="none" strike="noStrike" dirty="0">
                        <a:effectLst/>
                        <a:highlight>
                          <a:srgbClr val="CFD5EA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Beketov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NUUEK)</a:t>
                      </a:r>
                      <a:endParaRPr lang="es-ES" sz="1800" b="0" i="0" u="none" strike="noStrike" dirty="0">
                        <a:effectLst/>
                        <a:highlight>
                          <a:srgbClr val="CFD5EA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CFD5EA"/>
                          </a:highlight>
                          <a:latin typeface="+mn-lt"/>
                        </a:rPr>
                        <a:t>Environmental Science</a:t>
                      </a:r>
                      <a:endParaRPr lang="es-ES" sz="1800" b="0" i="0" u="none" strike="noStrike" dirty="0">
                        <a:effectLst/>
                        <a:highlight>
                          <a:srgbClr val="CFD5EA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CFD5EA"/>
                          </a:highlight>
                          <a:latin typeface="+mn-lt"/>
                        </a:rPr>
                        <a:t>Conceptualisation, data management, modelling, co-ordination</a:t>
                      </a:r>
                      <a:endParaRPr lang="es-ES" sz="1800" b="0" i="0" u="none" strike="noStrike" dirty="0">
                        <a:effectLst/>
                        <a:highlight>
                          <a:srgbClr val="CFD5EA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374875"/>
                  </a:ext>
                </a:extLst>
              </a:tr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Oleksii</a:t>
                      </a:r>
                      <a:r>
                        <a:rPr lang="uk-UA" sz="1800" b="1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1800" b="1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Hustenko</a:t>
                      </a:r>
                      <a:endParaRPr lang="es-ES" sz="1800" b="1" i="0" u="none" strike="noStrike" dirty="0">
                        <a:effectLst/>
                        <a:highlight>
                          <a:srgbClr val="E9EBF5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(OSENU)</a:t>
                      </a:r>
                      <a:endParaRPr lang="es-ES" sz="1800" b="0" i="0" u="none" strike="noStrike" dirty="0">
                        <a:effectLst/>
                        <a:highlight>
                          <a:srgbClr val="E9EBF5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E9EBF5"/>
                          </a:highlight>
                          <a:latin typeface="+mn-lt"/>
                        </a:rPr>
                        <a:t>Earth Science</a:t>
                      </a:r>
                      <a:endParaRPr lang="es-ES" sz="1800" b="0" i="0" u="none" strike="noStrike" dirty="0">
                        <a:effectLst/>
                        <a:highlight>
                          <a:srgbClr val="E9EBF5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E9EBF5"/>
                          </a:highlight>
                          <a:latin typeface="+mn-lt"/>
                        </a:rPr>
                        <a:t>Data acquisition &amp; management</a:t>
                      </a:r>
                      <a:endParaRPr lang="es-ES" sz="1800" b="0" i="0" u="none" strike="noStrike" dirty="0">
                        <a:effectLst/>
                        <a:highlight>
                          <a:srgbClr val="E9EBF5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300058"/>
                  </a:ext>
                </a:extLst>
              </a:tr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Nadiia Prykhod’ko</a:t>
                      </a:r>
                      <a:endParaRPr lang="es-ES" sz="1800" b="1" i="0" u="none" strike="noStrike" dirty="0">
                        <a:effectLst/>
                        <a:highlight>
                          <a:srgbClr val="CFD5EA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(OSENU)</a:t>
                      </a:r>
                      <a:endParaRPr lang="es-ES" sz="1800" b="0" i="0" u="none" strike="noStrike" dirty="0">
                        <a:effectLst/>
                        <a:highlight>
                          <a:srgbClr val="CFD5EA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CFD5EA"/>
                          </a:highlight>
                          <a:latin typeface="+mn-lt"/>
                        </a:rPr>
                        <a:t>Earth Science</a:t>
                      </a:r>
                      <a:endParaRPr lang="es-ES" sz="1800" b="0" i="0" u="none" strike="noStrike" dirty="0">
                        <a:effectLst/>
                        <a:highlight>
                          <a:srgbClr val="CFD5EA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CFD5EA"/>
                          </a:highlight>
                          <a:latin typeface="+mn-lt"/>
                        </a:rPr>
                        <a:t>Data processing &amp; visualisation</a:t>
                      </a:r>
                      <a:endParaRPr lang="es-ES" sz="1800" b="0" i="0" u="none" strike="noStrike" dirty="0">
                        <a:effectLst/>
                        <a:highlight>
                          <a:srgbClr val="CFD5EA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017073"/>
                  </a:ext>
                </a:extLst>
              </a:tr>
              <a:tr h="38758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Yuriy Vergeles</a:t>
                      </a:r>
                      <a:endParaRPr lang="es-ES" sz="1800" b="1" i="0" u="none" strike="noStrike" dirty="0">
                        <a:effectLst/>
                        <a:highlight>
                          <a:srgbClr val="E9EBF5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Beketov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NUUEK)</a:t>
                      </a:r>
                      <a:endParaRPr lang="es-ES" sz="1800" b="0" i="0" u="none" strike="noStrike" dirty="0" smtClean="0">
                        <a:effectLst/>
                        <a:highlight>
                          <a:srgbClr val="CFD5EA"/>
                        </a:highlight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E9EBF5"/>
                          </a:highlight>
                          <a:latin typeface="+mn-lt"/>
                        </a:rPr>
                        <a:t>Ecology</a:t>
                      </a:r>
                      <a:endParaRPr lang="es-ES" sz="1800" b="0" i="0" u="none" strike="noStrike" dirty="0">
                        <a:effectLst/>
                        <a:highlight>
                          <a:srgbClr val="E9EBF5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smtClean="0">
                          <a:effectLst/>
                          <a:highlight>
                            <a:srgbClr val="E9EBF5"/>
                          </a:highlight>
                          <a:latin typeface="+mn-lt"/>
                        </a:rPr>
                        <a:t>Conceptualisation, interpretation of results, visualisation, co-ordination, communication</a:t>
                      </a:r>
                      <a:endParaRPr lang="es-ES" sz="1800" b="0" i="0" u="none" strike="noStrike" dirty="0">
                        <a:effectLst/>
                        <a:highlight>
                          <a:srgbClr val="E9EBF5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4192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311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RR1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7567CF8-C9F6-1258-B457-EF36E4E2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357" y="1667258"/>
            <a:ext cx="4513068" cy="3384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8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R20mm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E386E4A-030F-6FDC-7616-68797140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943100"/>
            <a:ext cx="3962400" cy="2971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E8A8E2A-C9F2-52C0-56FC-F1EED4EFE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943100"/>
            <a:ext cx="3962400" cy="29718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05D7804-01E6-6C09-DDFB-CD699214A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943100"/>
            <a:ext cx="3962400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2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RX1day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9311684-2504-F51D-EB8B-BAFCC246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467" y="1898425"/>
            <a:ext cx="4081533" cy="30611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5060218-878A-693F-4ACD-15E56AFE0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34" y="1898425"/>
            <a:ext cx="4081533" cy="30611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C852D1C-BC9A-3917-7B79-BB3D93C83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8425"/>
            <a:ext cx="4081533" cy="3061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5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Indicator proposal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4AC3AA-C240-910A-CE76-606A69BF6535}"/>
              </a:ext>
            </a:extLst>
          </p:cNvPr>
          <p:cNvSpPr txBox="1"/>
          <p:nvPr/>
        </p:nvSpPr>
        <p:spPr>
          <a:xfrm>
            <a:off x="904067" y="2402237"/>
            <a:ext cx="915691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Description of the indicator</a:t>
            </a:r>
            <a:r>
              <a:rPr lang="en-US" dirty="0" smtClean="0">
                <a:ea typeface="Calibri"/>
                <a:cs typeface="Calibri"/>
              </a:rPr>
              <a:t>: 6-month standardized precipitation index</a:t>
            </a:r>
            <a:endParaRPr lang="es-ES" dirty="0"/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Data needed to compute the indicator</a:t>
            </a:r>
            <a:r>
              <a:rPr lang="en-US" dirty="0" smtClean="0">
                <a:ea typeface="Calibri"/>
                <a:cs typeface="Calibri"/>
              </a:rPr>
              <a:t>: PR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Location of the data to compute the indicator</a:t>
            </a:r>
            <a:r>
              <a:rPr lang="en-US" dirty="0" smtClean="0">
                <a:ea typeface="Calibri"/>
                <a:cs typeface="Calibri"/>
              </a:rPr>
              <a:t>: </a:t>
            </a:r>
            <a:r>
              <a:rPr lang="en-US" dirty="0" smtClean="0">
                <a:ea typeface="Calibri"/>
                <a:cs typeface="Calibri"/>
                <a:hlinkClick r:id="rId3"/>
              </a:rPr>
              <a:t>http://www.ecad.eu</a:t>
            </a:r>
            <a:r>
              <a:rPr lang="en-US" dirty="0" smtClean="0">
                <a:ea typeface="Calibri"/>
                <a:cs typeface="Calibri"/>
              </a:rPr>
              <a:t> 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Possible end users of the indicator</a:t>
            </a:r>
            <a:r>
              <a:rPr lang="en-US" dirty="0" smtClean="0">
                <a:ea typeface="Calibri"/>
                <a:cs typeface="Calibri"/>
              </a:rPr>
              <a:t>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i="1" dirty="0"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8348" y="3741064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ENTERPRISES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7389" y="3741064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EXPERTS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64695" y="3741064"/>
            <a:ext cx="237626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BUSINESSES: TREE NURCERIES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51042" y="3741064"/>
            <a:ext cx="237626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CITY PLANNERS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0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DA330A7-AAEF-D76E-FAA0-103A7992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7" y="1956619"/>
            <a:ext cx="3926350" cy="294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SPI6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97230" y="5166360"/>
            <a:ext cx="1075563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											E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33176C-CA92-D3FC-A175-1B51E7751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413" y="1956619"/>
            <a:ext cx="3926350" cy="29447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BD5406B-46CF-94F6-3194-FC8D2207D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825" y="1956619"/>
            <a:ext cx="3926350" cy="2944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6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Wider Geographic Scope : </a:t>
            </a:r>
            <a:r>
              <a:rPr lang="es-ES" sz="2000" b="1" dirty="0" smtClean="0"/>
              <a:t>Wind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173736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Western and Central Europe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" y="397002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/>
                </a:solidFill>
              </a:rPr>
              <a:t>Mediterra-nean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8" name="Google Shape;187;g2de74610c8e_2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07" y="1418338"/>
            <a:ext cx="9273600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07" y="3645024"/>
            <a:ext cx="9273600" cy="210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4"/>
            <a:ext cx="10515600" cy="345500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Modelling &amp; Forecasting / </a:t>
            </a:r>
            <a:r>
              <a:rPr lang="es-ES" sz="2000" b="1" dirty="0" smtClean="0"/>
              <a:t>Narrower </a:t>
            </a:r>
            <a:r>
              <a:rPr lang="es-ES" sz="2000" b="1" dirty="0"/>
              <a:t>Geographic Scope : </a:t>
            </a:r>
            <a:r>
              <a:rPr lang="es-ES" sz="2000" b="1" dirty="0" smtClean="0"/>
              <a:t>Wind characteristics</a:t>
            </a:r>
            <a:endParaRPr lang="es-E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545AA7-0DC1-6F6F-4466-A35CB490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" y="1908687"/>
            <a:ext cx="4054168" cy="30406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BCC19EF-374D-C4AE-883F-D186B7A5E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916" y="1908687"/>
            <a:ext cx="4054168" cy="30406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B3A8744-7D25-42B8-9815-0CBA9DD31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458" y="1908687"/>
            <a:ext cx="4054168" cy="3040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6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Climate Change Summary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40617"/>
              </p:ext>
            </p:extLst>
          </p:nvPr>
        </p:nvGraphicFramePr>
        <p:xfrm>
          <a:off x="274319" y="1816946"/>
          <a:ext cx="11464291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7791"/>
                <a:gridCol w="3143250"/>
                <a:gridCol w="3143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/ Index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Trend (1990-2020)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 20 years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Calibri"/>
                        <a:buNone/>
                      </a:pPr>
                      <a:r>
                        <a:rPr lang="en-US" dirty="0" smtClean="0">
                          <a:ea typeface="Calibri"/>
                          <a:cs typeface="Calibri"/>
                        </a:rPr>
                        <a:t>Annual average minimum daily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Calibri"/>
                          <a:cs typeface="Calibri"/>
                        </a:rPr>
                        <a:t>Annual average maximum daily temperature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Calibri"/>
                          <a:cs typeface="Calibri"/>
                        </a:rPr>
                        <a:t>Annual average mean daily temperature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a typeface="Calibri"/>
                          <a:cs typeface="Calibri"/>
                        </a:rPr>
                        <a:t>Annual number of extremely hot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Calibri"/>
                          <a:cs typeface="Calibri"/>
                        </a:rPr>
                        <a:t>Annual number of consecutive dry days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a typeface="Calibri"/>
                          <a:cs typeface="Calibri"/>
                        </a:rPr>
                        <a:t>Annual average total daily precipitation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Calibri"/>
                          <a:cs typeface="Calibri"/>
                        </a:rPr>
                        <a:t>Annual number of wet days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Calibri"/>
                          <a:cs typeface="Calibri"/>
                        </a:rPr>
                        <a:t>Annual number of days with very heavy precipitation (&gt;=20 mm)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Calibri"/>
                          <a:cs typeface="Calibri"/>
                        </a:rPr>
                        <a:t>Highest 1-day precipitation amount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Calibri"/>
                          <a:cs typeface="Calibri"/>
                        </a:rPr>
                        <a:t>Annual mean of surface wind velocity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Двойная стрелка влево/вправо 5"/>
          <p:cNvSpPr/>
          <p:nvPr/>
        </p:nvSpPr>
        <p:spPr>
          <a:xfrm>
            <a:off x="6834188" y="4160520"/>
            <a:ext cx="440055" cy="21717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898006" y="222885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958965" y="5852159"/>
            <a:ext cx="228600" cy="2800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904674" y="257175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0037446" y="222885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10037446" y="256794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916104" y="297561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0037446" y="297180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931344" y="333375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10052686" y="332994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6931344" y="369951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0052686" y="369570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9940290" y="4118610"/>
            <a:ext cx="440055" cy="21717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6837998" y="5478780"/>
            <a:ext cx="440055" cy="21717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10067926" y="5436870"/>
            <a:ext cx="245744" cy="2743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6837998" y="4495800"/>
            <a:ext cx="440055" cy="21717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6853238" y="5002530"/>
            <a:ext cx="440055" cy="21717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9970770" y="5883591"/>
            <a:ext cx="440055" cy="21717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3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Indicator proposal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4AC3AA-C240-910A-CE76-606A69BF6535}"/>
              </a:ext>
            </a:extLst>
          </p:cNvPr>
          <p:cNvSpPr txBox="1"/>
          <p:nvPr/>
        </p:nvSpPr>
        <p:spPr>
          <a:xfrm>
            <a:off x="904067" y="2402237"/>
            <a:ext cx="915691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Description of the indicator</a:t>
            </a:r>
            <a:r>
              <a:rPr lang="en-US" dirty="0" smtClean="0">
                <a:ea typeface="Calibri"/>
                <a:cs typeface="Calibri"/>
              </a:rPr>
              <a:t>: </a:t>
            </a:r>
            <a:r>
              <a:rPr lang="en-US" i="1" dirty="0" smtClean="0">
                <a:ea typeface="Calibri"/>
                <a:cs typeface="Calibri"/>
              </a:rPr>
              <a:t>composite probabilistic  index of </a:t>
            </a:r>
            <a:r>
              <a:rPr lang="en-US" i="1" dirty="0" err="1" smtClean="0">
                <a:ea typeface="Calibri"/>
                <a:cs typeface="Calibri"/>
              </a:rPr>
              <a:t>meteo</a:t>
            </a:r>
            <a:r>
              <a:rPr lang="en-US" i="1" dirty="0" smtClean="0">
                <a:ea typeface="Calibri"/>
                <a:cs typeface="Calibri"/>
              </a:rPr>
              <a:t>-climatological harshness</a:t>
            </a:r>
            <a:endParaRPr lang="es-ES" i="1" dirty="0"/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Data needed to compute the indicator</a:t>
            </a:r>
            <a:r>
              <a:rPr lang="en-US" dirty="0" smtClean="0">
                <a:ea typeface="Calibri"/>
                <a:cs typeface="Calibri"/>
              </a:rPr>
              <a:t>: CDD, TX35, RR1, R20mm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Location of the data to compute the indicator</a:t>
            </a:r>
            <a:r>
              <a:rPr lang="en-US" dirty="0" smtClean="0">
                <a:ea typeface="Calibri"/>
                <a:cs typeface="Calibri"/>
              </a:rPr>
              <a:t>: IPCC, ECAD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Possible end users of the indicator:</a:t>
            </a:r>
          </a:p>
          <a:p>
            <a:endParaRPr lang="en-US" i="1" dirty="0"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9934" y="3694899"/>
            <a:ext cx="23762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MUNICIPAL AUTHORITIES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35912" y="4568607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EXPERTS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65802" y="3725676"/>
            <a:ext cx="237626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CITY PLANNERS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79824" y="4593312"/>
            <a:ext cx="237626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PUBLIC HEALTH PROFESSIONALS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07868" y="3617954"/>
            <a:ext cx="2376264" cy="83099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ENGINEERING INFRASTRUCTURE ENTERPRISES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3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Indicator proposal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4AC3AA-C240-910A-CE76-606A69BF6535}"/>
              </a:ext>
            </a:extLst>
          </p:cNvPr>
          <p:cNvSpPr txBox="1"/>
          <p:nvPr/>
        </p:nvSpPr>
        <p:spPr>
          <a:xfrm>
            <a:off x="904067" y="2402237"/>
            <a:ext cx="915691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Present the name of the indicator</a:t>
            </a:r>
            <a:r>
              <a:rPr lang="en-US" dirty="0" smtClean="0">
                <a:latin typeface="Calibri"/>
                <a:ea typeface="Calibri"/>
                <a:cs typeface="Calibri"/>
              </a:rPr>
              <a:t>: 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MCHI – </a:t>
            </a:r>
            <a:r>
              <a:rPr lang="en-US" b="1" dirty="0" err="1" smtClean="0">
                <a:latin typeface="Calibri"/>
                <a:ea typeface="Calibri"/>
                <a:cs typeface="Calibri"/>
              </a:rPr>
              <a:t>Meteo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-Climatological Harshness Index</a:t>
            </a:r>
            <a:endParaRPr lang="es-ES" b="1" dirty="0" err="1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Present the variables that build the indicator</a:t>
            </a:r>
            <a:r>
              <a:rPr lang="en-US" dirty="0" smtClean="0">
                <a:latin typeface="Calibri"/>
                <a:ea typeface="Calibri"/>
                <a:cs typeface="Calibri"/>
              </a:rPr>
              <a:t>: CDD, TX35, R20mm, </a:t>
            </a:r>
            <a:endParaRPr lang="es-E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Identify the weight of the variables</a:t>
            </a:r>
            <a:r>
              <a:rPr lang="en-US" dirty="0" smtClean="0">
                <a:latin typeface="Calibri"/>
                <a:ea typeface="Calibri"/>
                <a:cs typeface="Calibri"/>
              </a:rPr>
              <a:t>:</a:t>
            </a:r>
          </a:p>
          <a:p>
            <a:pPr algn="ctr"/>
            <a:endParaRPr lang="en-US" dirty="0" smtClean="0">
              <a:latin typeface="Calibri"/>
              <a:ea typeface="Calibri"/>
              <a:cs typeface="Calibri"/>
            </a:endParaRPr>
          </a:p>
          <a:p>
            <a:pPr algn="ctr"/>
            <a:r>
              <a:rPr lang="en-US" b="1" i="1" dirty="0" smtClean="0">
                <a:latin typeface="Calibri"/>
                <a:ea typeface="Calibri"/>
                <a:cs typeface="Calibri"/>
              </a:rPr>
              <a:t>MCHI = 1000*{[</a:t>
            </a:r>
            <a:r>
              <a:rPr lang="en-US" b="1" i="1" dirty="0" err="1" smtClean="0">
                <a:latin typeface="Calibri"/>
                <a:ea typeface="Calibri"/>
                <a:cs typeface="Calibri"/>
              </a:rPr>
              <a:t>prob</a:t>
            </a:r>
            <a:r>
              <a:rPr lang="en-US" b="1" i="1" dirty="0" smtClean="0">
                <a:latin typeface="Calibri"/>
                <a:ea typeface="Calibri"/>
                <a:cs typeface="Calibri"/>
              </a:rPr>
              <a:t>(CDD)+</a:t>
            </a:r>
            <a:r>
              <a:rPr lang="en-US" b="1" i="1" dirty="0" err="1" smtClean="0">
                <a:latin typeface="Calibri"/>
                <a:ea typeface="Calibri"/>
                <a:cs typeface="Calibri"/>
              </a:rPr>
              <a:t>prob</a:t>
            </a:r>
            <a:r>
              <a:rPr lang="en-US" b="1" i="1" dirty="0" smtClean="0">
                <a:latin typeface="Calibri"/>
                <a:ea typeface="Calibri"/>
                <a:cs typeface="Calibri"/>
              </a:rPr>
              <a:t>(TX35)]*[</a:t>
            </a:r>
            <a:r>
              <a:rPr lang="en-US" b="1" i="1" dirty="0" err="1" smtClean="0">
                <a:latin typeface="Calibri"/>
                <a:ea typeface="Calibri"/>
                <a:cs typeface="Calibri"/>
              </a:rPr>
              <a:t>prob</a:t>
            </a:r>
            <a:r>
              <a:rPr lang="en-US" b="1" i="1" dirty="0" smtClean="0">
                <a:latin typeface="Calibri"/>
                <a:ea typeface="Calibri"/>
                <a:cs typeface="Calibri"/>
              </a:rPr>
              <a:t>(R20mm)]},</a:t>
            </a:r>
          </a:p>
          <a:p>
            <a:pPr algn="ctr"/>
            <a:endParaRPr lang="en-US" dirty="0" smtClean="0">
              <a:latin typeface="Calibri"/>
              <a:ea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ea typeface="Calibri"/>
                <a:cs typeface="Calibri"/>
              </a:rPr>
              <a:t>where </a:t>
            </a:r>
            <a:r>
              <a:rPr lang="en-US" dirty="0" err="1" smtClean="0">
                <a:latin typeface="Calibri"/>
                <a:ea typeface="Calibri"/>
                <a:cs typeface="Calibri"/>
              </a:rPr>
              <a:t>prob</a:t>
            </a:r>
            <a:r>
              <a:rPr lang="en-US" dirty="0" smtClean="0">
                <a:latin typeface="Calibri"/>
                <a:ea typeface="Calibri"/>
                <a:cs typeface="Calibri"/>
              </a:rPr>
              <a:t>(CDD)=CDD/365,25; </a:t>
            </a:r>
            <a:r>
              <a:rPr lang="en-US" dirty="0" err="1" smtClean="0">
                <a:latin typeface="Calibri"/>
                <a:ea typeface="Calibri"/>
                <a:cs typeface="Calibri"/>
              </a:rPr>
              <a:t>prob</a:t>
            </a:r>
            <a:r>
              <a:rPr lang="en-US" dirty="0" smtClean="0">
                <a:latin typeface="Calibri"/>
                <a:ea typeface="Calibri"/>
                <a:cs typeface="Calibri"/>
              </a:rPr>
              <a:t>(TX35)=TX35/365,25; </a:t>
            </a:r>
            <a:r>
              <a:rPr lang="en-US" dirty="0" err="1" smtClean="0">
                <a:latin typeface="Calibri"/>
                <a:ea typeface="Calibri"/>
                <a:cs typeface="Calibri"/>
              </a:rPr>
              <a:t>prob</a:t>
            </a:r>
            <a:r>
              <a:rPr lang="en-US" dirty="0" smtClean="0">
                <a:latin typeface="Calibri"/>
                <a:ea typeface="Calibri"/>
                <a:cs typeface="Calibri"/>
              </a:rPr>
              <a:t>(R20mm)=R20mm/365,25</a:t>
            </a:r>
          </a:p>
          <a:p>
            <a:pPr marL="285750" indent="-285750">
              <a:buFont typeface="Calibri"/>
              <a:buChar char="-"/>
            </a:pPr>
            <a:endParaRPr lang="es-E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Identify the categories of the variables</a:t>
            </a:r>
            <a:r>
              <a:rPr lang="en-US" dirty="0" smtClean="0">
                <a:latin typeface="Calibri"/>
                <a:ea typeface="Calibri"/>
                <a:cs typeface="Calibri"/>
              </a:rPr>
              <a:t>: </a:t>
            </a:r>
            <a:r>
              <a:rPr lang="en-US" i="1" dirty="0" smtClean="0">
                <a:latin typeface="Calibri"/>
                <a:ea typeface="Calibri"/>
                <a:cs typeface="Calibri"/>
              </a:rPr>
              <a:t>probabilities of independent extreme events, probabilities of linked extreme or {normal &amp; extreme} events</a:t>
            </a:r>
            <a:endParaRPr lang="en-US" i="1" dirty="0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7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Topic of the working group 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4AC3AA-C240-910A-CE76-606A69BF6535}"/>
              </a:ext>
            </a:extLst>
          </p:cNvPr>
          <p:cNvSpPr txBox="1"/>
          <p:nvPr/>
        </p:nvSpPr>
        <p:spPr>
          <a:xfrm>
            <a:off x="904067" y="1976799"/>
            <a:ext cx="91569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Topic: 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smtClean="0">
                <a:ea typeface="Calibri"/>
                <a:cs typeface="Calibri"/>
              </a:rPr>
              <a:t>Urban Economy /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Urban Forestry</a:t>
            </a:r>
            <a:endParaRPr lang="en-US" i="1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Region of study: </a:t>
            </a:r>
            <a:r>
              <a:rPr lang="en-US" i="1" dirty="0">
                <a:ea typeface="Calibri"/>
                <a:cs typeface="Calibri"/>
              </a:rPr>
              <a:t> </a:t>
            </a:r>
            <a:r>
              <a:rPr lang="en-US" i="1" dirty="0" smtClean="0">
                <a:ea typeface="Calibri"/>
                <a:cs typeface="Calibri"/>
              </a:rPr>
              <a:t>Southern Bessarabia, Ukraine</a:t>
            </a:r>
            <a:endParaRPr lang="en-US" i="1" dirty="0">
              <a:ea typeface="Calibri"/>
              <a:cs typeface="Calibri"/>
            </a:endParaRPr>
          </a:p>
          <a:p>
            <a:endParaRPr lang="en-US" i="1" dirty="0">
              <a:ea typeface="Calibri"/>
              <a:cs typeface="Calibri"/>
            </a:endParaRPr>
          </a:p>
        </p:txBody>
      </p:sp>
      <p:pic>
        <p:nvPicPr>
          <p:cNvPr id="7" name="Google Shape;131;g2de74610c8e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697" y="1978965"/>
            <a:ext cx="4388973" cy="345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81796"/>
              </p:ext>
            </p:extLst>
          </p:nvPr>
        </p:nvGraphicFramePr>
        <p:xfrm>
          <a:off x="990065" y="2781165"/>
          <a:ext cx="5247680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Region: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Southern Bessarabia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Tot. population: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565,5 thousand (as by 2020)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 cities/towns: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Urban population: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285,4 thousand (as by 2020)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Economic profile: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Agriculture, food production, wine-making, machinery, freight and maritime transportation, tourism &amp; hospitality, resort services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90065" y="5378629"/>
            <a:ext cx="2954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https://esu.com.ua/article-75193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8138160" y="4892040"/>
            <a:ext cx="137160" cy="16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22130" y="3364230"/>
            <a:ext cx="137160" cy="16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41230" y="5140385"/>
            <a:ext cx="1303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meteostations</a:t>
            </a:r>
            <a:endParaRPr lang="ru-RU" sz="1400" i="1" dirty="0"/>
          </a:p>
        </p:txBody>
      </p:sp>
      <p:sp>
        <p:nvSpPr>
          <p:cNvPr id="13" name="Овал 12"/>
          <p:cNvSpPr/>
          <p:nvPr/>
        </p:nvSpPr>
        <p:spPr>
          <a:xfrm>
            <a:off x="9288780" y="3628255"/>
            <a:ext cx="137160" cy="16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696450" y="5259983"/>
            <a:ext cx="137160" cy="16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Indicator </a:t>
            </a:r>
            <a:r>
              <a:rPr lang="en-US" sz="3600" dirty="0" smtClean="0"/>
              <a:t>proposal: Computer simulation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70099"/>
            <a:ext cx="6854825" cy="312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2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Communication proposal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1769828"/>
            <a:ext cx="23762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CITY COUNCILS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2203652"/>
            <a:ext cx="23762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MUNICIPAL AUTHORITIES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2637476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EXPERTS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0" y="3317521"/>
            <a:ext cx="237626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BUSINESSES &amp; PROFESSIONALS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9015" y="5075911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ENVIRONMENTAL ACTIVIST GROUPS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0" y="4243788"/>
            <a:ext cx="237626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CITY PLANNERS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0" y="5080658"/>
            <a:ext cx="237626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PUBLIC HEALTH PROFESSIONALS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0" y="4646835"/>
            <a:ext cx="2376264" cy="33855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ENGINEERS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537960" y="5081603"/>
            <a:ext cx="237626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LAY PERSONS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481060" y="1939105"/>
            <a:ext cx="211455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Website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81060" y="2794045"/>
            <a:ext cx="211455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App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07730" y="3648985"/>
            <a:ext cx="211455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Newsletter</a:t>
            </a:r>
            <a:endParaRPr lang="ru-RU" i="1" dirty="0"/>
          </a:p>
        </p:txBody>
      </p:sp>
      <p:cxnSp>
        <p:nvCxnSpPr>
          <p:cNvPr id="22" name="Прямая соединительная линия 21"/>
          <p:cNvCxnSpPr>
            <a:stCxn id="18" idx="1"/>
            <a:endCxn id="8" idx="3"/>
          </p:cNvCxnSpPr>
          <p:nvPr/>
        </p:nvCxnSpPr>
        <p:spPr>
          <a:xfrm flipH="1" flipV="1">
            <a:off x="3004914" y="1939105"/>
            <a:ext cx="547614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1"/>
            <a:endCxn id="9" idx="3"/>
          </p:cNvCxnSpPr>
          <p:nvPr/>
        </p:nvCxnSpPr>
        <p:spPr>
          <a:xfrm flipH="1">
            <a:off x="3004914" y="2123771"/>
            <a:ext cx="5476146" cy="2491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8" idx="1"/>
            <a:endCxn id="11" idx="3"/>
          </p:cNvCxnSpPr>
          <p:nvPr/>
        </p:nvCxnSpPr>
        <p:spPr>
          <a:xfrm flipH="1">
            <a:off x="3004914" y="2123771"/>
            <a:ext cx="5476146" cy="80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" idx="1"/>
            <a:endCxn id="12" idx="3"/>
          </p:cNvCxnSpPr>
          <p:nvPr/>
        </p:nvCxnSpPr>
        <p:spPr>
          <a:xfrm flipH="1">
            <a:off x="3004914" y="2123771"/>
            <a:ext cx="5476146" cy="160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8" idx="1"/>
            <a:endCxn id="14" idx="3"/>
          </p:cNvCxnSpPr>
          <p:nvPr/>
        </p:nvCxnSpPr>
        <p:spPr>
          <a:xfrm flipH="1">
            <a:off x="3004914" y="2123771"/>
            <a:ext cx="5476146" cy="2273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1"/>
            <a:endCxn id="16" idx="3"/>
          </p:cNvCxnSpPr>
          <p:nvPr/>
        </p:nvCxnSpPr>
        <p:spPr>
          <a:xfrm flipH="1">
            <a:off x="3004914" y="2123771"/>
            <a:ext cx="5476146" cy="2692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1"/>
            <a:endCxn id="15" idx="3"/>
          </p:cNvCxnSpPr>
          <p:nvPr/>
        </p:nvCxnSpPr>
        <p:spPr>
          <a:xfrm flipH="1">
            <a:off x="3004914" y="2123771"/>
            <a:ext cx="5476146" cy="3249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8" idx="1"/>
            <a:endCxn id="13" idx="0"/>
          </p:cNvCxnSpPr>
          <p:nvPr/>
        </p:nvCxnSpPr>
        <p:spPr>
          <a:xfrm flipH="1">
            <a:off x="4737147" y="2123771"/>
            <a:ext cx="3743913" cy="295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8" idx="1"/>
            <a:endCxn id="17" idx="0"/>
          </p:cNvCxnSpPr>
          <p:nvPr/>
        </p:nvCxnSpPr>
        <p:spPr>
          <a:xfrm flipH="1">
            <a:off x="7726092" y="2123771"/>
            <a:ext cx="754968" cy="29578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9" idx="1"/>
            <a:endCxn id="17" idx="0"/>
          </p:cNvCxnSpPr>
          <p:nvPr/>
        </p:nvCxnSpPr>
        <p:spPr>
          <a:xfrm flipH="1">
            <a:off x="7726092" y="2978711"/>
            <a:ext cx="754968" cy="21028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9" idx="1"/>
            <a:endCxn id="13" idx="0"/>
          </p:cNvCxnSpPr>
          <p:nvPr/>
        </p:nvCxnSpPr>
        <p:spPr>
          <a:xfrm flipH="1">
            <a:off x="4737147" y="2978711"/>
            <a:ext cx="3743913" cy="209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9" idx="1"/>
            <a:endCxn id="15" idx="3"/>
          </p:cNvCxnSpPr>
          <p:nvPr/>
        </p:nvCxnSpPr>
        <p:spPr>
          <a:xfrm flipH="1">
            <a:off x="3004914" y="2978711"/>
            <a:ext cx="5476146" cy="2394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9" idx="1"/>
            <a:endCxn id="16" idx="3"/>
          </p:cNvCxnSpPr>
          <p:nvPr/>
        </p:nvCxnSpPr>
        <p:spPr>
          <a:xfrm flipH="1">
            <a:off x="3004914" y="2978711"/>
            <a:ext cx="5476146" cy="1837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9" idx="1"/>
            <a:endCxn id="12" idx="3"/>
          </p:cNvCxnSpPr>
          <p:nvPr/>
        </p:nvCxnSpPr>
        <p:spPr>
          <a:xfrm flipH="1">
            <a:off x="3004914" y="2978711"/>
            <a:ext cx="5476146" cy="754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0" idx="1"/>
            <a:endCxn id="8" idx="3"/>
          </p:cNvCxnSpPr>
          <p:nvPr/>
        </p:nvCxnSpPr>
        <p:spPr>
          <a:xfrm flipH="1" flipV="1">
            <a:off x="3004914" y="1939105"/>
            <a:ext cx="5502816" cy="1894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0" idx="1"/>
            <a:endCxn id="9" idx="3"/>
          </p:cNvCxnSpPr>
          <p:nvPr/>
        </p:nvCxnSpPr>
        <p:spPr>
          <a:xfrm flipH="1" flipV="1">
            <a:off x="3004914" y="2372929"/>
            <a:ext cx="5502816" cy="1460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0" idx="1"/>
            <a:endCxn id="11" idx="3"/>
          </p:cNvCxnSpPr>
          <p:nvPr/>
        </p:nvCxnSpPr>
        <p:spPr>
          <a:xfrm flipH="1" flipV="1">
            <a:off x="3004914" y="2929864"/>
            <a:ext cx="5502816" cy="903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0" idx="1"/>
            <a:endCxn id="13" idx="0"/>
          </p:cNvCxnSpPr>
          <p:nvPr/>
        </p:nvCxnSpPr>
        <p:spPr>
          <a:xfrm flipH="1">
            <a:off x="4737147" y="3833651"/>
            <a:ext cx="3770583" cy="12422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9501408" y="4518932"/>
            <a:ext cx="428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501407" y="5350648"/>
            <a:ext cx="4289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9501406" y="4950567"/>
            <a:ext cx="40532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20" idx="1"/>
            <a:endCxn id="14" idx="3"/>
          </p:cNvCxnSpPr>
          <p:nvPr/>
        </p:nvCxnSpPr>
        <p:spPr>
          <a:xfrm flipH="1">
            <a:off x="3004914" y="3833651"/>
            <a:ext cx="5502816" cy="564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355580" y="4300838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a typeface="Calibri"/>
                <a:cs typeface="Calibri"/>
              </a:rPr>
              <a:t>simple </a:t>
            </a:r>
            <a:r>
              <a:rPr lang="en-US" sz="1200" dirty="0">
                <a:ea typeface="Calibri"/>
                <a:cs typeface="Calibri"/>
              </a:rPr>
              <a:t>language, </a:t>
            </a:r>
            <a:r>
              <a:rPr lang="en-US" sz="1200" dirty="0" smtClean="0">
                <a:ea typeface="Calibri"/>
                <a:cs typeface="Calibri"/>
              </a:rPr>
              <a:t>maps, diagrams</a:t>
            </a:r>
            <a:endParaRPr lang="ru-RU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0336530" y="4764289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a typeface="Calibri"/>
                <a:cs typeface="Calibri"/>
              </a:rPr>
              <a:t>simple </a:t>
            </a:r>
            <a:r>
              <a:rPr lang="en-US" sz="1200" dirty="0">
                <a:ea typeface="Calibri"/>
                <a:cs typeface="Calibri"/>
              </a:rPr>
              <a:t>language, </a:t>
            </a:r>
            <a:r>
              <a:rPr lang="en-US" sz="1200" dirty="0" err="1">
                <a:ea typeface="Calibri"/>
                <a:cs typeface="Calibri"/>
              </a:rPr>
              <a:t>emojis</a:t>
            </a:r>
            <a:r>
              <a:rPr lang="en-US" sz="1200" dirty="0">
                <a:ea typeface="Calibri"/>
                <a:cs typeface="Calibri"/>
              </a:rPr>
              <a:t>, </a:t>
            </a:r>
            <a:r>
              <a:rPr lang="en-US" sz="1200" dirty="0" smtClean="0">
                <a:ea typeface="Calibri"/>
                <a:cs typeface="Calibri"/>
              </a:rPr>
              <a:t>maps, diagrams</a:t>
            </a:r>
            <a:endParaRPr lang="ru-RU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0328910" y="518858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complex </a:t>
            </a:r>
            <a:r>
              <a:rPr lang="en-US" sz="1200" dirty="0" smtClean="0">
                <a:ea typeface="Calibri"/>
                <a:cs typeface="Calibri"/>
              </a:rPr>
              <a:t>language, maps, diagrams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Future needs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4AC3AA-C240-910A-CE76-606A69BF6535}"/>
              </a:ext>
            </a:extLst>
          </p:cNvPr>
          <p:cNvSpPr txBox="1"/>
          <p:nvPr/>
        </p:nvSpPr>
        <p:spPr>
          <a:xfrm>
            <a:off x="904067" y="2402237"/>
            <a:ext cx="91569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To raise </a:t>
            </a:r>
            <a:r>
              <a:rPr lang="en-US" dirty="0">
                <a:ea typeface="Calibri"/>
                <a:cs typeface="Calibri"/>
              </a:rPr>
              <a:t>awareness and popularize </a:t>
            </a:r>
            <a:r>
              <a:rPr lang="en-US" dirty="0" smtClean="0">
                <a:ea typeface="Calibri"/>
                <a:cs typeface="Calibri"/>
              </a:rPr>
              <a:t>possible </a:t>
            </a:r>
            <a:r>
              <a:rPr lang="en-US" dirty="0">
                <a:ea typeface="Calibri"/>
                <a:cs typeface="Calibri"/>
              </a:rPr>
              <a:t>ways to mitigate and adapt to climate change, not just talk about the </a:t>
            </a:r>
            <a:r>
              <a:rPr lang="en-US" dirty="0" smtClean="0">
                <a:ea typeface="Calibri"/>
                <a:cs typeface="Calibri"/>
              </a:rPr>
              <a:t>problem</a:t>
            </a:r>
            <a:endParaRPr lang="uk-UA" dirty="0" smtClean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i="1" dirty="0" smtClean="0">
                <a:ea typeface="Calibri"/>
                <a:cs typeface="Calibri"/>
              </a:rPr>
              <a:t>for the sector’s </a:t>
            </a:r>
            <a:r>
              <a:rPr lang="en-US" i="1" dirty="0">
                <a:ea typeface="Calibri"/>
                <a:cs typeface="Calibri"/>
              </a:rPr>
              <a:t>employees and </a:t>
            </a:r>
            <a:r>
              <a:rPr lang="en-US" i="1" dirty="0" smtClean="0">
                <a:ea typeface="Calibri"/>
                <a:cs typeface="Calibri"/>
              </a:rPr>
              <a:t>decision-makers</a:t>
            </a:r>
            <a:r>
              <a:rPr lang="en-US" dirty="0" smtClean="0">
                <a:ea typeface="Calibri"/>
                <a:cs typeface="Calibri"/>
              </a:rPr>
              <a:t>: trainings </a:t>
            </a:r>
            <a:r>
              <a:rPr lang="en-US" dirty="0">
                <a:ea typeface="Calibri"/>
                <a:cs typeface="Calibri"/>
              </a:rPr>
              <a:t>and workshops that raise awareness of climate change </a:t>
            </a:r>
            <a:r>
              <a:rPr lang="en-US" dirty="0" smtClean="0">
                <a:ea typeface="Calibri"/>
                <a:cs typeface="Calibri"/>
              </a:rPr>
              <a:t>issues</a:t>
            </a:r>
          </a:p>
          <a:p>
            <a:pPr marL="285750" indent="-285750">
              <a:buFont typeface="Calibri"/>
              <a:buChar char="-"/>
            </a:pPr>
            <a:r>
              <a:rPr lang="en-US" i="1" dirty="0" smtClean="0">
                <a:ea typeface="Calibri"/>
                <a:cs typeface="Calibri"/>
              </a:rPr>
              <a:t>both </a:t>
            </a:r>
            <a:r>
              <a:rPr lang="en-US" i="1" dirty="0">
                <a:ea typeface="Calibri"/>
                <a:cs typeface="Calibri"/>
              </a:rPr>
              <a:t>for professionals and </a:t>
            </a:r>
            <a:r>
              <a:rPr lang="en-US" i="1" dirty="0" smtClean="0">
                <a:ea typeface="Calibri"/>
                <a:cs typeface="Calibri"/>
              </a:rPr>
              <a:t>lay persons: </a:t>
            </a:r>
            <a:r>
              <a:rPr lang="en-US" dirty="0">
                <a:ea typeface="Calibri"/>
                <a:cs typeface="Calibri"/>
              </a:rPr>
              <a:t>simple and accessible tools/indicators, algorithms for </a:t>
            </a:r>
            <a:r>
              <a:rPr lang="en-US" dirty="0" smtClean="0">
                <a:ea typeface="Calibri"/>
                <a:cs typeface="Calibri"/>
              </a:rPr>
              <a:t>prompt </a:t>
            </a:r>
            <a:r>
              <a:rPr lang="en-US" dirty="0">
                <a:ea typeface="Calibri"/>
                <a:cs typeface="Calibri"/>
              </a:rPr>
              <a:t>decision-making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examples </a:t>
            </a:r>
            <a:r>
              <a:rPr lang="en-US" dirty="0">
                <a:ea typeface="Calibri"/>
                <a:cs typeface="Calibri"/>
              </a:rPr>
              <a:t>of successful practices that </a:t>
            </a:r>
            <a:r>
              <a:rPr lang="en-US" dirty="0" smtClean="0">
                <a:ea typeface="Calibri"/>
                <a:cs typeface="Calibri"/>
              </a:rPr>
              <a:t>are relatively simple by </a:t>
            </a:r>
            <a:r>
              <a:rPr lang="en-US" dirty="0">
                <a:ea typeface="Calibri"/>
                <a:cs typeface="Calibri"/>
              </a:rPr>
              <a:t>the approach and </a:t>
            </a:r>
            <a:r>
              <a:rPr lang="en-US" dirty="0" smtClean="0">
                <a:ea typeface="Calibri"/>
                <a:cs typeface="Calibri"/>
              </a:rPr>
              <a:t>effective by the decisions made and actions </a:t>
            </a:r>
            <a:r>
              <a:rPr lang="en-US" dirty="0">
                <a:ea typeface="Calibri"/>
                <a:cs typeface="Calibri"/>
              </a:rPr>
              <a:t>taken to mitigate and adapt to climate </a:t>
            </a:r>
            <a:r>
              <a:rPr lang="en-US" dirty="0" smtClean="0">
                <a:ea typeface="Calibri"/>
                <a:cs typeface="Calibri"/>
              </a:rPr>
              <a:t>change</a:t>
            </a:r>
            <a:endParaRPr lang="en-US" i="1" dirty="0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7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Conclusions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4AC3AA-C240-910A-CE76-606A69BF6535}"/>
              </a:ext>
            </a:extLst>
          </p:cNvPr>
          <p:cNvSpPr txBox="1"/>
          <p:nvPr/>
        </p:nvSpPr>
        <p:spPr>
          <a:xfrm>
            <a:off x="904067" y="2402237"/>
            <a:ext cx="1009159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The lessons </a:t>
            </a:r>
            <a:r>
              <a:rPr lang="en-US" dirty="0">
                <a:ea typeface="Calibri"/>
                <a:cs typeface="Calibri"/>
              </a:rPr>
              <a:t>from this </a:t>
            </a:r>
            <a:r>
              <a:rPr lang="en-US" dirty="0" smtClean="0">
                <a:ea typeface="Calibri"/>
                <a:cs typeface="Calibri"/>
              </a:rPr>
              <a:t>course: </a:t>
            </a:r>
          </a:p>
          <a:p>
            <a:r>
              <a:rPr lang="en-US" dirty="0">
                <a:ea typeface="Calibri"/>
                <a:cs typeface="Calibri"/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multiple approaches and versatile methodology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identifying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sectoral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problems related to 	climate change, specifying stakeholders’ needs, proposing and testing climate change 	/vulnerability indicators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wider international context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data acquisition from multiple sources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multiple channels and formats for communicating climate products/services to different end-	users</a:t>
            </a:r>
            <a:endParaRPr lang="es-E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State if you need more training materials related with the work done during the training:</a:t>
            </a:r>
          </a:p>
          <a:p>
            <a:r>
              <a:rPr lang="en-US" i="1" dirty="0" smtClean="0">
                <a:ea typeface="Calibri"/>
                <a:cs typeface="Calibri"/>
              </a:rPr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manuals/primers on data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homogenisation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and quality control</a:t>
            </a:r>
            <a:endParaRPr lang="en-US" i="1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0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/>
              <a:t>Topic of the working group 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Google Shape;130;g2de74610c8e_2_14"/>
          <p:cNvSpPr txBox="1"/>
          <p:nvPr/>
        </p:nvSpPr>
        <p:spPr>
          <a:xfrm>
            <a:off x="378934" y="1886325"/>
            <a:ext cx="5213010" cy="37029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Ecosystem Services of Urban Forest: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Production &amp; Carbon Sequestration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Biogeochemical Cycling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 for Urban Flora &amp; Wildlife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Cooling Urban Heat Island (UHI)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Erosion &amp; Flood Control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Aquifer Recharge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 &amp; Noise Reduction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Amenities &amp; Recreation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Estate Value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Aestetics &amp; Exploration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g2de74610c8e_2_14"/>
          <p:cNvSpPr txBox="1"/>
          <p:nvPr/>
        </p:nvSpPr>
        <p:spPr>
          <a:xfrm>
            <a:off x="6355598" y="1886325"/>
            <a:ext cx="5213010" cy="37029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Ecosystem Disservices of Urban Forest: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 Allien Species Spread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 &amp; Disease Outbreaks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Ignition/Fire Risk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Allergenity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Damages to Buildings, Constructions, Road &amp; Engineering Infrastructure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1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29608" cy="1325563"/>
          </a:xfrm>
        </p:spPr>
        <p:txBody>
          <a:bodyPr/>
          <a:lstStyle/>
          <a:p>
            <a:r>
              <a:rPr lang="es-ES" dirty="0" smtClean="0"/>
              <a:t>GENERAL </a:t>
            </a:r>
            <a:br>
              <a:rPr lang="es-ES" dirty="0" smtClean="0"/>
            </a:br>
            <a:r>
              <a:rPr lang="es-ES" dirty="0" smtClean="0"/>
              <a:t>FRAMEWORK</a:t>
            </a:r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xmlns="" id="{123D9738-3FDC-6E5B-250E-4856BF4DC249}"/>
              </a:ext>
            </a:extLst>
          </p:cNvPr>
          <p:cNvSpPr/>
          <p:nvPr/>
        </p:nvSpPr>
        <p:spPr>
          <a:xfrm>
            <a:off x="4898864" y="2748057"/>
            <a:ext cx="1877785" cy="1918607"/>
          </a:xfrm>
          <a:prstGeom prst="teardrop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URBAN FORESTRY/</a:t>
            </a:r>
            <a:br>
              <a:rPr lang="es-ES" b="1" dirty="0" smtClean="0">
                <a:solidFill>
                  <a:srgbClr val="FFC000"/>
                </a:solidFill>
              </a:rPr>
            </a:br>
            <a:r>
              <a:rPr lang="es-ES" b="1" dirty="0" smtClean="0">
                <a:solidFill>
                  <a:srgbClr val="FFC000"/>
                </a:solidFill>
              </a:rPr>
              <a:t>URBAN GREENING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xmlns="" id="{A28C20AF-FDE3-74FB-299A-FD4DAA2A5CAD}"/>
              </a:ext>
            </a:extLst>
          </p:cNvPr>
          <p:cNvSpPr/>
          <p:nvPr/>
        </p:nvSpPr>
        <p:spPr>
          <a:xfrm>
            <a:off x="7680176" y="2748057"/>
            <a:ext cx="2007549" cy="1918607"/>
          </a:xfrm>
          <a:prstGeom prst="teardrop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xmlns="" id="{F3176CE8-32B8-8F27-EF15-C5CD529DB6D3}"/>
              </a:ext>
            </a:extLst>
          </p:cNvPr>
          <p:cNvSpPr/>
          <p:nvPr/>
        </p:nvSpPr>
        <p:spPr>
          <a:xfrm>
            <a:off x="2113056" y="2748057"/>
            <a:ext cx="1877785" cy="1918607"/>
          </a:xfrm>
          <a:prstGeom prst="teardrop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VULNERABI-LITIES TO CLIMATE CHANGE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xmlns="" id="{AD64452B-E786-5D0F-3DB8-2002FDA5ED88}"/>
              </a:ext>
            </a:extLst>
          </p:cNvPr>
          <p:cNvSpPr/>
          <p:nvPr/>
        </p:nvSpPr>
        <p:spPr>
          <a:xfrm>
            <a:off x="5161056" y="363734"/>
            <a:ext cx="1877785" cy="191860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 dirty="0" smtClean="0"/>
              <a:t>ADAPTATION POTENTIAL</a:t>
            </a:r>
            <a:endParaRPr lang="es-ES" sz="1300" dirty="0"/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xmlns="" id="{7095F805-C303-DA36-44F4-8C7F6B503CE8}"/>
              </a:ext>
            </a:extLst>
          </p:cNvPr>
          <p:cNvSpPr/>
          <p:nvPr/>
        </p:nvSpPr>
        <p:spPr>
          <a:xfrm>
            <a:off x="4685830" y="4935734"/>
            <a:ext cx="1877785" cy="1918607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ECOSYSTEM SERVICES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226D8FBE-1B53-71A0-E8B8-24FEF31BEF2C}"/>
              </a:ext>
            </a:extLst>
          </p:cNvPr>
          <p:cNvCxnSpPr/>
          <p:nvPr/>
        </p:nvCxnSpPr>
        <p:spPr>
          <a:xfrm flipV="1">
            <a:off x="6177935" y="2282341"/>
            <a:ext cx="8192" cy="421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8D5F17CD-2CC4-D308-F443-7FB793EF3C70}"/>
              </a:ext>
            </a:extLst>
          </p:cNvPr>
          <p:cNvCxnSpPr>
            <a:cxnSpLocks/>
          </p:cNvCxnSpPr>
          <p:nvPr/>
        </p:nvCxnSpPr>
        <p:spPr>
          <a:xfrm>
            <a:off x="6767871" y="3564192"/>
            <a:ext cx="9123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DAEE2444-D249-EFEE-F05D-24E605010292}"/>
              </a:ext>
            </a:extLst>
          </p:cNvPr>
          <p:cNvCxnSpPr>
            <a:cxnSpLocks/>
          </p:cNvCxnSpPr>
          <p:nvPr/>
        </p:nvCxnSpPr>
        <p:spPr>
          <a:xfrm flipH="1">
            <a:off x="6259868" y="4588386"/>
            <a:ext cx="8195" cy="344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74588571-916C-94EC-5317-F1492D66CCC7}"/>
              </a:ext>
            </a:extLst>
          </p:cNvPr>
          <p:cNvCxnSpPr>
            <a:cxnSpLocks/>
          </p:cNvCxnSpPr>
          <p:nvPr/>
        </p:nvCxnSpPr>
        <p:spPr>
          <a:xfrm flipH="1">
            <a:off x="1818963" y="3097160"/>
            <a:ext cx="319554" cy="16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F937311-9FAE-3177-53B9-56BC82F7C3C2}"/>
              </a:ext>
            </a:extLst>
          </p:cNvPr>
          <p:cNvSpPr txBox="1"/>
          <p:nvPr/>
        </p:nvSpPr>
        <p:spPr>
          <a:xfrm>
            <a:off x="245806" y="2998839"/>
            <a:ext cx="160593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Droughts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Pests &amp; Diseases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Maintenance Costs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9BE8366-EF59-40B7-130E-FE93806C647C}"/>
              </a:ext>
            </a:extLst>
          </p:cNvPr>
          <p:cNvSpPr txBox="1"/>
          <p:nvPr/>
        </p:nvSpPr>
        <p:spPr>
          <a:xfrm>
            <a:off x="245806" y="4219677"/>
            <a:ext cx="160593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Changes in Tree Species &amp; Age Structure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DEF9F86A-33C7-4551-9AE1-7896A02FE1FA}"/>
              </a:ext>
            </a:extLst>
          </p:cNvPr>
          <p:cNvCxnSpPr>
            <a:cxnSpLocks/>
          </p:cNvCxnSpPr>
          <p:nvPr/>
        </p:nvCxnSpPr>
        <p:spPr>
          <a:xfrm flipH="1">
            <a:off x="3990841" y="3573016"/>
            <a:ext cx="900707" cy="12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434B97C3-3A59-45F5-EAFE-E86AB43BFC1A}"/>
              </a:ext>
            </a:extLst>
          </p:cNvPr>
          <p:cNvCxnSpPr>
            <a:cxnSpLocks/>
          </p:cNvCxnSpPr>
          <p:nvPr/>
        </p:nvCxnSpPr>
        <p:spPr>
          <a:xfrm flipH="1">
            <a:off x="1868124" y="4375353"/>
            <a:ext cx="319554" cy="16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15">
            <a:extLst>
              <a:ext uri="{FF2B5EF4-FFF2-40B4-BE49-F238E27FC236}">
                <a16:creationId xmlns:a16="http://schemas.microsoft.com/office/drawing/2014/main" xmlns="" id="{DF937311-9FAE-3177-53B9-56BC82F7C3C2}"/>
              </a:ext>
            </a:extLst>
          </p:cNvPr>
          <p:cNvSpPr txBox="1"/>
          <p:nvPr/>
        </p:nvSpPr>
        <p:spPr>
          <a:xfrm>
            <a:off x="10128448" y="2521466"/>
            <a:ext cx="181590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</a:rPr>
              <a:t>IAS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</a:rPr>
              <a:t>Groundwater Depletion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</a:rPr>
              <a:t>Equity to Green Area Access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22" name="CuadroTexto 17">
            <a:extLst>
              <a:ext uri="{FF2B5EF4-FFF2-40B4-BE49-F238E27FC236}">
                <a16:creationId xmlns:a16="http://schemas.microsoft.com/office/drawing/2014/main" xmlns="" id="{89BE8366-EF59-40B7-130E-FE93806C647C}"/>
              </a:ext>
            </a:extLst>
          </p:cNvPr>
          <p:cNvSpPr txBox="1"/>
          <p:nvPr/>
        </p:nvSpPr>
        <p:spPr>
          <a:xfrm>
            <a:off x="10178697" y="4221088"/>
            <a:ext cx="176565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6"/>
                </a:solidFill>
              </a:rPr>
              <a:t>Cooling Potential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6"/>
                </a:solidFill>
              </a:rPr>
              <a:t>Carbon Sequestration Potential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6"/>
                </a:solidFill>
              </a:rPr>
              <a:t>Enhancement of Public Health Benefits</a:t>
            </a:r>
            <a:endParaRPr lang="es-ES" sz="1600" dirty="0">
              <a:solidFill>
                <a:schemeClr val="accent6"/>
              </a:solidFill>
            </a:endParaRPr>
          </a:p>
        </p:txBody>
      </p:sp>
      <p:cxnSp>
        <p:nvCxnSpPr>
          <p:cNvPr id="25" name="Conector recto de flecha 13">
            <a:extLst>
              <a:ext uri="{FF2B5EF4-FFF2-40B4-BE49-F238E27FC236}">
                <a16:creationId xmlns:a16="http://schemas.microsoft.com/office/drawing/2014/main" xmlns="" id="{74588571-916C-94EC-5317-F1492D66CCC7}"/>
              </a:ext>
            </a:extLst>
          </p:cNvPr>
          <p:cNvCxnSpPr>
            <a:cxnSpLocks/>
          </p:cNvCxnSpPr>
          <p:nvPr/>
        </p:nvCxnSpPr>
        <p:spPr>
          <a:xfrm flipV="1">
            <a:off x="9687725" y="3068960"/>
            <a:ext cx="36871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19">
            <a:extLst>
              <a:ext uri="{FF2B5EF4-FFF2-40B4-BE49-F238E27FC236}">
                <a16:creationId xmlns:a16="http://schemas.microsoft.com/office/drawing/2014/main" xmlns="" id="{434B97C3-3A59-45F5-EAFE-E86AB43BFC1A}"/>
              </a:ext>
            </a:extLst>
          </p:cNvPr>
          <p:cNvCxnSpPr>
            <a:cxnSpLocks/>
          </p:cNvCxnSpPr>
          <p:nvPr/>
        </p:nvCxnSpPr>
        <p:spPr>
          <a:xfrm>
            <a:off x="9687725" y="4365103"/>
            <a:ext cx="368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6"/>
            <a:endCxn id="8" idx="0"/>
          </p:cNvCxnSpPr>
          <p:nvPr/>
        </p:nvCxnSpPr>
        <p:spPr>
          <a:xfrm flipH="1" flipV="1">
            <a:off x="7038841" y="1323038"/>
            <a:ext cx="1645110" cy="1425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Прямая со стрелкой 84"/>
          <p:cNvCxnSpPr>
            <a:stCxn id="35" idx="3"/>
            <a:endCxn id="23" idx="4"/>
          </p:cNvCxnSpPr>
          <p:nvPr/>
        </p:nvCxnSpPr>
        <p:spPr>
          <a:xfrm>
            <a:off x="3037048" y="3484120"/>
            <a:ext cx="3923048" cy="1696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9" idx="3"/>
            <a:endCxn id="9" idx="4"/>
          </p:cNvCxnSpPr>
          <p:nvPr/>
        </p:nvCxnSpPr>
        <p:spPr>
          <a:xfrm>
            <a:off x="4799856" y="2117969"/>
            <a:ext cx="2160240" cy="637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9" idx="2"/>
          </p:cNvCxnSpPr>
          <p:nvPr/>
        </p:nvCxnSpPr>
        <p:spPr>
          <a:xfrm>
            <a:off x="3611724" y="2271857"/>
            <a:ext cx="3388546" cy="2625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7" idx="3"/>
            <a:endCxn id="23" idx="4"/>
          </p:cNvCxnSpPr>
          <p:nvPr/>
        </p:nvCxnSpPr>
        <p:spPr>
          <a:xfrm flipV="1">
            <a:off x="3037048" y="5180392"/>
            <a:ext cx="3923048" cy="722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9" idx="3"/>
          </p:cNvCxnSpPr>
          <p:nvPr/>
        </p:nvCxnSpPr>
        <p:spPr>
          <a:xfrm flipV="1">
            <a:off x="3037048" y="3433979"/>
            <a:ext cx="4215564" cy="170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8" idx="3"/>
            <a:endCxn id="9" idx="5"/>
          </p:cNvCxnSpPr>
          <p:nvPr/>
        </p:nvCxnSpPr>
        <p:spPr>
          <a:xfrm>
            <a:off x="2855640" y="1187380"/>
            <a:ext cx="4396972" cy="88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8" idx="2"/>
            <a:endCxn id="23" idx="5"/>
          </p:cNvCxnSpPr>
          <p:nvPr/>
        </p:nvCxnSpPr>
        <p:spPr>
          <a:xfrm>
            <a:off x="1667508" y="1356657"/>
            <a:ext cx="5588674" cy="3145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0" y="188640"/>
            <a:ext cx="4053348" cy="1325563"/>
          </a:xfrm>
        </p:spPr>
        <p:txBody>
          <a:bodyPr/>
          <a:lstStyle/>
          <a:p>
            <a:pPr algn="r"/>
            <a:r>
              <a:rPr lang="es-ES" dirty="0" smtClean="0"/>
              <a:t>STAKEHOLDERS</a:t>
            </a:r>
            <a:endParaRPr lang="es-ES" dirty="0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xmlns="" id="{A28C20AF-FDE3-74FB-299A-FD4DAA2A5CAD}"/>
              </a:ext>
            </a:extLst>
          </p:cNvPr>
          <p:cNvSpPr/>
          <p:nvPr/>
        </p:nvSpPr>
        <p:spPr>
          <a:xfrm>
            <a:off x="9552384" y="2841843"/>
            <a:ext cx="2007549" cy="1918607"/>
          </a:xfrm>
          <a:prstGeom prst="teardrop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TARGET GROUP: URBAN RESIDENTS &amp; VISITORS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xmlns="" id="{7095F805-C303-DA36-44F4-8C7F6B503CE8}"/>
              </a:ext>
            </a:extLst>
          </p:cNvPr>
          <p:cNvSpPr/>
          <p:nvPr/>
        </p:nvSpPr>
        <p:spPr>
          <a:xfrm>
            <a:off x="6960096" y="1796345"/>
            <a:ext cx="1997426" cy="1918607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ECOSYSTEM SERVICES OF URBAN FOREST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8D5F17CD-2CC4-D308-F443-7FB793EF3C70}"/>
              </a:ext>
            </a:extLst>
          </p:cNvPr>
          <p:cNvCxnSpPr>
            <a:cxnSpLocks/>
            <a:stCxn id="9" idx="0"/>
            <a:endCxn id="6" idx="5"/>
          </p:cNvCxnSpPr>
          <p:nvPr/>
        </p:nvCxnSpPr>
        <p:spPr>
          <a:xfrm>
            <a:off x="8957522" y="2755649"/>
            <a:ext cx="888861" cy="367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17">
            <a:extLst>
              <a:ext uri="{FF2B5EF4-FFF2-40B4-BE49-F238E27FC236}">
                <a16:creationId xmlns:a16="http://schemas.microsoft.com/office/drawing/2014/main" xmlns="" id="{89BE8366-EF59-40B7-130E-FE93806C647C}"/>
              </a:ext>
            </a:extLst>
          </p:cNvPr>
          <p:cNvSpPr txBox="1"/>
          <p:nvPr/>
        </p:nvSpPr>
        <p:spPr>
          <a:xfrm>
            <a:off x="9635490" y="5229200"/>
            <a:ext cx="235457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Positive attitude/impact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Negative attitude/impact</a:t>
            </a:r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Neutral attitude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Conector recto de flecha 13">
            <a:extLst>
              <a:ext uri="{FF2B5EF4-FFF2-40B4-BE49-F238E27FC236}">
                <a16:creationId xmlns:a16="http://schemas.microsoft.com/office/drawing/2014/main" xmlns="" id="{74588571-916C-94EC-5317-F1492D66CCC7}"/>
              </a:ext>
            </a:extLst>
          </p:cNvPr>
          <p:cNvCxnSpPr>
            <a:cxnSpLocks/>
          </p:cNvCxnSpPr>
          <p:nvPr/>
        </p:nvCxnSpPr>
        <p:spPr>
          <a:xfrm flipV="1">
            <a:off x="9139085" y="6033864"/>
            <a:ext cx="36871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19">
            <a:extLst>
              <a:ext uri="{FF2B5EF4-FFF2-40B4-BE49-F238E27FC236}">
                <a16:creationId xmlns:a16="http://schemas.microsoft.com/office/drawing/2014/main" xmlns="" id="{434B97C3-3A59-45F5-EAFE-E86AB43BFC1A}"/>
              </a:ext>
            </a:extLst>
          </p:cNvPr>
          <p:cNvCxnSpPr>
            <a:cxnSpLocks/>
          </p:cNvCxnSpPr>
          <p:nvPr/>
        </p:nvCxnSpPr>
        <p:spPr>
          <a:xfrm>
            <a:off x="9160031" y="5464386"/>
            <a:ext cx="368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ágrima 8">
            <a:extLst>
              <a:ext uri="{FF2B5EF4-FFF2-40B4-BE49-F238E27FC236}">
                <a16:creationId xmlns:a16="http://schemas.microsoft.com/office/drawing/2014/main" xmlns="" id="{7095F805-C303-DA36-44F4-8C7F6B503CE8}"/>
              </a:ext>
            </a:extLst>
          </p:cNvPr>
          <p:cNvSpPr/>
          <p:nvPr/>
        </p:nvSpPr>
        <p:spPr>
          <a:xfrm>
            <a:off x="6960096" y="4221088"/>
            <a:ext cx="2021802" cy="1918607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ECOSYSTEM DISSERVICES OF URBAN FOREST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" name="Conector recto de flecha 11">
            <a:extLst>
              <a:ext uri="{FF2B5EF4-FFF2-40B4-BE49-F238E27FC236}">
                <a16:creationId xmlns:a16="http://schemas.microsoft.com/office/drawing/2014/main" xmlns="" id="{8D5F17CD-2CC4-D308-F443-7FB793EF3C70}"/>
              </a:ext>
            </a:extLst>
          </p:cNvPr>
          <p:cNvCxnSpPr>
            <a:cxnSpLocks/>
            <a:stCxn id="23" idx="0"/>
            <a:endCxn id="6" idx="3"/>
          </p:cNvCxnSpPr>
          <p:nvPr/>
        </p:nvCxnSpPr>
        <p:spPr>
          <a:xfrm flipV="1">
            <a:off x="8981898" y="4479477"/>
            <a:ext cx="864485" cy="700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9376" y="1018103"/>
            <a:ext cx="23762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CITY COUNCILS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65467" y="1018103"/>
            <a:ext cx="23762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MUNICIPAL AUTHORITIES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791744" y="2463260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ENTERPRISES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60784" y="3191732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EXPERTS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567608" y="3851756"/>
            <a:ext cx="237626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FORESTRY BUSINESSES: TREE NURCERIES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60784" y="5610963"/>
            <a:ext cx="23762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ENVIRONMENTAL ACTIVIST GROUPS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423592" y="1964080"/>
            <a:ext cx="237626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CITY PLANNERS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60784" y="4849996"/>
            <a:ext cx="237626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PUBLIC HEALTH PROFESSIONALS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863752" y="5570076"/>
            <a:ext cx="2376264" cy="83099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URBAN ENGINEERING INFRASTRUCTURE ENTERPRISES</a:t>
            </a:r>
            <a:endParaRPr lang="ru-RU" sz="1600" dirty="0"/>
          </a:p>
        </p:txBody>
      </p:sp>
      <p:cxnSp>
        <p:nvCxnSpPr>
          <p:cNvPr id="44" name="Прямая со стрелкой 43"/>
          <p:cNvCxnSpPr>
            <a:stCxn id="33" idx="3"/>
            <a:endCxn id="23" idx="5"/>
          </p:cNvCxnSpPr>
          <p:nvPr/>
        </p:nvCxnSpPr>
        <p:spPr>
          <a:xfrm>
            <a:off x="6041731" y="1187380"/>
            <a:ext cx="1214451" cy="3314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3" idx="3"/>
            <a:endCxn id="9" idx="6"/>
          </p:cNvCxnSpPr>
          <p:nvPr/>
        </p:nvCxnSpPr>
        <p:spPr>
          <a:xfrm>
            <a:off x="6041731" y="1187380"/>
            <a:ext cx="1917078" cy="608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9" idx="4"/>
          </p:cNvCxnSpPr>
          <p:nvPr/>
        </p:nvCxnSpPr>
        <p:spPr>
          <a:xfrm>
            <a:off x="6168008" y="2672582"/>
            <a:ext cx="792088" cy="8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9" idx="4"/>
          </p:cNvCxnSpPr>
          <p:nvPr/>
        </p:nvCxnSpPr>
        <p:spPr>
          <a:xfrm flipV="1">
            <a:off x="3037048" y="2755649"/>
            <a:ext cx="3923048" cy="680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4943872" y="3096139"/>
            <a:ext cx="2054470" cy="1094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3037048" y="3453342"/>
            <a:ext cx="4219134" cy="2402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1" idx="3"/>
          </p:cNvCxnSpPr>
          <p:nvPr/>
        </p:nvCxnSpPr>
        <p:spPr>
          <a:xfrm flipV="1">
            <a:off x="6240016" y="5570077"/>
            <a:ext cx="758326" cy="415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0" idx="3"/>
            <a:endCxn id="23" idx="4"/>
          </p:cNvCxnSpPr>
          <p:nvPr/>
        </p:nvCxnSpPr>
        <p:spPr>
          <a:xfrm>
            <a:off x="3037048" y="5142384"/>
            <a:ext cx="3923048" cy="38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34" idx="3"/>
            <a:endCxn id="23" idx="5"/>
          </p:cNvCxnSpPr>
          <p:nvPr/>
        </p:nvCxnSpPr>
        <p:spPr>
          <a:xfrm>
            <a:off x="6168008" y="2755648"/>
            <a:ext cx="1088174" cy="1746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Conector recto de flecha 19">
            <a:extLst>
              <a:ext uri="{FF2B5EF4-FFF2-40B4-BE49-F238E27FC236}">
                <a16:creationId xmlns:a16="http://schemas.microsoft.com/office/drawing/2014/main" xmlns="" id="{434B97C3-3A59-45F5-EAFE-E86AB43BFC1A}"/>
              </a:ext>
            </a:extLst>
          </p:cNvPr>
          <p:cNvCxnSpPr>
            <a:cxnSpLocks/>
          </p:cNvCxnSpPr>
          <p:nvPr/>
        </p:nvCxnSpPr>
        <p:spPr>
          <a:xfrm>
            <a:off x="9147760" y="6488772"/>
            <a:ext cx="368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36" idx="3"/>
          </p:cNvCxnSpPr>
          <p:nvPr/>
        </p:nvCxnSpPr>
        <p:spPr>
          <a:xfrm>
            <a:off x="4943872" y="4267255"/>
            <a:ext cx="2016224" cy="582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41" idx="0"/>
            <a:endCxn id="9" idx="3"/>
          </p:cNvCxnSpPr>
          <p:nvPr/>
        </p:nvCxnSpPr>
        <p:spPr>
          <a:xfrm flipV="1">
            <a:off x="5051884" y="3433979"/>
            <a:ext cx="2200728" cy="2136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METEO-CLIMATIC FACTORS THAT IMPACT URBAN FOREST’S ESs</a:t>
            </a:r>
            <a:endParaRPr lang="es-ES" dirty="0"/>
          </a:p>
        </p:txBody>
      </p:sp>
      <p:sp>
        <p:nvSpPr>
          <p:cNvPr id="6" name="Signo más 5">
            <a:extLst>
              <a:ext uri="{FF2B5EF4-FFF2-40B4-BE49-F238E27FC236}">
                <a16:creationId xmlns:a16="http://schemas.microsoft.com/office/drawing/2014/main" xmlns="" id="{3F2ADC7B-11C3-F543-FD79-6246883DB958}"/>
              </a:ext>
            </a:extLst>
          </p:cNvPr>
          <p:cNvSpPr/>
          <p:nvPr/>
        </p:nvSpPr>
        <p:spPr>
          <a:xfrm>
            <a:off x="11445875" y="6254749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3DCE515-2190-701D-215D-9EBE73A9EA97}"/>
              </a:ext>
            </a:extLst>
          </p:cNvPr>
          <p:cNvSpPr/>
          <p:nvPr/>
        </p:nvSpPr>
        <p:spPr>
          <a:xfrm>
            <a:off x="6016625" y="1700808"/>
            <a:ext cx="63500" cy="50936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igno más 7">
            <a:extLst>
              <a:ext uri="{FF2B5EF4-FFF2-40B4-BE49-F238E27FC236}">
                <a16:creationId xmlns:a16="http://schemas.microsoft.com/office/drawing/2014/main" xmlns="" id="{6D29D9A8-A9AF-350B-28E5-9FE8E650F783}"/>
              </a:ext>
            </a:extLst>
          </p:cNvPr>
          <p:cNvSpPr/>
          <p:nvPr/>
        </p:nvSpPr>
        <p:spPr>
          <a:xfrm>
            <a:off x="11128374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xmlns="" id="{0A08B5BC-B23F-E1E9-BF94-596960F23838}"/>
              </a:ext>
            </a:extLst>
          </p:cNvPr>
          <p:cNvSpPr/>
          <p:nvPr/>
        </p:nvSpPr>
        <p:spPr>
          <a:xfrm>
            <a:off x="10810874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igno más 9">
            <a:extLst>
              <a:ext uri="{FF2B5EF4-FFF2-40B4-BE49-F238E27FC236}">
                <a16:creationId xmlns:a16="http://schemas.microsoft.com/office/drawing/2014/main" xmlns="" id="{E3C2D388-80A8-85DB-CB9E-81E82A8C0CD6}"/>
              </a:ext>
            </a:extLst>
          </p:cNvPr>
          <p:cNvSpPr/>
          <p:nvPr/>
        </p:nvSpPr>
        <p:spPr>
          <a:xfrm>
            <a:off x="9366249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igno más 10">
            <a:extLst>
              <a:ext uri="{FF2B5EF4-FFF2-40B4-BE49-F238E27FC236}">
                <a16:creationId xmlns:a16="http://schemas.microsoft.com/office/drawing/2014/main" xmlns="" id="{7575FE6E-4A43-836F-47C8-E1D6BE745359}"/>
              </a:ext>
            </a:extLst>
          </p:cNvPr>
          <p:cNvSpPr/>
          <p:nvPr/>
        </p:nvSpPr>
        <p:spPr>
          <a:xfrm>
            <a:off x="9048750" y="6254749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igno más 11">
            <a:extLst>
              <a:ext uri="{FF2B5EF4-FFF2-40B4-BE49-F238E27FC236}">
                <a16:creationId xmlns:a16="http://schemas.microsoft.com/office/drawing/2014/main" xmlns="" id="{7A615BB5-5949-3057-9665-96BF8F5D49A5}"/>
              </a:ext>
            </a:extLst>
          </p:cNvPr>
          <p:cNvSpPr/>
          <p:nvPr/>
        </p:nvSpPr>
        <p:spPr>
          <a:xfrm>
            <a:off x="6953249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igno menos 12">
            <a:extLst>
              <a:ext uri="{FF2B5EF4-FFF2-40B4-BE49-F238E27FC236}">
                <a16:creationId xmlns:a16="http://schemas.microsoft.com/office/drawing/2014/main" xmlns="" id="{B296761E-EF6F-D4F1-8D47-35E9EEDA5D14}"/>
              </a:ext>
            </a:extLst>
          </p:cNvPr>
          <p:cNvSpPr/>
          <p:nvPr/>
        </p:nvSpPr>
        <p:spPr>
          <a:xfrm>
            <a:off x="253999" y="6445250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igno menos 13">
            <a:extLst>
              <a:ext uri="{FF2B5EF4-FFF2-40B4-BE49-F238E27FC236}">
                <a16:creationId xmlns:a16="http://schemas.microsoft.com/office/drawing/2014/main" xmlns="" id="{51238216-51CF-F046-DCB9-81041C2A06F0}"/>
              </a:ext>
            </a:extLst>
          </p:cNvPr>
          <p:cNvSpPr/>
          <p:nvPr/>
        </p:nvSpPr>
        <p:spPr>
          <a:xfrm>
            <a:off x="682623" y="644524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igno menos 14">
            <a:extLst>
              <a:ext uri="{FF2B5EF4-FFF2-40B4-BE49-F238E27FC236}">
                <a16:creationId xmlns:a16="http://schemas.microsoft.com/office/drawing/2014/main" xmlns="" id="{8EF2F3FA-B1B5-ED1F-B49F-C8318AA137B9}"/>
              </a:ext>
            </a:extLst>
          </p:cNvPr>
          <p:cNvSpPr/>
          <p:nvPr/>
        </p:nvSpPr>
        <p:spPr>
          <a:xfrm>
            <a:off x="1111248" y="644524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Signo menos 15">
            <a:extLst>
              <a:ext uri="{FF2B5EF4-FFF2-40B4-BE49-F238E27FC236}">
                <a16:creationId xmlns:a16="http://schemas.microsoft.com/office/drawing/2014/main" xmlns="" id="{7A4C646D-8E7C-ACD6-081A-3E9F455C969D}"/>
              </a:ext>
            </a:extLst>
          </p:cNvPr>
          <p:cNvSpPr/>
          <p:nvPr/>
        </p:nvSpPr>
        <p:spPr>
          <a:xfrm>
            <a:off x="2270123" y="641349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Signo menos 16">
            <a:extLst>
              <a:ext uri="{FF2B5EF4-FFF2-40B4-BE49-F238E27FC236}">
                <a16:creationId xmlns:a16="http://schemas.microsoft.com/office/drawing/2014/main" xmlns="" id="{EC298B65-0FC5-6F7D-A36E-C3DD8FE5E92A}"/>
              </a:ext>
            </a:extLst>
          </p:cNvPr>
          <p:cNvSpPr/>
          <p:nvPr/>
        </p:nvSpPr>
        <p:spPr>
          <a:xfrm>
            <a:off x="2682873" y="641349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igno menos 17">
            <a:extLst>
              <a:ext uri="{FF2B5EF4-FFF2-40B4-BE49-F238E27FC236}">
                <a16:creationId xmlns:a16="http://schemas.microsoft.com/office/drawing/2014/main" xmlns="" id="{ED1F9172-35B2-536F-1991-E0AC478276EA}"/>
              </a:ext>
            </a:extLst>
          </p:cNvPr>
          <p:cNvSpPr/>
          <p:nvPr/>
        </p:nvSpPr>
        <p:spPr>
          <a:xfrm>
            <a:off x="4508499" y="6381750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ágrima 19">
            <a:extLst>
              <a:ext uri="{FF2B5EF4-FFF2-40B4-BE49-F238E27FC236}">
                <a16:creationId xmlns:a16="http://schemas.microsoft.com/office/drawing/2014/main" xmlns="" id="{3C03BED0-7CF6-DB4C-3A37-1EB8DD9BB234}"/>
              </a:ext>
            </a:extLst>
          </p:cNvPr>
          <p:cNvSpPr/>
          <p:nvPr/>
        </p:nvSpPr>
        <p:spPr>
          <a:xfrm>
            <a:off x="2049118" y="3212976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/>
              <a:t>Extreme wind</a:t>
            </a:r>
          </a:p>
        </p:txBody>
      </p:sp>
      <p:sp>
        <p:nvSpPr>
          <p:cNvPr id="23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3970449" y="4843659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Spring Freeze</a:t>
            </a:r>
            <a:endParaRPr lang="es-ES" sz="1600" dirty="0"/>
          </a:p>
        </p:txBody>
      </p:sp>
      <p:sp>
        <p:nvSpPr>
          <p:cNvPr id="24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8281569" y="3336290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Prolonged frost-free period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6464424" y="4691259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Evenly distributed monthly precipitation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5188533" y="3471152"/>
            <a:ext cx="1656184" cy="902607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+/- in total annual precipitation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9948441" y="1556792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Prolonged vegetation period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2080868" y="4941168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Flush flood</a:t>
            </a:r>
            <a:endParaRPr lang="es-ES" sz="1600" dirty="0"/>
          </a:p>
        </p:txBody>
      </p:sp>
      <p:sp>
        <p:nvSpPr>
          <p:cNvPr id="27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176499" y="1772816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Prolonged drought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383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01" y="304455"/>
            <a:ext cx="10515600" cy="1325563"/>
          </a:xfrm>
        </p:spPr>
        <p:txBody>
          <a:bodyPr/>
          <a:lstStyle/>
          <a:p>
            <a:r>
              <a:rPr lang="es-ES" dirty="0" smtClean="0"/>
              <a:t>INDICATORS IDENTIFICATION/RANGING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BACDC66-DE52-715F-B2DB-9FFFB125AFD0}"/>
              </a:ext>
            </a:extLst>
          </p:cNvPr>
          <p:cNvSpPr/>
          <p:nvPr/>
        </p:nvSpPr>
        <p:spPr>
          <a:xfrm>
            <a:off x="174624" y="4238218"/>
            <a:ext cx="11858625" cy="222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C9BEB5B-E709-9036-8A2D-437D9D9A5B19}"/>
              </a:ext>
            </a:extLst>
          </p:cNvPr>
          <p:cNvSpPr txBox="1"/>
          <p:nvPr/>
        </p:nvSpPr>
        <p:spPr>
          <a:xfrm rot="16200000">
            <a:off x="-238125" y="2812037"/>
            <a:ext cx="14684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mtClean="0"/>
              <a:t>Conditions that benefit </a:t>
            </a:r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7768042-9E59-B963-89B0-20C9D11768B6}"/>
              </a:ext>
            </a:extLst>
          </p:cNvPr>
          <p:cNvSpPr txBox="1"/>
          <p:nvPr/>
        </p:nvSpPr>
        <p:spPr>
          <a:xfrm rot="16200000">
            <a:off x="-214311" y="5169475"/>
            <a:ext cx="14684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mtClean="0"/>
              <a:t>Conditions taht harm</a:t>
            </a:r>
            <a:endParaRPr lang="en-US"/>
          </a:p>
        </p:txBody>
      </p:sp>
      <p:sp>
        <p:nvSpPr>
          <p:cNvPr id="13" name="Lágrima 12">
            <a:extLst>
              <a:ext uri="{FF2B5EF4-FFF2-40B4-BE49-F238E27FC236}">
                <a16:creationId xmlns:a16="http://schemas.microsoft.com/office/drawing/2014/main" xmlns="" id="{C94524C9-0EA0-90A9-42C8-7E2F5DAB6084}"/>
              </a:ext>
            </a:extLst>
          </p:cNvPr>
          <p:cNvSpPr/>
          <p:nvPr/>
        </p:nvSpPr>
        <p:spPr>
          <a:xfrm>
            <a:off x="1458034" y="1670775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 dirty="0"/>
              <a:t>seasonal</a:t>
            </a:r>
            <a:endParaRPr lang="es-ES" dirty="0"/>
          </a:p>
        </p:txBody>
      </p:sp>
      <p:sp>
        <p:nvSpPr>
          <p:cNvPr id="14" name="Lágrima 13">
            <a:extLst>
              <a:ext uri="{FF2B5EF4-FFF2-40B4-BE49-F238E27FC236}">
                <a16:creationId xmlns:a16="http://schemas.microsoft.com/office/drawing/2014/main" xmlns="" id="{31D54E80-D3CA-E2BC-740F-8AF089FB53D2}"/>
              </a:ext>
            </a:extLst>
          </p:cNvPr>
          <p:cNvSpPr/>
          <p:nvPr/>
        </p:nvSpPr>
        <p:spPr>
          <a:xfrm>
            <a:off x="4300167" y="1670775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 dirty="0" smtClean="0"/>
              <a:t>1-5 </a:t>
            </a:r>
            <a:r>
              <a:rPr lang="es-ES" sz="1300" dirty="0"/>
              <a:t>years</a:t>
            </a:r>
            <a:endParaRPr lang="es-ES" dirty="0"/>
          </a:p>
        </p:txBody>
      </p:sp>
      <p:sp>
        <p:nvSpPr>
          <p:cNvPr id="16" name="Lágrima 13">
            <a:extLst>
              <a:ext uri="{FF2B5EF4-FFF2-40B4-BE49-F238E27FC236}">
                <a16:creationId xmlns:a16="http://schemas.microsoft.com/office/drawing/2014/main" xmlns="" id="{31D54E80-D3CA-E2BC-740F-8AF089FB53D2}"/>
              </a:ext>
            </a:extLst>
          </p:cNvPr>
          <p:cNvSpPr/>
          <p:nvPr/>
        </p:nvSpPr>
        <p:spPr>
          <a:xfrm>
            <a:off x="7142300" y="1670775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 dirty="0" smtClean="0"/>
              <a:t>6-10 </a:t>
            </a:r>
            <a:r>
              <a:rPr lang="es-ES" sz="1300" dirty="0"/>
              <a:t>years</a:t>
            </a:r>
            <a:endParaRPr lang="es-ES" dirty="0"/>
          </a:p>
        </p:txBody>
      </p:sp>
      <p:sp>
        <p:nvSpPr>
          <p:cNvPr id="17" name="Lágrima 13">
            <a:extLst>
              <a:ext uri="{FF2B5EF4-FFF2-40B4-BE49-F238E27FC236}">
                <a16:creationId xmlns:a16="http://schemas.microsoft.com/office/drawing/2014/main" xmlns="" id="{31D54E80-D3CA-E2BC-740F-8AF089FB53D2}"/>
              </a:ext>
            </a:extLst>
          </p:cNvPr>
          <p:cNvSpPr/>
          <p:nvPr/>
        </p:nvSpPr>
        <p:spPr>
          <a:xfrm>
            <a:off x="9984432" y="1670775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 dirty="0" smtClean="0"/>
              <a:t>11-30 </a:t>
            </a:r>
            <a:r>
              <a:rPr lang="es-ES" sz="1300" dirty="0"/>
              <a:t>years</a:t>
            </a:r>
            <a:endParaRPr lang="es-ES" dirty="0"/>
          </a:p>
        </p:txBody>
      </p:sp>
      <p:sp>
        <p:nvSpPr>
          <p:cNvPr id="18" name="Lágrima 19">
            <a:extLst>
              <a:ext uri="{FF2B5EF4-FFF2-40B4-BE49-F238E27FC236}">
                <a16:creationId xmlns:a16="http://schemas.microsoft.com/office/drawing/2014/main" xmlns="" id="{3C03BED0-7CF6-DB4C-3A37-1EB8DD9BB234}"/>
              </a:ext>
            </a:extLst>
          </p:cNvPr>
          <p:cNvSpPr/>
          <p:nvPr/>
        </p:nvSpPr>
        <p:spPr>
          <a:xfrm>
            <a:off x="2652621" y="4528478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/>
              <a:t>Extreme </a:t>
            </a:r>
            <a:r>
              <a:rPr lang="es-ES" sz="1600" err="1"/>
              <a:t>wind</a:t>
            </a:r>
          </a:p>
        </p:txBody>
      </p:sp>
      <p:sp>
        <p:nvSpPr>
          <p:cNvPr id="19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2080867" y="5330721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Spring Freeze</a:t>
            </a:r>
            <a:endParaRPr lang="es-ES" sz="1600" dirty="0"/>
          </a:p>
        </p:txBody>
      </p:sp>
      <p:sp>
        <p:nvSpPr>
          <p:cNvPr id="20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4259796" y="2905259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Prolonged frost-free period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2207568" y="2622343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Evenly distributed monthly precipitation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5087888" y="2339428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Prolonged vegetation period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1344381" y="4723514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Flush flood</a:t>
            </a:r>
            <a:endParaRPr lang="es-ES" sz="1600" dirty="0"/>
          </a:p>
        </p:txBody>
      </p:sp>
      <p:sp>
        <p:nvSpPr>
          <p:cNvPr id="24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3395547" y="5303107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Prolonged drought</a:t>
            </a:r>
            <a:endParaRPr lang="es-ES" sz="1600" dirty="0"/>
          </a:p>
        </p:txBody>
      </p:sp>
      <p:sp>
        <p:nvSpPr>
          <p:cNvPr id="25" name="Lágrima 19">
            <a:extLst>
              <a:ext uri="{FF2B5EF4-FFF2-40B4-BE49-F238E27FC236}">
                <a16:creationId xmlns:a16="http://schemas.microsoft.com/office/drawing/2014/main" xmlns="" id="{3C03BED0-7CF6-DB4C-3A37-1EB8DD9BB234}"/>
              </a:ext>
            </a:extLst>
          </p:cNvPr>
          <p:cNvSpPr/>
          <p:nvPr/>
        </p:nvSpPr>
        <p:spPr>
          <a:xfrm>
            <a:off x="4223792" y="4509120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/>
              <a:t>Extreme </a:t>
            </a:r>
            <a:r>
              <a:rPr lang="es-ES" sz="1600" err="1"/>
              <a:t>wind</a:t>
            </a:r>
          </a:p>
        </p:txBody>
      </p:sp>
      <p:sp>
        <p:nvSpPr>
          <p:cNvPr id="26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8943507" y="5229200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Prolonged drought</a:t>
            </a:r>
            <a:endParaRPr lang="es-ES" sz="1600" dirty="0"/>
          </a:p>
        </p:txBody>
      </p:sp>
      <p:sp>
        <p:nvSpPr>
          <p:cNvPr id="27" name="Lágrima 22">
            <a:extLst>
              <a:ext uri="{FF2B5EF4-FFF2-40B4-BE49-F238E27FC236}">
                <a16:creationId xmlns:a16="http://schemas.microsoft.com/office/drawing/2014/main" xmlns="" id="{20C95AAB-CE18-28EC-3FA4-50A3F7CD1EF6}"/>
              </a:ext>
            </a:extLst>
          </p:cNvPr>
          <p:cNvSpPr/>
          <p:nvPr/>
        </p:nvSpPr>
        <p:spPr>
          <a:xfrm>
            <a:off x="6063187" y="5301208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smtClean="0"/>
              <a:t>Prolonged drought</a:t>
            </a:r>
            <a:endParaRPr lang="es-ES" sz="1600" dirty="0"/>
          </a:p>
        </p:txBody>
      </p:sp>
      <p:sp>
        <p:nvSpPr>
          <p:cNvPr id="28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7968208" y="2924944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Prolonged frost-free period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Lágrima 23">
            <a:extLst>
              <a:ext uri="{FF2B5EF4-FFF2-40B4-BE49-F238E27FC236}">
                <a16:creationId xmlns:a16="http://schemas.microsoft.com/office/drawing/2014/main" xmlns="" id="{2360E6CE-A08A-D763-D35F-4C185BF46C5E}"/>
              </a:ext>
            </a:extLst>
          </p:cNvPr>
          <p:cNvSpPr/>
          <p:nvPr/>
        </p:nvSpPr>
        <p:spPr>
          <a:xfrm>
            <a:off x="8544272" y="2310369"/>
            <a:ext cx="1656184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Prolonged vegetation period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0894F-2744-4978-819E-58E364B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64807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Meteo</a:t>
            </a:r>
            <a:r>
              <a:rPr lang="en-US" sz="3600" dirty="0" smtClean="0"/>
              <a:t>-climatic variables selected</a:t>
            </a:r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AE24E-57D7-41AB-94D6-7AE8583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6327-9E4C-4FFE-90CB-2824DE3A1A9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9852F-5F20-4551-80D6-A98260E3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FD6AF-F37D-4E18-87AA-D969AB44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4AC3AA-C240-910A-CE76-606A69BF6535}"/>
              </a:ext>
            </a:extLst>
          </p:cNvPr>
          <p:cNvSpPr txBox="1"/>
          <p:nvPr/>
        </p:nvSpPr>
        <p:spPr>
          <a:xfrm>
            <a:off x="904067" y="2402237"/>
            <a:ext cx="915691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average minimum daily temperature: TN, </a:t>
            </a:r>
            <a:r>
              <a:rPr lang="en-US" dirty="0" err="1" smtClean="0">
                <a:ea typeface="Calibri"/>
                <a:cs typeface="Calibri"/>
              </a:rPr>
              <a:t>deg</a:t>
            </a:r>
            <a:r>
              <a:rPr lang="en-US" dirty="0" smtClean="0">
                <a:ea typeface="Calibri"/>
                <a:cs typeface="Calibri"/>
              </a:rPr>
              <a:t> C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average maximum daily temperature: TX, </a:t>
            </a:r>
            <a:r>
              <a:rPr lang="en-US" dirty="0" err="1" smtClean="0">
                <a:ea typeface="Calibri"/>
                <a:cs typeface="Calibri"/>
              </a:rPr>
              <a:t>deg</a:t>
            </a:r>
            <a:r>
              <a:rPr lang="en-US" dirty="0" smtClean="0">
                <a:ea typeface="Calibri"/>
                <a:cs typeface="Calibri"/>
              </a:rPr>
              <a:t> C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average mean daily temperature: TG, </a:t>
            </a:r>
            <a:r>
              <a:rPr lang="en-US" dirty="0" err="1" smtClean="0">
                <a:ea typeface="Calibri"/>
                <a:cs typeface="Calibri"/>
              </a:rPr>
              <a:t>deg</a:t>
            </a:r>
            <a:r>
              <a:rPr lang="en-US" dirty="0" smtClean="0">
                <a:ea typeface="Calibri"/>
                <a:cs typeface="Calibri"/>
              </a:rPr>
              <a:t> C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number of days with TX &gt; +35°C: TX35, days/year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number of consecutive dry days: CDD, days/year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average total daily precipitation: PR, mm/day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number of wet days: RR1, days/year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number of days with very heavy precipitation (PR&gt;=20 mm): R20mm, days/year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Highest 1-day precipitation amount: RX1day, mm</a:t>
            </a:r>
          </a:p>
          <a:p>
            <a:pPr marL="285750" indent="-285750">
              <a:buFont typeface="Calibri"/>
              <a:buChar char="-"/>
            </a:pPr>
            <a:r>
              <a:rPr lang="en-US" dirty="0" smtClean="0">
                <a:ea typeface="Calibri"/>
                <a:cs typeface="Calibri"/>
              </a:rPr>
              <a:t>Annual mean of surface wind velocity: WIND, m/s</a:t>
            </a:r>
            <a:endParaRPr lang="en-US" dirty="0">
              <a:ea typeface="Calibri"/>
              <a:cs typeface="Calibri"/>
            </a:endParaRPr>
          </a:p>
          <a:p>
            <a:endParaRPr lang="en-US" i="1" dirty="0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4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48884</TotalTime>
  <Words>2519</Words>
  <Application>Microsoft Office PowerPoint</Application>
  <PresentationFormat>Произвольный</PresentationFormat>
  <Paragraphs>357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619285-EPP-1-2020-1-FI-EPPKA2-CBHE-JP  Multilevel Local, Nation- and Regionwide Education and Training in Climate Services, Climate Change Adaptation and Mitigation</vt:lpstr>
      <vt:lpstr>Presentation of the group</vt:lpstr>
      <vt:lpstr>Topic of the working group </vt:lpstr>
      <vt:lpstr>Topic of the working group </vt:lpstr>
      <vt:lpstr>GENERAL  FRAMEWORK</vt:lpstr>
      <vt:lpstr>STAKEHOLDERS</vt:lpstr>
      <vt:lpstr>METEO-CLIMATIC FACTORS THAT IMPACT URBAN FOREST’S ESs</vt:lpstr>
      <vt:lpstr>INDICATORS IDENTIFICATION/RANGING</vt:lpstr>
      <vt:lpstr>Meteo-climatic variables selected</vt:lpstr>
      <vt:lpstr>Modelling &amp; Forecasting / Wider Geographic Scope : TN</vt:lpstr>
      <vt:lpstr>Modelling &amp; Forecasting / Narrower Geographic Scope : TN</vt:lpstr>
      <vt:lpstr>Modelling &amp; Forecasting / Wider Geographic Scope : TX</vt:lpstr>
      <vt:lpstr>Modelling &amp; Forecasting / Narrower Geographic Scope : TX</vt:lpstr>
      <vt:lpstr>Modelling &amp; Forecasting / Narrower Geographic Scope : TG</vt:lpstr>
      <vt:lpstr>Modelling &amp; Forecasting / Narrower Geographic Scope : TG, RCP4.5</vt:lpstr>
      <vt:lpstr>Modelling &amp; Forecasting / Wider Geographic Scope : TX35</vt:lpstr>
      <vt:lpstr>Modelling &amp; Forecasting / Wider Geographic Scope : CDD</vt:lpstr>
      <vt:lpstr>Modelling &amp; Forecasting / Narrower Geographic Scope : CDD</vt:lpstr>
      <vt:lpstr>Modelling &amp; Forecasting / Wider Geographic Scope : PR</vt:lpstr>
      <vt:lpstr>Modelling &amp; Forecasting / Narrower Geographic Scope : RR1</vt:lpstr>
      <vt:lpstr>Modelling &amp; Forecasting / Narrower Geographic Scope : R20mm</vt:lpstr>
      <vt:lpstr>Modelling &amp; Forecasting / Narrower Geographic Scope : RX1day</vt:lpstr>
      <vt:lpstr>Indicator proposal</vt:lpstr>
      <vt:lpstr>Modelling &amp; Forecasting / Narrower Geographic Scope : SPI6</vt:lpstr>
      <vt:lpstr>Modelling &amp; Forecasting / Wider Geographic Scope : Wind</vt:lpstr>
      <vt:lpstr>Modelling &amp; Forecasting / Narrower Geographic Scope : Wind characteristics</vt:lpstr>
      <vt:lpstr>Climate Change Summary</vt:lpstr>
      <vt:lpstr>Indicator proposal</vt:lpstr>
      <vt:lpstr>Indicator proposal</vt:lpstr>
      <vt:lpstr>Indicator proposal: Computer simulation</vt:lpstr>
      <vt:lpstr>Communication proposal</vt:lpstr>
      <vt:lpstr>Future needs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User</cp:lastModifiedBy>
  <cp:revision>346</cp:revision>
  <dcterms:created xsi:type="dcterms:W3CDTF">2021-01-10T23:29:00Z</dcterms:created>
  <dcterms:modified xsi:type="dcterms:W3CDTF">2024-05-24T08:20:13Z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04C37632-664B-40BC-A0B2-0AB8281DAD42</vt:lpwstr>
  </property>
  <property fmtid="{D5CDD505-2E9C-101B-9397-08002B2CF9AE}" pid="3" name="ArticulatePath">
    <vt:lpwstr>ConfrontingWMOFramework_jon_30062021</vt:lpwstr>
  </property>
</Properties>
</file>