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412090-D756-46C1-8F96-4A38BAE17985}">
  <a:tblStyle styleId="{A0412090-D756-46C1-8F96-4A38BAE17985}"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C4EBEE7-9C54-4EE8-8844-50344E94511D}"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F226A23-1F47-48D3-8682-9E993EBBD6FD}"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Після аналізу кліматичних даних? Або хоча б переліку індикаторів?</a:t>
            </a:r>
            <a:endParaRPr/>
          </a:p>
        </p:txBody>
      </p:sp>
      <p:sp>
        <p:nvSpPr>
          <p:cNvPr id="256" name="Google Shape;25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Після аналізу кліматичних даних? Або хоча б переліку індикаторів?</a:t>
            </a:r>
            <a:endParaRPr/>
          </a:p>
        </p:txBody>
      </p:sp>
      <p:sp>
        <p:nvSpPr>
          <p:cNvPr id="293" name="Google Shape;29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
        <p:nvSpPr>
          <p:cNvPr id="18" name="Google Shape;18;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0" y="1122362"/>
            <a:ext cx="12192000" cy="4625295"/>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 name="Google Shape;20;p2"/>
          <p:cNvSpPr txBox="1"/>
          <p:nvPr>
            <p:ph type="ctrTitle"/>
          </p:nvPr>
        </p:nvSpPr>
        <p:spPr>
          <a:xfrm>
            <a:off x="838200" y="1122363"/>
            <a:ext cx="10515600" cy="462529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Calibri"/>
                <a:ea typeface="Calibri"/>
                <a:cs typeface="Calibri"/>
                <a:sym typeface="Calibri"/>
              </a:defRPr>
            </a:lvl1pPr>
            <a:lvl2pPr indent="0" lvl="1" marL="0" algn="r">
              <a:spcBef>
                <a:spcPts val="0"/>
              </a:spcBef>
              <a:buNone/>
              <a:defRPr b="0" i="0" sz="1200" u="none" cap="none" strike="noStrike">
                <a:solidFill>
                  <a:schemeClr val="lt1"/>
                </a:solidFill>
                <a:latin typeface="Calibri"/>
                <a:ea typeface="Calibri"/>
                <a:cs typeface="Calibri"/>
                <a:sym typeface="Calibri"/>
              </a:defRPr>
            </a:lvl2pPr>
            <a:lvl3pPr indent="0" lvl="2" marL="0" algn="r">
              <a:spcBef>
                <a:spcPts val="0"/>
              </a:spcBef>
              <a:buNone/>
              <a:defRPr b="0" i="0" sz="1200" u="none" cap="none" strike="noStrike">
                <a:solidFill>
                  <a:schemeClr val="lt1"/>
                </a:solidFill>
                <a:latin typeface="Calibri"/>
                <a:ea typeface="Calibri"/>
                <a:cs typeface="Calibri"/>
                <a:sym typeface="Calibri"/>
              </a:defRPr>
            </a:lvl3pPr>
            <a:lvl4pPr indent="0" lvl="3" marL="0" algn="r">
              <a:spcBef>
                <a:spcPts val="0"/>
              </a:spcBef>
              <a:buNone/>
              <a:defRPr b="0" i="0" sz="1200" u="none" cap="none" strike="noStrike">
                <a:solidFill>
                  <a:schemeClr val="lt1"/>
                </a:solidFill>
                <a:latin typeface="Calibri"/>
                <a:ea typeface="Calibri"/>
                <a:cs typeface="Calibri"/>
                <a:sym typeface="Calibri"/>
              </a:defRPr>
            </a:lvl4pPr>
            <a:lvl5pPr indent="0" lvl="4" marL="0" algn="r">
              <a:spcBef>
                <a:spcPts val="0"/>
              </a:spcBef>
              <a:buNone/>
              <a:defRPr b="0" i="0" sz="1200" u="none" cap="none" strike="noStrike">
                <a:solidFill>
                  <a:schemeClr val="lt1"/>
                </a:solidFill>
                <a:latin typeface="Calibri"/>
                <a:ea typeface="Calibri"/>
                <a:cs typeface="Calibri"/>
                <a:sym typeface="Calibri"/>
              </a:defRPr>
            </a:lvl5pPr>
            <a:lvl6pPr indent="0" lvl="5" marL="0" algn="r">
              <a:spcBef>
                <a:spcPts val="0"/>
              </a:spcBef>
              <a:buNone/>
              <a:defRPr b="0" i="0" sz="1200" u="none" cap="none" strike="noStrike">
                <a:solidFill>
                  <a:schemeClr val="lt1"/>
                </a:solidFill>
                <a:latin typeface="Calibri"/>
                <a:ea typeface="Calibri"/>
                <a:cs typeface="Calibri"/>
                <a:sym typeface="Calibri"/>
              </a:defRPr>
            </a:lvl6pPr>
            <a:lvl7pPr indent="0" lvl="6" marL="0" algn="r">
              <a:spcBef>
                <a:spcPts val="0"/>
              </a:spcBef>
              <a:buNone/>
              <a:defRPr b="0" i="0" sz="1200" u="none" cap="none" strike="noStrike">
                <a:solidFill>
                  <a:schemeClr val="lt1"/>
                </a:solidFill>
                <a:latin typeface="Calibri"/>
                <a:ea typeface="Calibri"/>
                <a:cs typeface="Calibri"/>
                <a:sym typeface="Calibri"/>
              </a:defRPr>
            </a:lvl7pPr>
            <a:lvl8pPr indent="0" lvl="7" marL="0" algn="r">
              <a:spcBef>
                <a:spcPts val="0"/>
              </a:spcBef>
              <a:buNone/>
              <a:defRPr b="0" i="0" sz="1200" u="none" cap="none" strike="noStrike">
                <a:solidFill>
                  <a:schemeClr val="lt1"/>
                </a:solidFill>
                <a:latin typeface="Calibri"/>
                <a:ea typeface="Calibri"/>
                <a:cs typeface="Calibri"/>
                <a:sym typeface="Calibri"/>
              </a:defRPr>
            </a:lvl8pPr>
            <a:lvl9pPr indent="0" lvl="8" mar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2"/>
          <p:cNvPicPr preferRelativeResize="0"/>
          <p:nvPr/>
        </p:nvPicPr>
        <p:blipFill rotWithShape="1">
          <a:blip r:embed="rId2">
            <a:alphaModFix/>
          </a:blip>
          <a:srcRect b="0" l="0" r="0" t="0"/>
          <a:stretch/>
        </p:blipFill>
        <p:spPr>
          <a:xfrm>
            <a:off x="8595362" y="28615"/>
            <a:ext cx="2244412" cy="1048484"/>
          </a:xfrm>
          <a:prstGeom prst="rect">
            <a:avLst/>
          </a:prstGeom>
          <a:noFill/>
          <a:ln>
            <a:noFill/>
          </a:ln>
        </p:spPr>
      </p:pic>
      <p:pic>
        <p:nvPicPr>
          <p:cNvPr id="25" name="Google Shape;25;p2"/>
          <p:cNvPicPr preferRelativeResize="0"/>
          <p:nvPr/>
        </p:nvPicPr>
        <p:blipFill rotWithShape="1">
          <a:blip r:embed="rId3">
            <a:alphaModFix/>
          </a:blip>
          <a:srcRect b="0" l="0" r="0" t="0"/>
          <a:stretch/>
        </p:blipFill>
        <p:spPr>
          <a:xfrm>
            <a:off x="767012" y="75243"/>
            <a:ext cx="4411578" cy="96978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B0F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1"/>
          <p:cNvSpPr/>
          <p:nvPr>
            <p:ph idx="2" type="pic"/>
          </p:nvPr>
        </p:nvSpPr>
        <p:spPr>
          <a:xfrm>
            <a:off x="5183188" y="987425"/>
            <a:ext cx="6172200" cy="4873625"/>
          </a:xfrm>
          <a:prstGeom prst="rect">
            <a:avLst/>
          </a:prstGeom>
          <a:noFill/>
          <a:ln>
            <a:noFill/>
          </a:ln>
        </p:spPr>
      </p:sp>
      <p:sp>
        <p:nvSpPr>
          <p:cNvPr id="86" name="Google Shape;86;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11"/>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2"/>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3"/>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3"/>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6" name="Shape 26"/>
        <p:cNvGrpSpPr/>
        <p:nvPr/>
      </p:nvGrpSpPr>
      <p:grpSpPr>
        <a:xfrm>
          <a:off x="0" y="0"/>
          <a:ext cx="0" cy="0"/>
          <a:chOff x="0" y="0"/>
          <a:chExt cx="0" cy="0"/>
        </a:xfrm>
      </p:grpSpPr>
      <p:sp>
        <p:nvSpPr>
          <p:cNvPr id="27" name="Google Shape;27;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 name="Google Shape;28;p3"/>
          <p:cNvSpPr/>
          <p:nvPr/>
        </p:nvSpPr>
        <p:spPr>
          <a:xfrm>
            <a:off x="0" y="1122362"/>
            <a:ext cx="12192000" cy="4625295"/>
          </a:xfrm>
          <a:prstGeom prst="rect">
            <a:avLst/>
          </a:prstGeom>
          <a:gradFill>
            <a:gsLst>
              <a:gs pos="0">
                <a:srgbClr val="4BFFF6"/>
              </a:gs>
              <a:gs pos="44000">
                <a:srgbClr val="25C3F0"/>
              </a:gs>
              <a:gs pos="84000">
                <a:srgbClr val="14A9ED"/>
              </a:gs>
              <a:gs pos="100000">
                <a:srgbClr val="008BEA"/>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 name="Google Shape;29;p3"/>
          <p:cNvSpPr txBox="1"/>
          <p:nvPr>
            <p:ph type="ctrTitle"/>
          </p:nvPr>
        </p:nvSpPr>
        <p:spPr>
          <a:xfrm>
            <a:off x="838200" y="1122363"/>
            <a:ext cx="10515600" cy="462529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Calibri"/>
                <a:ea typeface="Calibri"/>
                <a:cs typeface="Calibri"/>
                <a:sym typeface="Calibri"/>
              </a:defRPr>
            </a:lvl1pPr>
            <a:lvl2pPr indent="0" lvl="1" marL="0" algn="r">
              <a:spcBef>
                <a:spcPts val="0"/>
              </a:spcBef>
              <a:buNone/>
              <a:defRPr b="0" i="0" sz="1200" u="none" cap="none" strike="noStrike">
                <a:solidFill>
                  <a:schemeClr val="lt1"/>
                </a:solidFill>
                <a:latin typeface="Calibri"/>
                <a:ea typeface="Calibri"/>
                <a:cs typeface="Calibri"/>
                <a:sym typeface="Calibri"/>
              </a:defRPr>
            </a:lvl2pPr>
            <a:lvl3pPr indent="0" lvl="2" marL="0" algn="r">
              <a:spcBef>
                <a:spcPts val="0"/>
              </a:spcBef>
              <a:buNone/>
              <a:defRPr b="0" i="0" sz="1200" u="none" cap="none" strike="noStrike">
                <a:solidFill>
                  <a:schemeClr val="lt1"/>
                </a:solidFill>
                <a:latin typeface="Calibri"/>
                <a:ea typeface="Calibri"/>
                <a:cs typeface="Calibri"/>
                <a:sym typeface="Calibri"/>
              </a:defRPr>
            </a:lvl3pPr>
            <a:lvl4pPr indent="0" lvl="3" marL="0" algn="r">
              <a:spcBef>
                <a:spcPts val="0"/>
              </a:spcBef>
              <a:buNone/>
              <a:defRPr b="0" i="0" sz="1200" u="none" cap="none" strike="noStrike">
                <a:solidFill>
                  <a:schemeClr val="lt1"/>
                </a:solidFill>
                <a:latin typeface="Calibri"/>
                <a:ea typeface="Calibri"/>
                <a:cs typeface="Calibri"/>
                <a:sym typeface="Calibri"/>
              </a:defRPr>
            </a:lvl4pPr>
            <a:lvl5pPr indent="0" lvl="4" marL="0" algn="r">
              <a:spcBef>
                <a:spcPts val="0"/>
              </a:spcBef>
              <a:buNone/>
              <a:defRPr b="0" i="0" sz="1200" u="none" cap="none" strike="noStrike">
                <a:solidFill>
                  <a:schemeClr val="lt1"/>
                </a:solidFill>
                <a:latin typeface="Calibri"/>
                <a:ea typeface="Calibri"/>
                <a:cs typeface="Calibri"/>
                <a:sym typeface="Calibri"/>
              </a:defRPr>
            </a:lvl5pPr>
            <a:lvl6pPr indent="0" lvl="5" marL="0" algn="r">
              <a:spcBef>
                <a:spcPts val="0"/>
              </a:spcBef>
              <a:buNone/>
              <a:defRPr b="0" i="0" sz="1200" u="none" cap="none" strike="noStrike">
                <a:solidFill>
                  <a:schemeClr val="lt1"/>
                </a:solidFill>
                <a:latin typeface="Calibri"/>
                <a:ea typeface="Calibri"/>
                <a:cs typeface="Calibri"/>
                <a:sym typeface="Calibri"/>
              </a:defRPr>
            </a:lvl6pPr>
            <a:lvl7pPr indent="0" lvl="6" marL="0" algn="r">
              <a:spcBef>
                <a:spcPts val="0"/>
              </a:spcBef>
              <a:buNone/>
              <a:defRPr b="0" i="0" sz="1200" u="none" cap="none" strike="noStrike">
                <a:solidFill>
                  <a:schemeClr val="lt1"/>
                </a:solidFill>
                <a:latin typeface="Calibri"/>
                <a:ea typeface="Calibri"/>
                <a:cs typeface="Calibri"/>
                <a:sym typeface="Calibri"/>
              </a:defRPr>
            </a:lvl7pPr>
            <a:lvl8pPr indent="0" lvl="7" marL="0" algn="r">
              <a:spcBef>
                <a:spcPts val="0"/>
              </a:spcBef>
              <a:buNone/>
              <a:defRPr b="0" i="0" sz="1200" u="none" cap="none" strike="noStrike">
                <a:solidFill>
                  <a:schemeClr val="lt1"/>
                </a:solidFill>
                <a:latin typeface="Calibri"/>
                <a:ea typeface="Calibri"/>
                <a:cs typeface="Calibri"/>
                <a:sym typeface="Calibri"/>
              </a:defRPr>
            </a:lvl8pPr>
            <a:lvl9pPr indent="0" lvl="8" mar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3" name="Google Shape;33;p3"/>
          <p:cNvPicPr preferRelativeResize="0"/>
          <p:nvPr/>
        </p:nvPicPr>
        <p:blipFill rotWithShape="1">
          <a:blip r:embed="rId2">
            <a:alphaModFix/>
          </a:blip>
          <a:srcRect b="0" l="0" r="0" t="0"/>
          <a:stretch/>
        </p:blipFill>
        <p:spPr>
          <a:xfrm>
            <a:off x="8595362" y="28615"/>
            <a:ext cx="2244412" cy="1048484"/>
          </a:xfrm>
          <a:prstGeom prst="rect">
            <a:avLst/>
          </a:prstGeom>
          <a:noFill/>
          <a:ln>
            <a:noFill/>
          </a:ln>
        </p:spPr>
      </p:pic>
      <p:pic>
        <p:nvPicPr>
          <p:cNvPr id="34" name="Google Shape;34;p3"/>
          <p:cNvPicPr preferRelativeResize="0"/>
          <p:nvPr/>
        </p:nvPicPr>
        <p:blipFill rotWithShape="1">
          <a:blip r:embed="rId3">
            <a:alphaModFix/>
          </a:blip>
          <a:srcRect b="0" l="0" r="0" t="0"/>
          <a:stretch/>
        </p:blipFill>
        <p:spPr>
          <a:xfrm>
            <a:off x="767012" y="75243"/>
            <a:ext cx="4411578" cy="96978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 name="Google Shape;37;p4"/>
          <p:cNvSpPr/>
          <p:nvPr/>
        </p:nvSpPr>
        <p:spPr>
          <a:xfrm>
            <a:off x="0" y="1221971"/>
            <a:ext cx="12192000" cy="4607980"/>
          </a:xfrm>
          <a:prstGeom prst="rect">
            <a:avLst/>
          </a:prstGeom>
          <a:gradFill>
            <a:gsLst>
              <a:gs pos="0">
                <a:srgbClr val="4BFFF6"/>
              </a:gs>
              <a:gs pos="44000">
                <a:srgbClr val="25C3F0"/>
              </a:gs>
              <a:gs pos="84000">
                <a:srgbClr val="14A9ED"/>
              </a:gs>
              <a:gs pos="100000">
                <a:srgbClr val="008BEA"/>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 name="Google Shape;38;p4"/>
          <p:cNvSpPr txBox="1"/>
          <p:nvPr>
            <p:ph type="title"/>
          </p:nvPr>
        </p:nvSpPr>
        <p:spPr>
          <a:xfrm>
            <a:off x="831850" y="1335666"/>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831850" y="4215391"/>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4"/>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p4"/>
          <p:cNvPicPr preferRelativeResize="0"/>
          <p:nvPr/>
        </p:nvPicPr>
        <p:blipFill rotWithShape="1">
          <a:blip r:embed="rId2">
            <a:alphaModFix/>
          </a:blip>
          <a:srcRect b="0" l="0" r="0" t="0"/>
          <a:stretch/>
        </p:blipFill>
        <p:spPr>
          <a:xfrm>
            <a:off x="8595362" y="86744"/>
            <a:ext cx="2244412" cy="1048484"/>
          </a:xfrm>
          <a:prstGeom prst="rect">
            <a:avLst/>
          </a:prstGeom>
          <a:noFill/>
          <a:ln>
            <a:noFill/>
          </a:ln>
        </p:spPr>
      </p:pic>
      <p:pic>
        <p:nvPicPr>
          <p:cNvPr id="44" name="Google Shape;44;p4"/>
          <p:cNvPicPr preferRelativeResize="0"/>
          <p:nvPr/>
        </p:nvPicPr>
        <p:blipFill rotWithShape="1">
          <a:blip r:embed="rId3">
            <a:alphaModFix/>
          </a:blip>
          <a:srcRect b="0" l="0" r="0" t="0"/>
          <a:stretch/>
        </p:blipFill>
        <p:spPr>
          <a:xfrm>
            <a:off x="767012" y="133372"/>
            <a:ext cx="4411578" cy="96978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6"/>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7"/>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B0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8"/>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9"/>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B0F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10"/>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B0F0"/>
              </a:buClr>
              <a:buSzPts val="4400"/>
              <a:buFont typeface="Calibri"/>
              <a:buNone/>
              <a:defRPr b="0" i="0" sz="4400" u="none" cap="none" strike="noStrike">
                <a:solidFill>
                  <a:srgbClr val="00B0F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5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blip>
          <a:srcRect b="0" l="0" r="0" t="0"/>
          <a:stretch/>
        </p:blipFill>
        <p:spPr>
          <a:xfrm>
            <a:off x="11423927" y="28615"/>
            <a:ext cx="685555" cy="320259"/>
          </a:xfrm>
          <a:prstGeom prst="rect">
            <a:avLst/>
          </a:prstGeom>
          <a:noFill/>
          <a:ln>
            <a:noFill/>
          </a:ln>
        </p:spPr>
      </p:pic>
      <p:pic>
        <p:nvPicPr>
          <p:cNvPr id="16" name="Google Shape;16;p1"/>
          <p:cNvPicPr preferRelativeResize="0"/>
          <p:nvPr/>
        </p:nvPicPr>
        <p:blipFill rotWithShape="1">
          <a:blip r:embed="rId2">
            <a:alphaModFix/>
          </a:blip>
          <a:srcRect b="0" l="0" r="0" t="0"/>
          <a:stretch/>
        </p:blipFill>
        <p:spPr>
          <a:xfrm>
            <a:off x="82518" y="75243"/>
            <a:ext cx="1276019" cy="28050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15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ecad.eu/" TargetMode="External"/><Relationship Id="rId4" Type="http://schemas.openxmlformats.org/officeDocument/2006/relationships/hyperlink" Target="https://open-meteo.com/" TargetMode="External"/><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19.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ecad.eu/" TargetMode="External"/><Relationship Id="rId4" Type="http://schemas.openxmlformats.org/officeDocument/2006/relationships/hyperlink" Target="https://open-meteo.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gif"/><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4"/>
          <p:cNvSpPr txBox="1"/>
          <p:nvPr>
            <p:ph type="ctrTitle"/>
          </p:nvPr>
        </p:nvSpPr>
        <p:spPr>
          <a:xfrm>
            <a:off x="838200" y="1122363"/>
            <a:ext cx="10515600" cy="195334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2800"/>
              <a:buFont typeface="Calibri"/>
              <a:buNone/>
            </a:pPr>
            <a:r>
              <a:rPr b="1" lang="en-US" sz="2800" cap="none">
                <a:solidFill>
                  <a:srgbClr val="FFFFFF"/>
                </a:solidFill>
                <a:latin typeface="Calibri"/>
                <a:ea typeface="Calibri"/>
                <a:cs typeface="Calibri"/>
                <a:sym typeface="Calibri"/>
              </a:rPr>
              <a:t>619285-EPP-1-2020-1-FI-EPPKA2-CBHE-JP</a:t>
            </a:r>
            <a:br>
              <a:rPr lang="en-US" sz="2800" cap="none">
                <a:solidFill>
                  <a:srgbClr val="FFFFFF"/>
                </a:solidFill>
                <a:latin typeface="Calibri"/>
                <a:ea typeface="Calibri"/>
                <a:cs typeface="Calibri"/>
                <a:sym typeface="Calibri"/>
              </a:rPr>
            </a:br>
            <a:br>
              <a:rPr lang="en-US" sz="3000"/>
            </a:br>
            <a:r>
              <a:rPr lang="en-US" sz="3000"/>
              <a:t>Multilevel Local, Nation- and Regionwide Education and Training </a:t>
            </a:r>
            <a:br>
              <a:rPr lang="en-US" sz="3000"/>
            </a:br>
            <a:r>
              <a:rPr lang="en-US" sz="3000"/>
              <a:t>in Climate Services, Climate Change Adaptation and Mitigation</a:t>
            </a:r>
            <a:endParaRPr b="1" sz="3000"/>
          </a:p>
        </p:txBody>
      </p:sp>
      <p:sp>
        <p:nvSpPr>
          <p:cNvPr id="108" name="Google Shape;108;p14"/>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109" name="Google Shape;109;p14"/>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110" name="Google Shape;110;p14"/>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1" name="Google Shape;111;p14"/>
          <p:cNvSpPr/>
          <p:nvPr/>
        </p:nvSpPr>
        <p:spPr>
          <a:xfrm>
            <a:off x="838200" y="3569325"/>
            <a:ext cx="10515600" cy="17235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2700" u="none" cap="none" strike="noStrike">
                <a:solidFill>
                  <a:schemeClr val="lt1"/>
                </a:solidFill>
                <a:latin typeface="Calibri"/>
                <a:ea typeface="Calibri"/>
                <a:cs typeface="Calibri"/>
                <a:sym typeface="Calibri"/>
              </a:rPr>
              <a:t>Urban greenery under the impact of climate change, on the example </a:t>
            </a:r>
            <a:br>
              <a:rPr b="1" i="1" lang="en-US" sz="2700" u="none" cap="none" strike="noStrike">
                <a:solidFill>
                  <a:schemeClr val="lt1"/>
                </a:solidFill>
                <a:latin typeface="Calibri"/>
                <a:ea typeface="Calibri"/>
                <a:cs typeface="Calibri"/>
                <a:sym typeface="Calibri"/>
              </a:rPr>
            </a:br>
            <a:r>
              <a:rPr b="1" i="1" lang="en-US" sz="2700" u="none" cap="none" strike="noStrike">
                <a:solidFill>
                  <a:schemeClr val="lt1"/>
                </a:solidFill>
                <a:latin typeface="Calibri"/>
                <a:ea typeface="Calibri"/>
                <a:cs typeface="Calibri"/>
                <a:sym typeface="Calibri"/>
              </a:rPr>
              <a:t>of the city of Odesa, Ukraine</a:t>
            </a:r>
            <a:endParaRPr/>
          </a:p>
          <a:p>
            <a:pPr indent="0" lvl="0" marL="0" marR="0" rtl="0" algn="ctr">
              <a:spcBef>
                <a:spcPts val="0"/>
              </a:spcBef>
              <a:spcAft>
                <a:spcPts val="0"/>
              </a:spcAft>
              <a:buNone/>
            </a:pPr>
            <a:r>
              <a:t/>
            </a:r>
            <a:endParaRPr b="0" i="1" sz="24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1" lang="en-US" sz="2400" u="none" cap="none" strike="noStrike">
                <a:solidFill>
                  <a:schemeClr val="lt1"/>
                </a:solidFill>
                <a:latin typeface="Calibri"/>
                <a:ea typeface="Calibri"/>
                <a:cs typeface="Calibri"/>
                <a:sym typeface="Calibri"/>
              </a:rPr>
              <a:t>Viktoriia Kuryshyna, Inna Rybalka, Halina Katerusha, Natalia Danilova</a:t>
            </a:r>
            <a:endParaRPr/>
          </a:p>
        </p:txBody>
      </p:sp>
      <p:sp>
        <p:nvSpPr>
          <p:cNvPr id="112" name="Google Shape;112;p14"/>
          <p:cNvSpPr txBox="1"/>
          <p:nvPr/>
        </p:nvSpPr>
        <p:spPr>
          <a:xfrm>
            <a:off x="838200" y="5010738"/>
            <a:ext cx="10515600" cy="504364"/>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Calibri"/>
              <a:buNone/>
            </a:pPr>
            <a:r>
              <a:rPr b="1" i="1" lang="en-US" sz="1800" u="none" cap="none" strike="noStrike">
                <a:solidFill>
                  <a:schemeClr val="lt1"/>
                </a:solidFill>
                <a:latin typeface="Calibri"/>
                <a:ea typeface="Calibri"/>
                <a:cs typeface="Calibri"/>
                <a:sym typeface="Calibri"/>
              </a:rPr>
              <a:t>24 May 2024. ClimED 4th Training</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3"/>
          <p:cNvSpPr/>
          <p:nvPr/>
        </p:nvSpPr>
        <p:spPr>
          <a:xfrm>
            <a:off x="375400" y="3411192"/>
            <a:ext cx="3442883" cy="2165063"/>
          </a:xfrm>
          <a:prstGeom prst="roundRect">
            <a:avLst>
              <a:gd fmla="val 462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3"/>
          <p:cNvSpPr/>
          <p:nvPr/>
        </p:nvSpPr>
        <p:spPr>
          <a:xfrm>
            <a:off x="4334163" y="3441338"/>
            <a:ext cx="3552537" cy="2165063"/>
          </a:xfrm>
          <a:prstGeom prst="roundRect">
            <a:avLst>
              <a:gd fmla="val 462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3"/>
          <p:cNvSpPr txBox="1"/>
          <p:nvPr>
            <p:ph type="ctrTitle"/>
          </p:nvPr>
        </p:nvSpPr>
        <p:spPr>
          <a:xfrm>
            <a:off x="3818283" y="1126526"/>
            <a:ext cx="3795409" cy="6480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US" sz="3600"/>
              <a:t>Indicator </a:t>
            </a:r>
            <a:r>
              <a:rPr lang="en-US" sz="3600"/>
              <a:t>TPW</a:t>
            </a:r>
            <a:endParaRPr b="1"/>
          </a:p>
        </p:txBody>
      </p:sp>
      <p:sp>
        <p:nvSpPr>
          <p:cNvPr id="351" name="Google Shape;351;p23"/>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352" name="Google Shape;352;p23"/>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353" name="Google Shape;353;p23"/>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4" name="Google Shape;354;p23"/>
          <p:cNvSpPr txBox="1"/>
          <p:nvPr/>
        </p:nvSpPr>
        <p:spPr>
          <a:xfrm>
            <a:off x="296870" y="1591253"/>
            <a:ext cx="10838233" cy="1464503"/>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8695"/>
              </a:lnSpc>
              <a:spcBef>
                <a:spcPts val="0"/>
              </a:spcBef>
              <a:spcAft>
                <a:spcPts val="0"/>
              </a:spcAft>
              <a:buClr>
                <a:schemeClr val="lt1"/>
              </a:buClr>
              <a:buSzPts val="2300"/>
              <a:buFont typeface="Calibri"/>
              <a:buChar char="-"/>
            </a:pPr>
            <a:r>
              <a:rPr b="1" lang="en-US" sz="2300">
                <a:solidFill>
                  <a:schemeClr val="lt1"/>
                </a:solidFill>
                <a:latin typeface="Calibri"/>
                <a:ea typeface="Calibri"/>
                <a:cs typeface="Calibri"/>
                <a:sym typeface="Calibri"/>
              </a:rPr>
              <a:t>Description of the indicator: </a:t>
            </a:r>
            <a:r>
              <a:rPr lang="en-US" sz="2300">
                <a:solidFill>
                  <a:schemeClr val="lt1"/>
                </a:solidFill>
                <a:latin typeface="Calibri"/>
                <a:ea typeface="Calibri"/>
                <a:cs typeface="Calibri"/>
                <a:sym typeface="Calibri"/>
              </a:rPr>
              <a:t>indicator TPW characterizing the possibility of landscape improvement in cities</a:t>
            </a:r>
            <a:endParaRPr i="1" sz="2300">
              <a:solidFill>
                <a:schemeClr val="lt1"/>
              </a:solidFill>
              <a:latin typeface="Calibri"/>
              <a:ea typeface="Calibri"/>
              <a:cs typeface="Calibri"/>
              <a:sym typeface="Calibri"/>
            </a:endParaRPr>
          </a:p>
          <a:p>
            <a:pPr indent="-285750" lvl="0" marL="285750" marR="0" rtl="0" algn="just">
              <a:lnSpc>
                <a:spcPct val="108695"/>
              </a:lnSpc>
              <a:spcBef>
                <a:spcPts val="0"/>
              </a:spcBef>
              <a:spcAft>
                <a:spcPts val="0"/>
              </a:spcAft>
              <a:buClr>
                <a:schemeClr val="lt1"/>
              </a:buClr>
              <a:buSzPts val="2300"/>
              <a:buFont typeface="Calibri"/>
              <a:buChar char="-"/>
            </a:pPr>
            <a:r>
              <a:rPr b="1" lang="en-US" sz="2300">
                <a:solidFill>
                  <a:schemeClr val="lt1"/>
                </a:solidFill>
                <a:latin typeface="Calibri"/>
                <a:ea typeface="Calibri"/>
                <a:cs typeface="Calibri"/>
                <a:sym typeface="Calibri"/>
              </a:rPr>
              <a:t>Data needed to compute the indicator:</a:t>
            </a:r>
            <a:r>
              <a:rPr b="1" i="1" lang="en-US" sz="2300">
                <a:solidFill>
                  <a:schemeClr val="lt1"/>
                </a:solidFill>
                <a:latin typeface="Calibri"/>
                <a:ea typeface="Calibri"/>
                <a:cs typeface="Calibri"/>
                <a:sym typeface="Calibri"/>
              </a:rPr>
              <a:t> </a:t>
            </a:r>
            <a:r>
              <a:rPr i="1" lang="en-US" sz="2300">
                <a:solidFill>
                  <a:schemeClr val="lt1"/>
                </a:solidFill>
                <a:latin typeface="Calibri"/>
                <a:ea typeface="Calibri"/>
                <a:cs typeface="Calibri"/>
                <a:sym typeface="Calibri"/>
              </a:rPr>
              <a:t>temperature, precipitation, </a:t>
            </a:r>
            <a:r>
              <a:rPr b="0" i="1" lang="en-US" sz="2300">
                <a:solidFill>
                  <a:schemeClr val="lt1"/>
                </a:solidFill>
                <a:latin typeface="Calibri"/>
                <a:ea typeface="Calibri"/>
                <a:cs typeface="Calibri"/>
                <a:sym typeface="Calibri"/>
              </a:rPr>
              <a:t>wind speed</a:t>
            </a:r>
            <a:endParaRPr b="0" i="1" sz="2300">
              <a:solidFill>
                <a:schemeClr val="lt1"/>
              </a:solidFill>
              <a:latin typeface="Calibri"/>
              <a:ea typeface="Calibri"/>
              <a:cs typeface="Calibri"/>
              <a:sym typeface="Calibri"/>
            </a:endParaRPr>
          </a:p>
          <a:p>
            <a:pPr indent="-285750" lvl="0" marL="285750" marR="0" rtl="0" algn="just">
              <a:lnSpc>
                <a:spcPct val="108695"/>
              </a:lnSpc>
              <a:spcBef>
                <a:spcPts val="700"/>
              </a:spcBef>
              <a:spcAft>
                <a:spcPts val="0"/>
              </a:spcAft>
              <a:buClr>
                <a:schemeClr val="lt1"/>
              </a:buClr>
              <a:buSzPts val="2300"/>
              <a:buFont typeface="Calibri"/>
              <a:buChar char="-"/>
            </a:pPr>
            <a:r>
              <a:rPr b="1" lang="en-US" sz="2300">
                <a:solidFill>
                  <a:schemeClr val="lt1"/>
                </a:solidFill>
                <a:latin typeface="Calibri"/>
                <a:ea typeface="Calibri"/>
                <a:cs typeface="Calibri"/>
                <a:sym typeface="Calibri"/>
              </a:rPr>
              <a:t>Location of the data to compute the indicator:</a:t>
            </a:r>
            <a:endParaRPr b="1" i="1" sz="2300">
              <a:solidFill>
                <a:schemeClr val="lt1"/>
              </a:solidFill>
              <a:latin typeface="Calibri"/>
              <a:ea typeface="Calibri"/>
              <a:cs typeface="Calibri"/>
              <a:sym typeface="Calibri"/>
            </a:endParaRPr>
          </a:p>
        </p:txBody>
      </p:sp>
      <p:sp>
        <p:nvSpPr>
          <p:cNvPr id="355" name="Google Shape;355;p23"/>
          <p:cNvSpPr txBox="1"/>
          <p:nvPr/>
        </p:nvSpPr>
        <p:spPr>
          <a:xfrm>
            <a:off x="336665" y="3110386"/>
            <a:ext cx="3200400" cy="284693"/>
          </a:xfrm>
          <a:prstGeom prst="rect">
            <a:avLst/>
          </a:prstGeom>
          <a:noFill/>
          <a:ln>
            <a:noFill/>
          </a:ln>
        </p:spPr>
        <p:txBody>
          <a:bodyPr anchorCtr="0" anchor="t" bIns="45700" lIns="91425" spcFirstLastPara="1" rIns="91425" wrap="square" tIns="45700">
            <a:spAutoFit/>
          </a:bodyPr>
          <a:lstStyle/>
          <a:p>
            <a:pPr indent="0" lvl="0" marL="0" marR="0" rtl="0" algn="ctr">
              <a:lnSpc>
                <a:spcPct val="83333"/>
              </a:lnSpc>
              <a:spcBef>
                <a:spcPts val="0"/>
              </a:spcBef>
              <a:spcAft>
                <a:spcPts val="0"/>
              </a:spcAft>
              <a:buNone/>
            </a:pPr>
            <a:r>
              <a:rPr i="1" lang="en-US" sz="1800" u="sng">
                <a:solidFill>
                  <a:schemeClr val="hlink"/>
                </a:solidFill>
                <a:latin typeface="Calibri"/>
                <a:ea typeface="Calibri"/>
                <a:cs typeface="Calibri"/>
                <a:sym typeface="Calibri"/>
                <a:hlinkClick r:id="rId3"/>
              </a:rPr>
              <a:t>https://www.ecad.eu/</a:t>
            </a:r>
            <a:endParaRPr i="1" sz="1800">
              <a:solidFill>
                <a:schemeClr val="dk1"/>
              </a:solidFill>
              <a:latin typeface="Calibri"/>
              <a:ea typeface="Calibri"/>
              <a:cs typeface="Calibri"/>
              <a:sym typeface="Calibri"/>
            </a:endParaRPr>
          </a:p>
        </p:txBody>
      </p:sp>
      <p:sp>
        <p:nvSpPr>
          <p:cNvPr id="356" name="Google Shape;356;p23"/>
          <p:cNvSpPr txBox="1"/>
          <p:nvPr/>
        </p:nvSpPr>
        <p:spPr>
          <a:xfrm>
            <a:off x="4139391" y="3140020"/>
            <a:ext cx="3942080" cy="284693"/>
          </a:xfrm>
          <a:prstGeom prst="rect">
            <a:avLst/>
          </a:prstGeom>
          <a:noFill/>
          <a:ln>
            <a:noFill/>
          </a:ln>
        </p:spPr>
        <p:txBody>
          <a:bodyPr anchorCtr="0" anchor="t" bIns="45700" lIns="91425" spcFirstLastPara="1" rIns="91425" wrap="square" tIns="45700">
            <a:spAutoFit/>
          </a:bodyPr>
          <a:lstStyle/>
          <a:p>
            <a:pPr indent="0" lvl="0" marL="0" marR="0" rtl="0" algn="ctr">
              <a:lnSpc>
                <a:spcPct val="83333"/>
              </a:lnSpc>
              <a:spcBef>
                <a:spcPts val="0"/>
              </a:spcBef>
              <a:spcAft>
                <a:spcPts val="0"/>
              </a:spcAft>
              <a:buNone/>
            </a:pPr>
            <a:r>
              <a:rPr i="1" lang="en-US" sz="1800" u="sng">
                <a:solidFill>
                  <a:schemeClr val="hlink"/>
                </a:solidFill>
                <a:latin typeface="Calibri"/>
                <a:ea typeface="Calibri"/>
                <a:cs typeface="Calibri"/>
                <a:sym typeface="Calibri"/>
                <a:hlinkClick r:id="rId4"/>
              </a:rPr>
              <a:t>https://open-meteo.com/</a:t>
            </a:r>
            <a:endParaRPr sz="1800">
              <a:solidFill>
                <a:schemeClr val="dk1"/>
              </a:solidFill>
              <a:latin typeface="Calibri"/>
              <a:ea typeface="Calibri"/>
              <a:cs typeface="Calibri"/>
              <a:sym typeface="Calibri"/>
            </a:endParaRPr>
          </a:p>
        </p:txBody>
      </p:sp>
      <p:pic>
        <p:nvPicPr>
          <p:cNvPr id="357" name="Google Shape;357;p23"/>
          <p:cNvPicPr preferRelativeResize="0"/>
          <p:nvPr/>
        </p:nvPicPr>
        <p:blipFill rotWithShape="1">
          <a:blip r:embed="rId5">
            <a:alphaModFix/>
          </a:blip>
          <a:srcRect b="0" l="15233" r="13928" t="8862"/>
          <a:stretch/>
        </p:blipFill>
        <p:spPr>
          <a:xfrm>
            <a:off x="522719" y="3490882"/>
            <a:ext cx="3192031" cy="1972202"/>
          </a:xfrm>
          <a:prstGeom prst="rect">
            <a:avLst/>
          </a:prstGeom>
          <a:noFill/>
          <a:ln>
            <a:noFill/>
          </a:ln>
        </p:spPr>
      </p:pic>
      <p:grpSp>
        <p:nvGrpSpPr>
          <p:cNvPr id="358" name="Google Shape;358;p23"/>
          <p:cNvGrpSpPr/>
          <p:nvPr/>
        </p:nvGrpSpPr>
        <p:grpSpPr>
          <a:xfrm>
            <a:off x="4453569" y="3629325"/>
            <a:ext cx="3366456" cy="1981808"/>
            <a:chOff x="3771901" y="3538704"/>
            <a:chExt cx="3765491" cy="1981808"/>
          </a:xfrm>
        </p:grpSpPr>
        <p:pic>
          <p:nvPicPr>
            <p:cNvPr id="359" name="Google Shape;359;p23"/>
            <p:cNvPicPr preferRelativeResize="0"/>
            <p:nvPr/>
          </p:nvPicPr>
          <p:blipFill rotWithShape="1">
            <a:blip r:embed="rId6">
              <a:alphaModFix/>
            </a:blip>
            <a:srcRect b="0" l="0" r="3849" t="0"/>
            <a:stretch/>
          </p:blipFill>
          <p:spPr>
            <a:xfrm>
              <a:off x="3771901" y="3538704"/>
              <a:ext cx="3727392" cy="1981808"/>
            </a:xfrm>
            <a:prstGeom prst="rect">
              <a:avLst/>
            </a:prstGeom>
            <a:noFill/>
            <a:ln>
              <a:noFill/>
            </a:ln>
          </p:spPr>
        </p:pic>
        <p:sp>
          <p:nvSpPr>
            <p:cNvPr id="360" name="Google Shape;360;p23"/>
            <p:cNvSpPr/>
            <p:nvPr/>
          </p:nvSpPr>
          <p:spPr>
            <a:xfrm>
              <a:off x="7303770" y="3554730"/>
              <a:ext cx="233622" cy="9715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1" name="Google Shape;361;p23"/>
          <p:cNvSpPr/>
          <p:nvPr/>
        </p:nvSpPr>
        <p:spPr>
          <a:xfrm>
            <a:off x="8402580" y="3465317"/>
            <a:ext cx="3552537" cy="2165063"/>
          </a:xfrm>
          <a:prstGeom prst="roundRect">
            <a:avLst>
              <a:gd fmla="val 462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3"/>
          <p:cNvSpPr txBox="1"/>
          <p:nvPr/>
        </p:nvSpPr>
        <p:spPr>
          <a:xfrm>
            <a:off x="8207808" y="2975439"/>
            <a:ext cx="3942080" cy="489878"/>
          </a:xfrm>
          <a:prstGeom prst="rect">
            <a:avLst/>
          </a:prstGeom>
          <a:noFill/>
          <a:ln>
            <a:noFill/>
          </a:ln>
        </p:spPr>
        <p:txBody>
          <a:bodyPr anchorCtr="0" anchor="t" bIns="45700" lIns="91425" spcFirstLastPara="1" rIns="91425" wrap="square" tIns="45700">
            <a:spAutoFit/>
          </a:bodyPr>
          <a:lstStyle/>
          <a:p>
            <a:pPr indent="0" lvl="0" marL="0" marR="0" rtl="0" algn="ctr">
              <a:lnSpc>
                <a:spcPct val="83333"/>
              </a:lnSpc>
              <a:spcBef>
                <a:spcPts val="0"/>
              </a:spcBef>
              <a:spcAft>
                <a:spcPts val="0"/>
              </a:spcAft>
              <a:buNone/>
            </a:pPr>
            <a:r>
              <a:rPr i="1" lang="en-US" sz="1800" u="sng">
                <a:solidFill>
                  <a:srgbClr val="0070C0"/>
                </a:solidFill>
                <a:latin typeface="Calibri"/>
                <a:ea typeface="Calibri"/>
                <a:cs typeface="Calibri"/>
                <a:sym typeface="Calibri"/>
              </a:rPr>
              <a:t>https://www.climate4impact.eu/c4i-frontend/project</a:t>
            </a:r>
            <a:endParaRPr sz="1800" u="sng">
              <a:solidFill>
                <a:srgbClr val="0070C0"/>
              </a:solidFill>
              <a:latin typeface="Calibri"/>
              <a:ea typeface="Calibri"/>
              <a:cs typeface="Calibri"/>
              <a:sym typeface="Calibri"/>
            </a:endParaRPr>
          </a:p>
        </p:txBody>
      </p:sp>
      <p:pic>
        <p:nvPicPr>
          <p:cNvPr id="363" name="Google Shape;363;p23"/>
          <p:cNvPicPr preferRelativeResize="0"/>
          <p:nvPr/>
        </p:nvPicPr>
        <p:blipFill rotWithShape="1">
          <a:blip r:embed="rId7">
            <a:alphaModFix/>
          </a:blip>
          <a:srcRect b="0" l="0" r="0" t="0"/>
          <a:stretch/>
        </p:blipFill>
        <p:spPr>
          <a:xfrm>
            <a:off x="8503317" y="3543582"/>
            <a:ext cx="3383883" cy="2008531"/>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4"/>
          <p:cNvSpPr txBox="1"/>
          <p:nvPr>
            <p:ph type="ctrTitle"/>
          </p:nvPr>
        </p:nvSpPr>
        <p:spPr>
          <a:xfrm>
            <a:off x="4198296" y="1168400"/>
            <a:ext cx="3795409" cy="5905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US" sz="3600"/>
              <a:t>Indicator </a:t>
            </a:r>
            <a:r>
              <a:rPr lang="en-US" sz="3600"/>
              <a:t>TPW</a:t>
            </a:r>
            <a:endParaRPr b="1"/>
          </a:p>
        </p:txBody>
      </p:sp>
      <p:sp>
        <p:nvSpPr>
          <p:cNvPr id="369" name="Google Shape;369;p24"/>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370" name="Google Shape;370;p24"/>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371" name="Google Shape;371;p24"/>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72" name="Google Shape;372;p24"/>
          <p:cNvPicPr preferRelativeResize="0"/>
          <p:nvPr/>
        </p:nvPicPr>
        <p:blipFill rotWithShape="1">
          <a:blip r:embed="rId3">
            <a:alphaModFix/>
          </a:blip>
          <a:srcRect b="0" l="0" r="0" t="0"/>
          <a:stretch/>
        </p:blipFill>
        <p:spPr>
          <a:xfrm>
            <a:off x="155862" y="1702130"/>
            <a:ext cx="5848842" cy="2070000"/>
          </a:xfrm>
          <a:prstGeom prst="rect">
            <a:avLst/>
          </a:prstGeom>
          <a:noFill/>
          <a:ln>
            <a:noFill/>
          </a:ln>
        </p:spPr>
      </p:pic>
      <p:pic>
        <p:nvPicPr>
          <p:cNvPr id="373" name="Google Shape;373;p24"/>
          <p:cNvPicPr preferRelativeResize="0"/>
          <p:nvPr/>
        </p:nvPicPr>
        <p:blipFill rotWithShape="1">
          <a:blip r:embed="rId4">
            <a:alphaModFix/>
          </a:blip>
          <a:srcRect b="0" l="0" r="0" t="0"/>
          <a:stretch/>
        </p:blipFill>
        <p:spPr>
          <a:xfrm>
            <a:off x="5982486" y="1702131"/>
            <a:ext cx="6045724" cy="2074843"/>
          </a:xfrm>
          <a:prstGeom prst="rect">
            <a:avLst/>
          </a:prstGeom>
          <a:noFill/>
          <a:ln>
            <a:noFill/>
          </a:ln>
        </p:spPr>
      </p:pic>
      <p:pic>
        <p:nvPicPr>
          <p:cNvPr id="374" name="Google Shape;374;p24"/>
          <p:cNvPicPr preferRelativeResize="0"/>
          <p:nvPr/>
        </p:nvPicPr>
        <p:blipFill rotWithShape="1">
          <a:blip r:embed="rId5">
            <a:alphaModFix/>
          </a:blip>
          <a:srcRect b="0" l="0" r="0" t="0"/>
          <a:stretch/>
        </p:blipFill>
        <p:spPr>
          <a:xfrm>
            <a:off x="2705101" y="3767353"/>
            <a:ext cx="5845960" cy="1992424"/>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5"/>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380" name="Google Shape;380;p25"/>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381" name="Google Shape;381;p25"/>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382" name="Google Shape;382;p25"/>
          <p:cNvGraphicFramePr/>
          <p:nvPr/>
        </p:nvGraphicFramePr>
        <p:xfrm>
          <a:off x="0" y="1107439"/>
          <a:ext cx="3000000" cy="3000000"/>
        </p:xfrm>
        <a:graphic>
          <a:graphicData uri="http://schemas.openxmlformats.org/drawingml/2006/table">
            <a:tbl>
              <a:tblPr>
                <a:noFill/>
                <a:tableStyleId>{AF226A23-1F47-48D3-8682-9E993EBBD6FD}</a:tableStyleId>
              </a:tblPr>
              <a:tblGrid>
                <a:gridCol w="1140600"/>
                <a:gridCol w="2063175"/>
                <a:gridCol w="1441700"/>
                <a:gridCol w="1296075"/>
                <a:gridCol w="1296075"/>
                <a:gridCol w="1296075"/>
                <a:gridCol w="1635925"/>
                <a:gridCol w="2022350"/>
              </a:tblGrid>
              <a:tr h="650975">
                <a:tc>
                  <a:txBody>
                    <a:bodyPr/>
                    <a:lstStyle/>
                    <a:p>
                      <a:pPr indent="0" lvl="0" marL="0" marR="0" rtl="0" algn="ctr">
                        <a:lnSpc>
                          <a:spcPct val="100000"/>
                        </a:lnSpc>
                        <a:spcBef>
                          <a:spcPts val="0"/>
                        </a:spcBef>
                        <a:spcAft>
                          <a:spcPts val="0"/>
                        </a:spcAft>
                        <a:buClr>
                          <a:schemeClr val="lt1"/>
                        </a:buClr>
                        <a:buSzPts val="1400"/>
                        <a:buFont typeface="Calibri"/>
                        <a:buNone/>
                      </a:pPr>
                      <a:r>
                        <a:rPr b="1" i="0" lang="en-US" sz="1400" u="none" strike="noStrike">
                          <a:solidFill>
                            <a:schemeClr val="lt1"/>
                          </a:solidFill>
                          <a:latin typeface="Calibri"/>
                          <a:ea typeface="Calibri"/>
                          <a:cs typeface="Calibri"/>
                          <a:sym typeface="Calibri"/>
                        </a:rPr>
                        <a:t>Number of the variable</a:t>
                      </a:r>
                      <a:endParaRPr sz="1400">
                        <a:solidFill>
                          <a:schemeClr val="lt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strike="noStrike">
                          <a:solidFill>
                            <a:schemeClr val="lt1"/>
                          </a:solidFill>
                          <a:latin typeface="Calibri"/>
                          <a:ea typeface="Calibri"/>
                          <a:cs typeface="Calibri"/>
                          <a:sym typeface="Calibri"/>
                        </a:rPr>
                        <a:t>Name of the variable</a:t>
                      </a:r>
                      <a:endParaRPr b="1" sz="1400">
                        <a:solidFill>
                          <a:schemeClr val="lt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strike="noStrike">
                          <a:solidFill>
                            <a:schemeClr val="lt1"/>
                          </a:solidFill>
                          <a:latin typeface="Calibri"/>
                          <a:ea typeface="Calibri"/>
                          <a:cs typeface="Calibri"/>
                          <a:sym typeface="Calibri"/>
                        </a:rPr>
                        <a:t>Range</a:t>
                      </a:r>
                      <a:endParaRPr b="1" sz="1400">
                        <a:solidFill>
                          <a:schemeClr val="lt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strike="noStrike">
                          <a:solidFill>
                            <a:schemeClr val="lt1"/>
                          </a:solidFill>
                          <a:latin typeface="Calibri"/>
                          <a:ea typeface="Calibri"/>
                          <a:cs typeface="Calibri"/>
                          <a:sym typeface="Calibri"/>
                        </a:rPr>
                        <a:t>Value</a:t>
                      </a:r>
                      <a:endParaRPr b="1" sz="1400">
                        <a:solidFill>
                          <a:schemeClr val="lt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strike="noStrike">
                          <a:solidFill>
                            <a:schemeClr val="lt1"/>
                          </a:solidFill>
                          <a:latin typeface="Calibri"/>
                          <a:ea typeface="Calibri"/>
                          <a:cs typeface="Calibri"/>
                          <a:sym typeface="Calibri"/>
                        </a:rPr>
                        <a:t>Indicator (in case it is needed)</a:t>
                      </a:r>
                      <a:endParaRPr sz="1400">
                        <a:solidFill>
                          <a:schemeClr val="lt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strike="noStrike">
                          <a:solidFill>
                            <a:schemeClr val="lt1"/>
                          </a:solidFill>
                          <a:latin typeface="Calibri"/>
                          <a:ea typeface="Calibri"/>
                          <a:cs typeface="Calibri"/>
                          <a:sym typeface="Calibri"/>
                        </a:rPr>
                        <a:t>Source of the data</a:t>
                      </a:r>
                      <a:endParaRPr sz="1400">
                        <a:solidFill>
                          <a:schemeClr val="lt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1961-1990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1991-2020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rowSpan="5">
                  <a:txBody>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Х1</a:t>
                      </a:r>
                      <a:endParaRPr b="1" sz="1800">
                        <a:solidFill>
                          <a:schemeClr val="lt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5">
                  <a:txBody>
                    <a:bodyPr/>
                    <a:lstStyle/>
                    <a:p>
                      <a:pPr indent="0" lvl="0" marL="0" marR="0" rtl="0" algn="ctr">
                        <a:lnSpc>
                          <a:spcPct val="100000"/>
                        </a:lnSpc>
                        <a:spcBef>
                          <a:spcPts val="0"/>
                        </a:spcBef>
                        <a:spcAft>
                          <a:spcPts val="0"/>
                        </a:spcAft>
                        <a:buClr>
                          <a:schemeClr val="lt1"/>
                        </a:buClr>
                        <a:buSzPts val="1800"/>
                        <a:buFont typeface="Calibri"/>
                        <a:buNone/>
                      </a:pPr>
                      <a:r>
                        <a:rPr b="1" i="0" lang="en-US" sz="1800" u="none" strike="noStrike">
                          <a:solidFill>
                            <a:schemeClr val="lt1"/>
                          </a:solidFill>
                          <a:latin typeface="Calibri"/>
                          <a:ea typeface="Calibri"/>
                          <a:cs typeface="Calibri"/>
                          <a:sym typeface="Calibri"/>
                        </a:rPr>
                        <a:t>Temperature, ºC</a:t>
                      </a:r>
                      <a:endParaRPr b="1" sz="1800" u="none">
                        <a:solidFill>
                          <a:schemeClr val="lt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&lt;-10</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-1</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rowSpan="5">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Daily Mean temperature</a:t>
                      </a:r>
                      <a:endParaRPr/>
                    </a:p>
                    <a:p>
                      <a:pPr indent="0" lvl="0" marL="0" marR="0" rtl="0" algn="ctr">
                        <a:spcBef>
                          <a:spcPts val="0"/>
                        </a:spcBef>
                        <a:spcAft>
                          <a:spcPts val="0"/>
                        </a:spcAft>
                        <a:buNone/>
                      </a:pPr>
                      <a:r>
                        <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14">
                  <a:txBody>
                    <a:bodyPr/>
                    <a:lstStyle/>
                    <a:p>
                      <a:pPr indent="0" lvl="0" marL="0" marR="0" rtl="0" algn="ctr">
                        <a:lnSpc>
                          <a:spcPct val="100000"/>
                        </a:lnSpc>
                        <a:spcBef>
                          <a:spcPts val="0"/>
                        </a:spcBef>
                        <a:spcAft>
                          <a:spcPts val="0"/>
                        </a:spcAft>
                        <a:buClr>
                          <a:schemeClr val="dk1"/>
                        </a:buClr>
                        <a:buSzPts val="1400"/>
                        <a:buFont typeface="Calibri"/>
                        <a:buNone/>
                      </a:pPr>
                      <a:r>
                        <a:rPr i="1" lang="en-US" sz="1400" u="sng">
                          <a:solidFill>
                            <a:schemeClr val="hlink"/>
                          </a:solidFill>
                          <a:latin typeface="Calibri"/>
                          <a:ea typeface="Calibri"/>
                          <a:cs typeface="Calibri"/>
                          <a:sym typeface="Calibri"/>
                          <a:hlinkClick r:id="rId3"/>
                        </a:rPr>
                        <a:t>https://www.ecad.eu/</a:t>
                      </a:r>
                      <a:endParaRPr i="1" sz="1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t/>
                      </a:r>
                      <a:endParaRPr i="1" sz="1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rPr i="1" lang="en-US" sz="1400" u="sng">
                          <a:solidFill>
                            <a:schemeClr val="hlink"/>
                          </a:solidFill>
                          <a:latin typeface="Calibri"/>
                          <a:ea typeface="Calibri"/>
                          <a:cs typeface="Calibri"/>
                          <a:sym typeface="Calibri"/>
                          <a:hlinkClick r:id="rId4"/>
                        </a:rPr>
                        <a:t>https://open-meteo.com/</a:t>
                      </a:r>
                      <a:endParaRPr i="1" sz="1400">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76</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49</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vMerge="1"/>
                <a:tc vMerge="1"/>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-10  - +10</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0</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vMerge="1"/>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5050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4904</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vMerge="1"/>
                <a:tc vMerge="1"/>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10 - 20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1</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548135"/>
                    </a:solidFill>
                  </a:tcPr>
                </a:tc>
                <a:tc vMerge="1"/>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3759</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3317</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vMerge="1"/>
                <a:tc vMerge="1"/>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20 - 30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0</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4"/>
                    </a:solidFill>
                  </a:tcPr>
                </a:tc>
                <a:tc vMerge="1"/>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2072</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2674</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vMerge="1"/>
                <a:tc vMerge="1"/>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&gt;30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-1</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vMerge="1"/>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14</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rowSpan="5">
                  <a:txBody>
                    <a:bodyPr/>
                    <a:lstStyle/>
                    <a:p>
                      <a:pPr indent="0" lvl="0" marL="0" marR="0" rtl="0" algn="ctr">
                        <a:lnSpc>
                          <a:spcPct val="150000"/>
                        </a:lnSpc>
                        <a:spcBef>
                          <a:spcPts val="0"/>
                        </a:spcBef>
                        <a:spcAft>
                          <a:spcPts val="0"/>
                        </a:spcAft>
                        <a:buNone/>
                      </a:pPr>
                      <a:r>
                        <a:rPr i="0" lang="en-US" sz="1800">
                          <a:solidFill>
                            <a:schemeClr val="lt1"/>
                          </a:solidFill>
                          <a:latin typeface="Calibri"/>
                          <a:ea typeface="Calibri"/>
                          <a:cs typeface="Calibri"/>
                          <a:sym typeface="Calibri"/>
                        </a:rPr>
                        <a:t>Х2</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5">
                  <a:txBody>
                    <a:bodyPr/>
                    <a:lstStyle/>
                    <a:p>
                      <a:pPr indent="0" lvl="0" marL="0" marR="0" rtl="0" algn="ctr">
                        <a:lnSpc>
                          <a:spcPct val="15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Precipitation, mm</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&lt;1</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-1</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rowSpan="5">
                  <a:txBody>
                    <a:bodyPr/>
                    <a:lstStyle/>
                    <a:p>
                      <a:pPr indent="0" lvl="0" marL="0" marR="0" rtl="0" algn="ctr">
                        <a:lnSpc>
                          <a:spcPct val="10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Daily </a:t>
                      </a:r>
                      <a:r>
                        <a:rPr b="1" i="1" lang="en-US" sz="1400">
                          <a:solidFill>
                            <a:schemeClr val="lt1"/>
                          </a:solidFill>
                          <a:latin typeface="Calibri"/>
                          <a:ea typeface="Calibri"/>
                          <a:cs typeface="Calibri"/>
                          <a:sym typeface="Calibri"/>
                        </a:rPr>
                        <a:t>precipitation</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8171</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8596</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vMerge="1"/>
                <a:tc vMerge="1"/>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1-10</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2</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548135"/>
                    </a:solidFill>
                  </a:tcPr>
                </a:tc>
                <a:tc vMerge="1"/>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2450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2041</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vMerge="1"/>
                <a:tc vMerge="1"/>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11-20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1</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vMerge="1"/>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225</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203</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vMerge="1"/>
                <a:tc vMerge="1"/>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21 - 30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0</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2"/>
                    </a:solidFill>
                  </a:tcPr>
                </a:tc>
                <a:tc vMerge="1"/>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33</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36</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vMerge="1"/>
                <a:tc vMerge="1"/>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&gt;30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-2</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vMerge="1"/>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20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27</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rowSpan="4">
                  <a:txBody>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Х3</a:t>
                      </a:r>
                      <a:endParaRPr b="1" sz="1800">
                        <a:solidFill>
                          <a:schemeClr val="lt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4">
                  <a:txBody>
                    <a:bodyPr/>
                    <a:lstStyle/>
                    <a:p>
                      <a:pPr indent="0" lvl="0" marL="0" marR="0" rtl="0" algn="ctr">
                        <a:lnSpc>
                          <a:spcPct val="100000"/>
                        </a:lnSpc>
                        <a:spcBef>
                          <a:spcPts val="0"/>
                        </a:spcBef>
                        <a:spcAft>
                          <a:spcPts val="0"/>
                        </a:spcAft>
                        <a:buClr>
                          <a:schemeClr val="lt1"/>
                        </a:buClr>
                        <a:buSzPts val="1800"/>
                        <a:buFont typeface="Calibri"/>
                        <a:buNone/>
                      </a:pPr>
                      <a:r>
                        <a:rPr b="1" lang="en-US" sz="1800">
                          <a:solidFill>
                            <a:schemeClr val="lt1"/>
                          </a:solidFill>
                          <a:latin typeface="Calibri"/>
                          <a:ea typeface="Calibri"/>
                          <a:cs typeface="Calibri"/>
                          <a:sym typeface="Calibri"/>
                        </a:rPr>
                        <a:t>Wind speed, m/s</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&gt;15</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-3</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rowSpan="4">
                  <a:txBody>
                    <a:bodyPr/>
                    <a:lstStyle/>
                    <a:p>
                      <a:pPr indent="0" lvl="0" marL="0" marR="0" rtl="0" algn="ctr">
                        <a:lnSpc>
                          <a:spcPct val="100000"/>
                        </a:lnSpc>
                        <a:spcBef>
                          <a:spcPts val="0"/>
                        </a:spcBef>
                        <a:spcAft>
                          <a:spcPts val="0"/>
                        </a:spcAft>
                        <a:buClr>
                          <a:schemeClr val="lt1"/>
                        </a:buClr>
                        <a:buSzPts val="1400"/>
                        <a:buFont typeface="Calibri"/>
                        <a:buNone/>
                      </a:pPr>
                      <a:r>
                        <a:rPr b="1" lang="en-US" sz="1400">
                          <a:solidFill>
                            <a:schemeClr val="lt1"/>
                          </a:solidFill>
                          <a:latin typeface="Calibri"/>
                          <a:ea typeface="Calibri"/>
                          <a:cs typeface="Calibri"/>
                          <a:sym typeface="Calibri"/>
                        </a:rPr>
                        <a:t>Daily gust wind speed</a:t>
                      </a:r>
                      <a:endParaRPr/>
                    </a:p>
                    <a:p>
                      <a:pPr indent="0" lvl="0" marL="0" marR="0" rtl="0" algn="ctr">
                        <a:spcBef>
                          <a:spcPts val="0"/>
                        </a:spcBef>
                        <a:spcAft>
                          <a:spcPts val="0"/>
                        </a:spcAft>
                        <a:buNone/>
                      </a:pPr>
                      <a:r>
                        <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vMerge="1"/>
                <a:tc vMerge="1"/>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11-15</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-2</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vMerge="1"/>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98</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90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vMerge="1"/>
                <a:tc vMerge="1"/>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6-10</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-1</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2"/>
                    </a:solidFill>
                  </a:tcPr>
                </a:tc>
                <a:tc vMerge="1"/>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5550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5528</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6250">
                <a:tc vMerge="1"/>
                <a:tc vMerge="1"/>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0-5</a:t>
                      </a:r>
                      <a:endParaRPr b="1" sz="1400">
                        <a:solidFill>
                          <a:schemeClr val="dk1"/>
                        </a:solidFill>
                        <a:latin typeface="Calibri"/>
                        <a:ea typeface="Calibri"/>
                        <a:cs typeface="Calibri"/>
                        <a:sym typeface="Calibri"/>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548135"/>
                    </a:solidFill>
                  </a:tcPr>
                </a:tc>
                <a:tc vMerge="1"/>
                <a:tc vMerge="1"/>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5309</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latin typeface="Calibri"/>
                          <a:ea typeface="Calibri"/>
                          <a:cs typeface="Calibri"/>
                          <a:sym typeface="Calibri"/>
                        </a:rPr>
                        <a:t>5340</a:t>
                      </a:r>
                      <a:endParaRPr/>
                    </a:p>
                  </a:txBody>
                  <a:tcPr marT="35875" marB="35875" marR="34875" marL="34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15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6"/>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388" name="Google Shape;388;p26"/>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389" name="Google Shape;389;p26"/>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90" name="Google Shape;390;p26"/>
          <p:cNvPicPr preferRelativeResize="0"/>
          <p:nvPr/>
        </p:nvPicPr>
        <p:blipFill rotWithShape="1">
          <a:blip r:embed="rId3">
            <a:alphaModFix/>
          </a:blip>
          <a:srcRect b="0" l="0" r="0" t="0"/>
          <a:stretch/>
        </p:blipFill>
        <p:spPr>
          <a:xfrm>
            <a:off x="124461" y="1198877"/>
            <a:ext cx="4584589" cy="2755631"/>
          </a:xfrm>
          <a:prstGeom prst="rect">
            <a:avLst/>
          </a:prstGeom>
          <a:noFill/>
          <a:ln>
            <a:noFill/>
          </a:ln>
        </p:spPr>
      </p:pic>
      <p:pic>
        <p:nvPicPr>
          <p:cNvPr id="391" name="Google Shape;391;p26"/>
          <p:cNvPicPr preferRelativeResize="0"/>
          <p:nvPr/>
        </p:nvPicPr>
        <p:blipFill rotWithShape="1">
          <a:blip r:embed="rId4">
            <a:alphaModFix/>
          </a:blip>
          <a:srcRect b="0" l="0" r="0" t="0"/>
          <a:stretch/>
        </p:blipFill>
        <p:spPr>
          <a:xfrm>
            <a:off x="3914827" y="3578589"/>
            <a:ext cx="4584589" cy="2755631"/>
          </a:xfrm>
          <a:prstGeom prst="rect">
            <a:avLst/>
          </a:prstGeom>
          <a:noFill/>
          <a:ln>
            <a:noFill/>
          </a:ln>
        </p:spPr>
      </p:pic>
      <p:pic>
        <p:nvPicPr>
          <p:cNvPr id="392" name="Google Shape;392;p26"/>
          <p:cNvPicPr preferRelativeResize="0"/>
          <p:nvPr/>
        </p:nvPicPr>
        <p:blipFill rotWithShape="1">
          <a:blip r:embed="rId5">
            <a:alphaModFix/>
          </a:blip>
          <a:srcRect b="0" l="0" r="0" t="0"/>
          <a:stretch/>
        </p:blipFill>
        <p:spPr>
          <a:xfrm>
            <a:off x="7489879" y="1198877"/>
            <a:ext cx="4584589" cy="2755631"/>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7"/>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398" name="Google Shape;398;p27"/>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399" name="Google Shape;399;p27"/>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00" name="Google Shape;400;p27"/>
          <p:cNvGraphicFramePr/>
          <p:nvPr/>
        </p:nvGraphicFramePr>
        <p:xfrm>
          <a:off x="1371708" y="2730500"/>
          <a:ext cx="3000000" cy="3000000"/>
        </p:xfrm>
        <a:graphic>
          <a:graphicData uri="http://schemas.openxmlformats.org/drawingml/2006/table">
            <a:tbl>
              <a:tblPr bandRow="1" firstRow="1">
                <a:noFill/>
                <a:tableStyleId>{A0412090-D756-46C1-8F96-4A38BAE17985}</a:tableStyleId>
              </a:tblPr>
              <a:tblGrid>
                <a:gridCol w="2621075"/>
                <a:gridCol w="2504825"/>
                <a:gridCol w="2168975"/>
                <a:gridCol w="2153700"/>
              </a:tblGrid>
              <a:tr h="736650">
                <a:tc>
                  <a:txBody>
                    <a:bodyPr/>
                    <a:lstStyle/>
                    <a:p>
                      <a:pPr indent="0" lvl="0" marL="0" marR="0" rtl="0" algn="ctr">
                        <a:spcBef>
                          <a:spcPts val="0"/>
                        </a:spcBef>
                        <a:spcAft>
                          <a:spcPts val="0"/>
                        </a:spcAft>
                        <a:buNone/>
                      </a:pPr>
                      <a:r>
                        <a:rPr b="1" lang="en-US" sz="1800">
                          <a:solidFill>
                            <a:schemeClr val="lt1"/>
                          </a:solidFill>
                        </a:rPr>
                        <a:t>Name of variables</a:t>
                      </a:r>
                      <a:endParaRPr b="1" sz="1800">
                        <a:solidFill>
                          <a:schemeClr val="lt1"/>
                        </a:solidFill>
                      </a:endParaRPr>
                    </a:p>
                  </a:txBody>
                  <a:tcPr marT="45725" marB="45725" marR="91450" marL="91450" anchor="ctr"/>
                </a:tc>
                <a:tc>
                  <a:txBody>
                    <a:bodyPr/>
                    <a:lstStyle/>
                    <a:p>
                      <a:pPr indent="0" lvl="0" marL="0" marR="0" rtl="0" algn="ctr">
                        <a:spcBef>
                          <a:spcPts val="0"/>
                        </a:spcBef>
                        <a:spcAft>
                          <a:spcPts val="0"/>
                        </a:spcAft>
                        <a:buNone/>
                      </a:pPr>
                      <a:r>
                        <a:rPr b="1" lang="en-US" sz="1800">
                          <a:solidFill>
                            <a:schemeClr val="lt1"/>
                          </a:solidFill>
                        </a:rPr>
                        <a:t>Formula</a:t>
                      </a:r>
                      <a:endParaRPr b="1" sz="1800">
                        <a:solidFill>
                          <a:schemeClr val="lt1"/>
                        </a:solidFill>
                      </a:endParaRPr>
                    </a:p>
                  </a:txBody>
                  <a:tcPr marT="45725" marB="45725" marR="91450" marL="91450" anchor="ctr"/>
                </a:tc>
                <a:tc>
                  <a:txBody>
                    <a:bodyPr/>
                    <a:lstStyle/>
                    <a:p>
                      <a:pPr indent="0" lvl="0" marL="0" marR="0" rtl="0" algn="ctr">
                        <a:spcBef>
                          <a:spcPts val="0"/>
                        </a:spcBef>
                        <a:spcAft>
                          <a:spcPts val="0"/>
                        </a:spcAft>
                        <a:buNone/>
                      </a:pPr>
                      <a:r>
                        <a:rPr b="1" lang="en-US" sz="1800">
                          <a:solidFill>
                            <a:schemeClr val="lt1"/>
                          </a:solidFill>
                        </a:rPr>
                        <a:t>Definition</a:t>
                      </a:r>
                      <a:endParaRPr b="1" sz="1800">
                        <a:solidFill>
                          <a:schemeClr val="lt1"/>
                        </a:solidFill>
                      </a:endParaRPr>
                    </a:p>
                  </a:txBody>
                  <a:tcPr marT="45725" marB="45725" marR="91450" marL="91450" anchor="ctr"/>
                </a:tc>
                <a:tc>
                  <a:txBody>
                    <a:bodyPr/>
                    <a:lstStyle/>
                    <a:p>
                      <a:pPr indent="0" lvl="0" marL="0" marR="0" rtl="0" algn="ctr">
                        <a:spcBef>
                          <a:spcPts val="0"/>
                        </a:spcBef>
                        <a:spcAft>
                          <a:spcPts val="0"/>
                        </a:spcAft>
                        <a:buNone/>
                      </a:pPr>
                      <a:r>
                        <a:rPr b="1" lang="en-US" sz="1800">
                          <a:solidFill>
                            <a:schemeClr val="lt1"/>
                          </a:solidFill>
                        </a:rPr>
                        <a:t>Range</a:t>
                      </a:r>
                      <a:endParaRPr b="1" sz="1800">
                        <a:solidFill>
                          <a:schemeClr val="lt1"/>
                        </a:solidFill>
                      </a:endParaRPr>
                    </a:p>
                  </a:txBody>
                  <a:tcPr marT="45725" marB="45725" marR="91450" marL="91450" anchor="ctr"/>
                </a:tc>
              </a:tr>
              <a:tr h="370850">
                <a:tc>
                  <a:txBody>
                    <a:bodyPr/>
                    <a:lstStyle/>
                    <a:p>
                      <a:pPr indent="0" lvl="0" marL="0" marR="0" rtl="0" algn="ctr">
                        <a:spcBef>
                          <a:spcPts val="0"/>
                        </a:spcBef>
                        <a:spcAft>
                          <a:spcPts val="0"/>
                        </a:spcAft>
                        <a:buNone/>
                      </a:pPr>
                      <a:r>
                        <a:rPr b="1" lang="en-US" sz="1800">
                          <a:solidFill>
                            <a:schemeClr val="lt1"/>
                          </a:solidFill>
                        </a:rPr>
                        <a:t>Temperature</a:t>
                      </a:r>
                      <a:endParaRPr b="1" sz="1800">
                        <a:solidFill>
                          <a:schemeClr val="lt1"/>
                        </a:solidFill>
                      </a:endParaRPr>
                    </a:p>
                  </a:txBody>
                  <a:tcPr marT="45725" marB="45725" marR="91450" marL="91450"/>
                </a:tc>
                <a:tc rowSpan="3">
                  <a:txBody>
                    <a:bodyPr/>
                    <a:lstStyle/>
                    <a:p>
                      <a:pPr indent="0" lvl="0" marL="0" marR="0" rtl="0" algn="ctr">
                        <a:lnSpc>
                          <a:spcPct val="100000"/>
                        </a:lnSpc>
                        <a:spcBef>
                          <a:spcPts val="0"/>
                        </a:spcBef>
                        <a:spcAft>
                          <a:spcPts val="0"/>
                        </a:spcAft>
                        <a:buClr>
                          <a:schemeClr val="dk1"/>
                        </a:buClr>
                        <a:buSzPts val="1800"/>
                        <a:buFont typeface="Calibri"/>
                        <a:buNone/>
                      </a:pPr>
                      <a:r>
                        <a:rPr b="1" lang="en-US" sz="1800">
                          <a:solidFill>
                            <a:schemeClr val="dk1"/>
                          </a:solidFill>
                        </a:rPr>
                        <a:t>TPW = Temperature</a:t>
                      </a:r>
                      <a:endParaRPr b="1" sz="1800">
                        <a:solidFill>
                          <a:schemeClr val="dk1"/>
                        </a:solidFill>
                      </a:endParaRPr>
                    </a:p>
                    <a:p>
                      <a:pPr indent="0" lvl="0" marL="0" marR="0" rtl="0" algn="ctr">
                        <a:lnSpc>
                          <a:spcPct val="100000"/>
                        </a:lnSpc>
                        <a:spcBef>
                          <a:spcPts val="0"/>
                        </a:spcBef>
                        <a:spcAft>
                          <a:spcPts val="0"/>
                        </a:spcAft>
                        <a:buClr>
                          <a:schemeClr val="dk1"/>
                        </a:buClr>
                        <a:buSzPts val="1800"/>
                        <a:buFont typeface="Calibri"/>
                        <a:buNone/>
                      </a:pPr>
                      <a:r>
                        <a:rPr b="1" lang="en-US" sz="1800">
                          <a:solidFill>
                            <a:schemeClr val="dk1"/>
                          </a:solidFill>
                        </a:rPr>
                        <a:t> + </a:t>
                      </a:r>
                      <a:r>
                        <a:rPr b="1" lang="en-US" sz="1800">
                          <a:solidFill>
                            <a:srgbClr val="000000"/>
                          </a:solidFill>
                        </a:rPr>
                        <a:t>Precipitation</a:t>
                      </a:r>
                      <a:endParaRPr/>
                    </a:p>
                    <a:p>
                      <a:pPr indent="0" lvl="0" marL="0" marR="0" rtl="0" algn="ctr">
                        <a:spcBef>
                          <a:spcPts val="0"/>
                        </a:spcBef>
                        <a:spcAft>
                          <a:spcPts val="0"/>
                        </a:spcAft>
                        <a:buNone/>
                      </a:pPr>
                      <a:r>
                        <a:rPr b="1" lang="en-US" sz="1800">
                          <a:solidFill>
                            <a:schemeClr val="dk1"/>
                          </a:solidFill>
                        </a:rPr>
                        <a:t> + </a:t>
                      </a:r>
                      <a:r>
                        <a:rPr b="1" lang="en-US" sz="1800">
                          <a:solidFill>
                            <a:schemeClr val="dk1"/>
                          </a:solidFill>
                          <a:latin typeface="Calibri"/>
                          <a:ea typeface="Calibri"/>
                          <a:cs typeface="Calibri"/>
                          <a:sym typeface="Calibri"/>
                        </a:rPr>
                        <a:t>Wind speed</a:t>
                      </a:r>
                      <a:endParaRPr/>
                    </a:p>
                  </a:txBody>
                  <a:tcPr marT="45725" marB="45725" marR="91450" marL="91450" anchor="ctr"/>
                </a:tc>
                <a:tc>
                  <a:txBody>
                    <a:bodyPr/>
                    <a:lstStyle/>
                    <a:p>
                      <a:pPr indent="0" lvl="0" marL="0" marR="0" rtl="0" algn="ctr">
                        <a:spcBef>
                          <a:spcPts val="0"/>
                        </a:spcBef>
                        <a:spcAft>
                          <a:spcPts val="0"/>
                        </a:spcAft>
                        <a:buNone/>
                      </a:pPr>
                      <a:r>
                        <a:rPr b="1" lang="en-US" sz="1800">
                          <a:solidFill>
                            <a:schemeClr val="dk1"/>
                          </a:solidFill>
                        </a:rPr>
                        <a:t>optimal</a:t>
                      </a:r>
                      <a:endParaRPr b="1" sz="1800">
                        <a:solidFill>
                          <a:schemeClr val="dk1"/>
                        </a:solidFill>
                      </a:endParaRPr>
                    </a:p>
                  </a:txBody>
                  <a:tcPr marT="45725" marB="45725" marR="91450" marL="91450">
                    <a:solidFill>
                      <a:srgbClr val="71AE46"/>
                    </a:solidFill>
                  </a:tcPr>
                </a:tc>
                <a:tc>
                  <a:txBody>
                    <a:bodyPr/>
                    <a:lstStyle/>
                    <a:p>
                      <a:pPr indent="0" lvl="0" marL="0" marR="0" rtl="0" algn="ctr">
                        <a:spcBef>
                          <a:spcPts val="0"/>
                        </a:spcBef>
                        <a:spcAft>
                          <a:spcPts val="0"/>
                        </a:spcAft>
                        <a:buNone/>
                      </a:pPr>
                      <a:r>
                        <a:rPr b="1" lang="en-US" sz="1800">
                          <a:solidFill>
                            <a:schemeClr val="dk1"/>
                          </a:solidFill>
                        </a:rPr>
                        <a:t>&gt;1</a:t>
                      </a:r>
                      <a:endParaRPr b="1" sz="1800">
                        <a:solidFill>
                          <a:schemeClr val="dk1"/>
                        </a:solidFill>
                      </a:endParaRPr>
                    </a:p>
                  </a:txBody>
                  <a:tcPr marT="45725" marB="45725" marR="91450" marL="91450">
                    <a:solidFill>
                      <a:srgbClr val="71AE46"/>
                    </a:solidFill>
                  </a:tcPr>
                </a:tc>
              </a:tr>
              <a:tr h="370850">
                <a:tc>
                  <a:txBody>
                    <a:bodyPr/>
                    <a:lstStyle/>
                    <a:p>
                      <a:pPr indent="0" lvl="0" marL="0" marR="0" rtl="0" algn="ctr">
                        <a:spcBef>
                          <a:spcPts val="0"/>
                        </a:spcBef>
                        <a:spcAft>
                          <a:spcPts val="0"/>
                        </a:spcAft>
                        <a:buNone/>
                      </a:pPr>
                      <a:r>
                        <a:rPr b="1" lang="en-US" sz="1800">
                          <a:solidFill>
                            <a:schemeClr val="lt1"/>
                          </a:solidFill>
                        </a:rPr>
                        <a:t>Precipitation</a:t>
                      </a:r>
                      <a:endParaRPr b="1" sz="1800">
                        <a:solidFill>
                          <a:schemeClr val="lt1"/>
                        </a:solidFill>
                      </a:endParaRPr>
                    </a:p>
                  </a:txBody>
                  <a:tcPr marT="45725" marB="45725" marR="91450" marL="91450"/>
                </a:tc>
                <a:tc vMerge="1"/>
                <a:tc>
                  <a:txBody>
                    <a:bodyPr/>
                    <a:lstStyle/>
                    <a:p>
                      <a:pPr indent="0" lvl="0" marL="0" marR="0" rtl="0" algn="ctr">
                        <a:spcBef>
                          <a:spcPts val="0"/>
                        </a:spcBef>
                        <a:spcAft>
                          <a:spcPts val="0"/>
                        </a:spcAft>
                        <a:buNone/>
                      </a:pPr>
                      <a:r>
                        <a:rPr b="1" lang="en-US" sz="1800">
                          <a:solidFill>
                            <a:schemeClr val="dk1"/>
                          </a:solidFill>
                        </a:rPr>
                        <a:t>threshold</a:t>
                      </a:r>
                      <a:endParaRPr b="1" sz="1800">
                        <a:solidFill>
                          <a:schemeClr val="dk1"/>
                        </a:solidFill>
                      </a:endParaRPr>
                    </a:p>
                  </a:txBody>
                  <a:tcPr marT="45725" marB="45725" marR="91450" marL="91450">
                    <a:solidFill>
                      <a:srgbClr val="FFC000"/>
                    </a:solidFill>
                  </a:tcPr>
                </a:tc>
                <a:tc>
                  <a:txBody>
                    <a:bodyPr/>
                    <a:lstStyle/>
                    <a:p>
                      <a:pPr indent="0" lvl="0" marL="0" marR="0" rtl="0" algn="ctr">
                        <a:spcBef>
                          <a:spcPts val="0"/>
                        </a:spcBef>
                        <a:spcAft>
                          <a:spcPts val="0"/>
                        </a:spcAft>
                        <a:buNone/>
                      </a:pPr>
                      <a:r>
                        <a:rPr b="1" lang="en-US" sz="1800">
                          <a:solidFill>
                            <a:schemeClr val="dk1"/>
                          </a:solidFill>
                        </a:rPr>
                        <a:t>- 1 … 1</a:t>
                      </a:r>
                      <a:endParaRPr b="1" sz="1800">
                        <a:solidFill>
                          <a:schemeClr val="dk1"/>
                        </a:solidFill>
                      </a:endParaRPr>
                    </a:p>
                  </a:txBody>
                  <a:tcPr marT="45725" marB="45725" marR="91450" marL="91450">
                    <a:solidFill>
                      <a:srgbClr val="FFC000"/>
                    </a:solidFill>
                  </a:tcPr>
                </a:tc>
              </a:tr>
              <a:tr h="370850">
                <a:tc>
                  <a:txBody>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Wind speed</a:t>
                      </a:r>
                      <a:endParaRPr/>
                    </a:p>
                  </a:txBody>
                  <a:tcPr marT="45725" marB="45725" marR="91450" marL="91450"/>
                </a:tc>
                <a:tc vMerge="1"/>
                <a:tc>
                  <a:txBody>
                    <a:bodyPr/>
                    <a:lstStyle/>
                    <a:p>
                      <a:pPr indent="0" lvl="0" marL="0" marR="0" rtl="0" algn="ctr">
                        <a:spcBef>
                          <a:spcPts val="0"/>
                        </a:spcBef>
                        <a:spcAft>
                          <a:spcPts val="0"/>
                        </a:spcAft>
                        <a:buNone/>
                      </a:pPr>
                      <a:r>
                        <a:rPr b="1" lang="en-US" sz="1800">
                          <a:solidFill>
                            <a:schemeClr val="dk1"/>
                          </a:solidFill>
                        </a:rPr>
                        <a:t>extreme</a:t>
                      </a:r>
                      <a:endParaRPr b="1" sz="1800">
                        <a:solidFill>
                          <a:schemeClr val="dk1"/>
                        </a:solidFill>
                      </a:endParaRPr>
                    </a:p>
                  </a:txBody>
                  <a:tcPr marT="45725" marB="45725" marR="91450" marL="91450">
                    <a:solidFill>
                      <a:srgbClr val="FF0000"/>
                    </a:solidFill>
                  </a:tcPr>
                </a:tc>
                <a:tc>
                  <a:txBody>
                    <a:bodyPr/>
                    <a:lstStyle/>
                    <a:p>
                      <a:pPr indent="0" lvl="0" marL="0" marR="0" rtl="0" algn="ctr">
                        <a:spcBef>
                          <a:spcPts val="0"/>
                        </a:spcBef>
                        <a:spcAft>
                          <a:spcPts val="0"/>
                        </a:spcAft>
                        <a:buNone/>
                      </a:pPr>
                      <a:r>
                        <a:rPr b="1" lang="en-US" sz="1800">
                          <a:solidFill>
                            <a:schemeClr val="dk1"/>
                          </a:solidFill>
                        </a:rPr>
                        <a:t>&lt; -1</a:t>
                      </a:r>
                      <a:endParaRPr b="1" sz="1800">
                        <a:solidFill>
                          <a:schemeClr val="dk1"/>
                        </a:solidFill>
                      </a:endParaRPr>
                    </a:p>
                  </a:txBody>
                  <a:tcPr marT="45725" marB="45725" marR="91450" marL="91450">
                    <a:solidFill>
                      <a:srgbClr val="FF0000"/>
                    </a:solidFill>
                  </a:tcPr>
                </a:tc>
              </a:tr>
            </a:tbl>
          </a:graphicData>
        </a:graphic>
      </p:graphicFrame>
      <p:sp>
        <p:nvSpPr>
          <p:cNvPr id="401" name="Google Shape;401;p27"/>
          <p:cNvSpPr txBox="1"/>
          <p:nvPr/>
        </p:nvSpPr>
        <p:spPr>
          <a:xfrm>
            <a:off x="1449422" y="1694393"/>
            <a:ext cx="922412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The construction of the TPW indicator</a:t>
            </a:r>
            <a:endParaRPr sz="36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8"/>
          <p:cNvSpPr/>
          <p:nvPr/>
        </p:nvSpPr>
        <p:spPr>
          <a:xfrm>
            <a:off x="6650990" y="1604296"/>
            <a:ext cx="5313680" cy="3750024"/>
          </a:xfrm>
          <a:prstGeom prst="roundRect">
            <a:avLst>
              <a:gd fmla="val 4627" name="adj"/>
            </a:avLst>
          </a:prstGeom>
          <a:solidFill>
            <a:srgbClr val="71AE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8"/>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408" name="Google Shape;408;p28"/>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409" name="Google Shape;409;p28"/>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10" name="Google Shape;410;p28"/>
          <p:cNvPicPr preferRelativeResize="0"/>
          <p:nvPr/>
        </p:nvPicPr>
        <p:blipFill rotWithShape="1">
          <a:blip r:embed="rId3">
            <a:alphaModFix/>
          </a:blip>
          <a:srcRect b="0" l="0" r="0" t="0"/>
          <a:stretch/>
        </p:blipFill>
        <p:spPr>
          <a:xfrm>
            <a:off x="6754000" y="1691957"/>
            <a:ext cx="5111716" cy="3545223"/>
          </a:xfrm>
          <a:prstGeom prst="rect">
            <a:avLst/>
          </a:prstGeom>
          <a:noFill/>
          <a:ln>
            <a:noFill/>
          </a:ln>
        </p:spPr>
      </p:pic>
      <p:sp>
        <p:nvSpPr>
          <p:cNvPr id="411" name="Google Shape;411;p28"/>
          <p:cNvSpPr/>
          <p:nvPr/>
        </p:nvSpPr>
        <p:spPr>
          <a:xfrm>
            <a:off x="1461853" y="1146276"/>
            <a:ext cx="572415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Hurricane in Odessa </a:t>
            </a:r>
            <a:endParaRPr/>
          </a:p>
        </p:txBody>
      </p:sp>
      <p:sp>
        <p:nvSpPr>
          <p:cNvPr id="412" name="Google Shape;412;p28"/>
          <p:cNvSpPr/>
          <p:nvPr/>
        </p:nvSpPr>
        <p:spPr>
          <a:xfrm>
            <a:off x="4049780" y="1971821"/>
            <a:ext cx="1951083" cy="12644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T=20,2 </a:t>
            </a:r>
            <a:r>
              <a:rPr baseline="30000" lang="en-US" sz="1200">
                <a:solidFill>
                  <a:schemeClr val="dk1"/>
                </a:solidFill>
                <a:latin typeface="Calibri"/>
                <a:ea typeface="Calibri"/>
                <a:cs typeface="Calibri"/>
                <a:sym typeface="Calibri"/>
              </a:rPr>
              <a:t>0</a:t>
            </a:r>
            <a:r>
              <a:rPr lang="en-US" sz="1800">
                <a:solidFill>
                  <a:schemeClr val="dk1"/>
                </a:solidFill>
                <a:latin typeface="Calibri"/>
                <a:ea typeface="Calibri"/>
                <a:cs typeface="Calibri"/>
                <a:sym typeface="Calibri"/>
              </a:rPr>
              <a:t>C      - 0</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Pr=66 mm    - -2</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W=32 m/s    - -3</a:t>
            </a:r>
            <a:endParaRPr sz="1800">
              <a:solidFill>
                <a:schemeClr val="dk1"/>
              </a:solidFill>
              <a:latin typeface="Calibri"/>
              <a:ea typeface="Calibri"/>
              <a:cs typeface="Calibri"/>
              <a:sym typeface="Calibri"/>
            </a:endParaRPr>
          </a:p>
          <a:p>
            <a:pPr indent="0" lvl="0" marL="0" marR="0" rtl="0" algn="l">
              <a:spcBef>
                <a:spcPts val="500"/>
              </a:spcBef>
              <a:spcAft>
                <a:spcPts val="0"/>
              </a:spcAft>
              <a:buNone/>
            </a:pPr>
            <a:r>
              <a:rPr b="1" lang="en-US" sz="1800">
                <a:solidFill>
                  <a:schemeClr val="dk1"/>
                </a:solidFill>
                <a:latin typeface="Calibri"/>
                <a:ea typeface="Calibri"/>
                <a:cs typeface="Calibri"/>
                <a:sym typeface="Calibri"/>
              </a:rPr>
              <a:t>Indicator TPW=-5 </a:t>
            </a:r>
            <a:endParaRPr b="1" sz="1800">
              <a:solidFill>
                <a:schemeClr val="dk1"/>
              </a:solidFill>
              <a:latin typeface="Calibri"/>
              <a:ea typeface="Calibri"/>
              <a:cs typeface="Calibri"/>
              <a:sym typeface="Calibri"/>
            </a:endParaRPr>
          </a:p>
        </p:txBody>
      </p:sp>
      <p:sp>
        <p:nvSpPr>
          <p:cNvPr id="413" name="Google Shape;413;p28"/>
          <p:cNvSpPr/>
          <p:nvPr/>
        </p:nvSpPr>
        <p:spPr>
          <a:xfrm>
            <a:off x="4049780" y="1599877"/>
            <a:ext cx="160011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on July 1, 2013</a:t>
            </a:r>
            <a:endParaRPr b="1" sz="1800">
              <a:solidFill>
                <a:schemeClr val="lt1"/>
              </a:solidFill>
              <a:latin typeface="Calibri"/>
              <a:ea typeface="Calibri"/>
              <a:cs typeface="Calibri"/>
              <a:sym typeface="Calibri"/>
            </a:endParaRPr>
          </a:p>
        </p:txBody>
      </p:sp>
      <p:sp>
        <p:nvSpPr>
          <p:cNvPr id="414" name="Google Shape;414;p28"/>
          <p:cNvSpPr/>
          <p:nvPr/>
        </p:nvSpPr>
        <p:spPr>
          <a:xfrm>
            <a:off x="864719" y="1599877"/>
            <a:ext cx="182518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on May 31, 2013</a:t>
            </a:r>
            <a:endParaRPr b="1" sz="1800">
              <a:solidFill>
                <a:schemeClr val="lt1"/>
              </a:solidFill>
              <a:latin typeface="Calibri"/>
              <a:ea typeface="Calibri"/>
              <a:cs typeface="Calibri"/>
              <a:sym typeface="Calibri"/>
            </a:endParaRPr>
          </a:p>
        </p:txBody>
      </p:sp>
      <p:sp>
        <p:nvSpPr>
          <p:cNvPr id="415" name="Google Shape;415;p28"/>
          <p:cNvSpPr/>
          <p:nvPr/>
        </p:nvSpPr>
        <p:spPr>
          <a:xfrm>
            <a:off x="864719" y="1971821"/>
            <a:ext cx="1864741" cy="12644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T=21,4 </a:t>
            </a:r>
            <a:r>
              <a:rPr baseline="30000" lang="en-US" sz="1200">
                <a:solidFill>
                  <a:schemeClr val="dk1"/>
                </a:solidFill>
                <a:latin typeface="Calibri"/>
                <a:ea typeface="Calibri"/>
                <a:cs typeface="Calibri"/>
                <a:sym typeface="Calibri"/>
              </a:rPr>
              <a:t>0</a:t>
            </a:r>
            <a:r>
              <a:rPr lang="en-US" sz="1800">
                <a:solidFill>
                  <a:schemeClr val="dk1"/>
                </a:solidFill>
                <a:latin typeface="Calibri"/>
                <a:ea typeface="Calibri"/>
                <a:cs typeface="Calibri"/>
                <a:sym typeface="Calibri"/>
              </a:rPr>
              <a:t>C        -  0</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Pr=4,5 mm     -  2</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W=23,9 m/s   - -3</a:t>
            </a:r>
            <a:endParaRPr sz="1800">
              <a:solidFill>
                <a:schemeClr val="dk1"/>
              </a:solidFill>
              <a:latin typeface="Calibri"/>
              <a:ea typeface="Calibri"/>
              <a:cs typeface="Calibri"/>
              <a:sym typeface="Calibri"/>
            </a:endParaRPr>
          </a:p>
          <a:p>
            <a:pPr indent="0" lvl="0" marL="0" marR="0" rtl="0" algn="l">
              <a:spcBef>
                <a:spcPts val="500"/>
              </a:spcBef>
              <a:spcAft>
                <a:spcPts val="0"/>
              </a:spcAft>
              <a:buNone/>
            </a:pPr>
            <a:r>
              <a:rPr b="1" lang="en-US" sz="1800">
                <a:solidFill>
                  <a:schemeClr val="dk1"/>
                </a:solidFill>
                <a:latin typeface="Calibri"/>
                <a:ea typeface="Calibri"/>
                <a:cs typeface="Calibri"/>
                <a:sym typeface="Calibri"/>
              </a:rPr>
              <a:t>Indicator TPW=-1 </a:t>
            </a:r>
            <a:endParaRPr sz="1800">
              <a:solidFill>
                <a:schemeClr val="dk1"/>
              </a:solidFill>
              <a:latin typeface="Calibri"/>
              <a:ea typeface="Calibri"/>
              <a:cs typeface="Calibri"/>
              <a:sym typeface="Calibri"/>
            </a:endParaRPr>
          </a:p>
        </p:txBody>
      </p:sp>
      <p:pic>
        <p:nvPicPr>
          <p:cNvPr id="416" name="Google Shape;416;p28"/>
          <p:cNvPicPr preferRelativeResize="0"/>
          <p:nvPr/>
        </p:nvPicPr>
        <p:blipFill rotWithShape="1">
          <a:blip r:embed="rId4">
            <a:alphaModFix/>
          </a:blip>
          <a:srcRect b="0" l="0" r="0" t="0"/>
          <a:stretch/>
        </p:blipFill>
        <p:spPr>
          <a:xfrm>
            <a:off x="196459" y="3300292"/>
            <a:ext cx="6327002" cy="2247547"/>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9"/>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422" name="Google Shape;422;p29"/>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423" name="Google Shape;423;p29"/>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4" name="Google Shape;424;p29"/>
          <p:cNvSpPr txBox="1"/>
          <p:nvPr/>
        </p:nvSpPr>
        <p:spPr>
          <a:xfrm>
            <a:off x="932237" y="1046696"/>
            <a:ext cx="922412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Heat waves</a:t>
            </a:r>
            <a:endParaRPr sz="3600">
              <a:solidFill>
                <a:schemeClr val="lt1"/>
              </a:solidFill>
              <a:latin typeface="Calibri"/>
              <a:ea typeface="Calibri"/>
              <a:cs typeface="Calibri"/>
              <a:sym typeface="Calibri"/>
            </a:endParaRPr>
          </a:p>
        </p:txBody>
      </p:sp>
      <p:pic>
        <p:nvPicPr>
          <p:cNvPr id="425" name="Google Shape;425;p29"/>
          <p:cNvPicPr preferRelativeResize="0"/>
          <p:nvPr/>
        </p:nvPicPr>
        <p:blipFill rotWithShape="1">
          <a:blip r:embed="rId3">
            <a:alphaModFix/>
          </a:blip>
          <a:srcRect b="0" l="0" r="0" t="0"/>
          <a:stretch/>
        </p:blipFill>
        <p:spPr>
          <a:xfrm>
            <a:off x="7229476" y="1236830"/>
            <a:ext cx="4693400" cy="1869005"/>
          </a:xfrm>
          <a:prstGeom prst="rect">
            <a:avLst/>
          </a:prstGeom>
          <a:noFill/>
          <a:ln>
            <a:noFill/>
          </a:ln>
        </p:spPr>
      </p:pic>
      <p:pic>
        <p:nvPicPr>
          <p:cNvPr id="426" name="Google Shape;426;p29"/>
          <p:cNvPicPr preferRelativeResize="0"/>
          <p:nvPr/>
        </p:nvPicPr>
        <p:blipFill rotWithShape="1">
          <a:blip r:embed="rId4">
            <a:alphaModFix/>
          </a:blip>
          <a:srcRect b="0" l="0" r="0" t="0"/>
          <a:stretch/>
        </p:blipFill>
        <p:spPr>
          <a:xfrm>
            <a:off x="7229476" y="3230890"/>
            <a:ext cx="4686684" cy="1939954"/>
          </a:xfrm>
          <a:prstGeom prst="rect">
            <a:avLst/>
          </a:prstGeom>
          <a:noFill/>
          <a:ln>
            <a:noFill/>
          </a:ln>
        </p:spPr>
      </p:pic>
      <p:sp>
        <p:nvSpPr>
          <p:cNvPr id="427" name="Google Shape;427;p29"/>
          <p:cNvSpPr/>
          <p:nvPr/>
        </p:nvSpPr>
        <p:spPr>
          <a:xfrm>
            <a:off x="3048000" y="3105835"/>
            <a:ext cx="60960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p:txBody>
      </p:sp>
      <p:sp>
        <p:nvSpPr>
          <p:cNvPr id="428" name="Google Shape;428;p29"/>
          <p:cNvSpPr/>
          <p:nvPr/>
        </p:nvSpPr>
        <p:spPr>
          <a:xfrm>
            <a:off x="7065125" y="5117265"/>
            <a:ext cx="1007745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Dynamics of the number and duration of heat waves </a:t>
            </a:r>
            <a:endParaRPr b="1"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1800">
                <a:solidFill>
                  <a:schemeClr val="lt1"/>
                </a:solidFill>
                <a:latin typeface="Calibri"/>
                <a:ea typeface="Calibri"/>
                <a:cs typeface="Calibri"/>
                <a:sym typeface="Calibri"/>
              </a:rPr>
              <a:t>by decades for warm (5-10) and cold (11-4) periods</a:t>
            </a:r>
            <a:endParaRPr b="1" sz="1800">
              <a:solidFill>
                <a:schemeClr val="lt1"/>
              </a:solidFill>
              <a:latin typeface="Calibri"/>
              <a:ea typeface="Calibri"/>
              <a:cs typeface="Calibri"/>
              <a:sym typeface="Calibri"/>
            </a:endParaRPr>
          </a:p>
        </p:txBody>
      </p:sp>
      <p:sp>
        <p:nvSpPr>
          <p:cNvPr id="429" name="Google Shape;429;p29"/>
          <p:cNvSpPr/>
          <p:nvPr/>
        </p:nvSpPr>
        <p:spPr>
          <a:xfrm>
            <a:off x="466378" y="1717775"/>
            <a:ext cx="6096000" cy="120032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800">
                <a:solidFill>
                  <a:schemeClr val="lt1"/>
                </a:solidFill>
                <a:latin typeface="Calibri"/>
                <a:ea typeface="Calibri"/>
                <a:cs typeface="Calibri"/>
                <a:sym typeface="Calibri"/>
              </a:rPr>
              <a:t>A heat wave is a phenomenon when the daily maximum temperature (in a period of 6 or more consecutive days) exceeds the average maximum daily temperature for the same calendar day in the period 1961-1990 by at least 5 °С</a:t>
            </a:r>
            <a:endParaRPr b="1" sz="1800">
              <a:solidFill>
                <a:schemeClr val="lt1"/>
              </a:solidFill>
              <a:latin typeface="Calibri"/>
              <a:ea typeface="Calibri"/>
              <a:cs typeface="Calibri"/>
              <a:sym typeface="Calibri"/>
            </a:endParaRPr>
          </a:p>
        </p:txBody>
      </p:sp>
      <p:sp>
        <p:nvSpPr>
          <p:cNvPr id="430" name="Google Shape;430;p29"/>
          <p:cNvSpPr/>
          <p:nvPr/>
        </p:nvSpPr>
        <p:spPr>
          <a:xfrm>
            <a:off x="466378" y="2931516"/>
            <a:ext cx="6096000" cy="258532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800">
                <a:solidFill>
                  <a:schemeClr val="lt1"/>
                </a:solidFill>
                <a:latin typeface="Calibri"/>
                <a:ea typeface="Calibri"/>
                <a:cs typeface="Calibri"/>
                <a:sym typeface="Calibri"/>
              </a:rPr>
              <a:t>The maximum duration of the heat wave in the cold period was 26 days (1.01-26.01.2007), in the warm period it was 20 days (26.04-15.05.2012). The average duration of a heat wave is 8.2 days in the cold period, 8.6 days in the warm period, and the average for the year is 8.4 days.</a:t>
            </a:r>
            <a:endParaRPr b="1" sz="1800">
              <a:solidFill>
                <a:schemeClr val="lt1"/>
              </a:solidFill>
              <a:latin typeface="Calibri"/>
              <a:ea typeface="Calibri"/>
              <a:cs typeface="Calibri"/>
              <a:sym typeface="Calibri"/>
            </a:endParaRPr>
          </a:p>
          <a:p>
            <a:pPr indent="0" lvl="0" marL="0" marR="0" rtl="0" algn="just">
              <a:spcBef>
                <a:spcPts val="0"/>
              </a:spcBef>
              <a:spcAft>
                <a:spcPts val="0"/>
              </a:spcAft>
              <a:buNone/>
            </a:pPr>
            <a:r>
              <a:rPr b="1" lang="en-US" sz="1800">
                <a:solidFill>
                  <a:schemeClr val="lt1"/>
                </a:solidFill>
                <a:latin typeface="Calibri"/>
                <a:ea typeface="Calibri"/>
                <a:cs typeface="Calibri"/>
                <a:sym typeface="Calibri"/>
              </a:rPr>
              <a:t>Until 2010, the number and duration of heat waves during the cold period prevailed over the corresponding indicators during the warm period. After 2010, the ratio changed and there was maximum growth.</a:t>
            </a:r>
            <a:endParaRPr b="1"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0"/>
          <p:cNvSpPr txBox="1"/>
          <p:nvPr/>
        </p:nvSpPr>
        <p:spPr>
          <a:xfrm>
            <a:off x="755212" y="1954499"/>
            <a:ext cx="10681575" cy="354456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The main users of the CS: </a:t>
            </a:r>
            <a:r>
              <a:rPr i="1" lang="en-US" sz="2400">
                <a:solidFill>
                  <a:schemeClr val="lt1"/>
                </a:solidFill>
                <a:latin typeface="Calibri"/>
                <a:ea typeface="Calibri"/>
                <a:cs typeface="Calibri"/>
                <a:sym typeface="Calibri"/>
              </a:rPr>
              <a:t>landscaping companies, urban residents, construction and engineering companies, maintenance companies, administrations (local governments, policy- and decision makers) and others</a:t>
            </a:r>
            <a:endParaRPr/>
          </a:p>
          <a:p>
            <a:pPr indent="-285750" lvl="0" marL="285750" marR="0" rtl="0" algn="l">
              <a:spcBef>
                <a:spcPts val="120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Identify the channel for communication the CS: </a:t>
            </a:r>
            <a:r>
              <a:rPr i="1" lang="en-US" sz="2400">
                <a:solidFill>
                  <a:schemeClr val="lt1"/>
                </a:solidFill>
                <a:latin typeface="Calibri"/>
                <a:ea typeface="Calibri"/>
                <a:cs typeface="Calibri"/>
                <a:sym typeface="Calibri"/>
              </a:rPr>
              <a:t>website, app, newsletter (Telegram, Viber, Facebook etc.)</a:t>
            </a:r>
            <a:endParaRPr i="1" sz="2400">
              <a:solidFill>
                <a:schemeClr val="lt1"/>
              </a:solidFill>
              <a:latin typeface="Calibri"/>
              <a:ea typeface="Calibri"/>
              <a:cs typeface="Calibri"/>
              <a:sym typeface="Calibri"/>
            </a:endParaRPr>
          </a:p>
          <a:p>
            <a:pPr indent="-133350" lvl="0" marL="285750" marR="0" rtl="0" algn="l">
              <a:spcBef>
                <a:spcPts val="0"/>
              </a:spcBef>
              <a:spcAft>
                <a:spcPts val="0"/>
              </a:spcAft>
              <a:buClr>
                <a:schemeClr val="dk1"/>
              </a:buClr>
              <a:buSzPts val="2400"/>
              <a:buFont typeface="Calibri"/>
              <a:buNone/>
            </a:pPr>
            <a:r>
              <a:t/>
            </a:r>
            <a:endParaRPr i="1" sz="2400">
              <a:solidFill>
                <a:schemeClr val="lt1"/>
              </a:solidFill>
              <a:latin typeface="Calibri"/>
              <a:ea typeface="Calibri"/>
              <a:cs typeface="Calibri"/>
              <a:sym typeface="Calibri"/>
            </a:endParaRPr>
          </a:p>
          <a:p>
            <a:pPr indent="-133350" lvl="0" marL="285750" marR="0" rtl="0" algn="l">
              <a:spcBef>
                <a:spcPts val="0"/>
              </a:spcBef>
              <a:spcAft>
                <a:spcPts val="0"/>
              </a:spcAft>
              <a:buClr>
                <a:schemeClr val="dk1"/>
              </a:buClr>
              <a:buSzPts val="2400"/>
              <a:buFont typeface="Calibri"/>
              <a:buNone/>
            </a:pPr>
            <a:r>
              <a:t/>
            </a:r>
            <a:endParaRPr i="1" sz="2400">
              <a:solidFill>
                <a:schemeClr val="lt1"/>
              </a:solidFill>
              <a:latin typeface="Calibri"/>
              <a:ea typeface="Calibri"/>
              <a:cs typeface="Calibri"/>
              <a:sym typeface="Calibri"/>
            </a:endParaRPr>
          </a:p>
          <a:p>
            <a:pPr indent="-133350" lvl="0" marL="285750" marR="0" rtl="0" algn="l">
              <a:spcBef>
                <a:spcPts val="0"/>
              </a:spcBef>
              <a:spcAft>
                <a:spcPts val="0"/>
              </a:spcAft>
              <a:buClr>
                <a:schemeClr val="dk1"/>
              </a:buClr>
              <a:buSzPts val="2400"/>
              <a:buFont typeface="Calibri"/>
              <a:buNone/>
            </a:pPr>
            <a:r>
              <a:t/>
            </a:r>
            <a:endParaRPr i="1" sz="24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Identify the format to communicate the CS: </a:t>
            </a:r>
            <a:r>
              <a:rPr i="1" lang="en-US" sz="2400">
                <a:solidFill>
                  <a:schemeClr val="lt1"/>
                </a:solidFill>
                <a:latin typeface="Calibri"/>
                <a:ea typeface="Calibri"/>
                <a:cs typeface="Calibri"/>
                <a:sym typeface="Calibri"/>
              </a:rPr>
              <a:t>simple language, emojis, maps</a:t>
            </a:r>
            <a:endParaRPr/>
          </a:p>
        </p:txBody>
      </p:sp>
      <p:sp>
        <p:nvSpPr>
          <p:cNvPr id="436" name="Google Shape;436;p30"/>
          <p:cNvSpPr/>
          <p:nvPr/>
        </p:nvSpPr>
        <p:spPr>
          <a:xfrm>
            <a:off x="1122381" y="4210538"/>
            <a:ext cx="767379" cy="658705"/>
          </a:xfrm>
          <a:prstGeom prst="roundRect">
            <a:avLst>
              <a:gd fmla="val 23425" name="adj"/>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30"/>
          <p:cNvSpPr/>
          <p:nvPr/>
        </p:nvSpPr>
        <p:spPr>
          <a:xfrm>
            <a:off x="3591261" y="4212986"/>
            <a:ext cx="3059729" cy="658705"/>
          </a:xfrm>
          <a:prstGeom prst="roundRect">
            <a:avLst>
              <a:gd fmla="val 2342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30"/>
          <p:cNvSpPr txBox="1"/>
          <p:nvPr>
            <p:ph type="ctrTitle"/>
          </p:nvPr>
        </p:nvSpPr>
        <p:spPr>
          <a:xfrm>
            <a:off x="838200" y="1254286"/>
            <a:ext cx="10515600" cy="6480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US" sz="3600"/>
              <a:t>Communication proposal</a:t>
            </a:r>
            <a:endParaRPr b="1"/>
          </a:p>
        </p:txBody>
      </p:sp>
      <p:sp>
        <p:nvSpPr>
          <p:cNvPr id="439" name="Google Shape;439;p30"/>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440" name="Google Shape;440;p30"/>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441" name="Google Shape;441;p30"/>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42" name="Google Shape;442;p30"/>
          <p:cNvPicPr preferRelativeResize="0"/>
          <p:nvPr/>
        </p:nvPicPr>
        <p:blipFill rotWithShape="1">
          <a:blip r:embed="rId3">
            <a:alphaModFix/>
          </a:blip>
          <a:srcRect b="51323" l="2644" r="3731" t="35028"/>
          <a:stretch/>
        </p:blipFill>
        <p:spPr>
          <a:xfrm>
            <a:off x="3677135" y="4298498"/>
            <a:ext cx="2887980" cy="487680"/>
          </a:xfrm>
          <a:prstGeom prst="rect">
            <a:avLst/>
          </a:prstGeom>
          <a:noFill/>
          <a:ln>
            <a:noFill/>
          </a:ln>
        </p:spPr>
      </p:pic>
      <p:sp>
        <p:nvSpPr>
          <p:cNvPr descr="Website icon - векторные изображения, Website icon картинки | Depositphotos" id="443" name="Google Shape;443;p3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oogle Play Маркет - Скачать бесплатно. Мобильные менеджеры" id="444" name="Google Shape;444;p3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45" name="Google Shape;445;p30"/>
          <p:cNvPicPr preferRelativeResize="0"/>
          <p:nvPr/>
        </p:nvPicPr>
        <p:blipFill rotWithShape="1">
          <a:blip r:embed="rId4">
            <a:alphaModFix/>
          </a:blip>
          <a:srcRect b="9814" l="8811" r="7344" t="9814"/>
          <a:stretch/>
        </p:blipFill>
        <p:spPr>
          <a:xfrm>
            <a:off x="1222829" y="4268382"/>
            <a:ext cx="566481" cy="543015"/>
          </a:xfrm>
          <a:prstGeom prst="rect">
            <a:avLst/>
          </a:prstGeom>
          <a:noFill/>
          <a:ln>
            <a:noFill/>
          </a:ln>
        </p:spPr>
      </p:pic>
      <p:sp>
        <p:nvSpPr>
          <p:cNvPr id="446" name="Google Shape;446;p30"/>
          <p:cNvSpPr/>
          <p:nvPr/>
        </p:nvSpPr>
        <p:spPr>
          <a:xfrm>
            <a:off x="2356821" y="4204825"/>
            <a:ext cx="767379" cy="658705"/>
          </a:xfrm>
          <a:prstGeom prst="roundRect">
            <a:avLst>
              <a:gd fmla="val 2342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7" name="Google Shape;447;p30"/>
          <p:cNvPicPr preferRelativeResize="0"/>
          <p:nvPr/>
        </p:nvPicPr>
        <p:blipFill rotWithShape="1">
          <a:blip r:embed="rId5">
            <a:alphaModFix/>
          </a:blip>
          <a:srcRect b="0" l="0" r="0" t="0"/>
          <a:stretch/>
        </p:blipFill>
        <p:spPr>
          <a:xfrm>
            <a:off x="2472738" y="4266405"/>
            <a:ext cx="535543" cy="535543"/>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1"/>
          <p:cNvSpPr txBox="1"/>
          <p:nvPr>
            <p:ph type="ctrTitle"/>
          </p:nvPr>
        </p:nvSpPr>
        <p:spPr>
          <a:xfrm>
            <a:off x="838200" y="1284923"/>
            <a:ext cx="10515600" cy="6480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US" sz="3600"/>
              <a:t>Future needs</a:t>
            </a:r>
            <a:endParaRPr b="1"/>
          </a:p>
        </p:txBody>
      </p:sp>
      <p:sp>
        <p:nvSpPr>
          <p:cNvPr id="453" name="Google Shape;453;p31"/>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454" name="Google Shape;454;p31"/>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455" name="Google Shape;455;p31"/>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6" name="Google Shape;456;p31"/>
          <p:cNvSpPr txBox="1"/>
          <p:nvPr/>
        </p:nvSpPr>
        <p:spPr>
          <a:xfrm>
            <a:off x="904067" y="1978543"/>
            <a:ext cx="10449733" cy="34163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Identify if there is a need to create new working networks: </a:t>
            </a:r>
            <a:r>
              <a:rPr i="1" lang="en-US" sz="2400">
                <a:solidFill>
                  <a:schemeClr val="lt1"/>
                </a:solidFill>
                <a:latin typeface="Calibri"/>
                <a:ea typeface="Calibri"/>
                <a:cs typeface="Calibri"/>
                <a:sym typeface="Calibri"/>
              </a:rPr>
              <a:t>project/product managers, IT-developers, marketing specialists, financial specialists, climate service specialists, financial resources</a:t>
            </a:r>
            <a:endParaRPr/>
          </a:p>
          <a:p>
            <a:pPr indent="-133350" lvl="0" marL="285750" marR="0" rtl="0" algn="l">
              <a:spcBef>
                <a:spcPts val="0"/>
              </a:spcBef>
              <a:spcAft>
                <a:spcPts val="0"/>
              </a:spcAft>
              <a:buClr>
                <a:schemeClr val="dk1"/>
              </a:buClr>
              <a:buSzPts val="2400"/>
              <a:buFont typeface="Calibri"/>
              <a:buNone/>
            </a:pPr>
            <a:r>
              <a:t/>
            </a:r>
            <a:endParaRPr b="1" sz="24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Identify if there is a need to create a new project to develop the CS started during this week:</a:t>
            </a:r>
            <a:r>
              <a:rPr lang="en-US" sz="2400">
                <a:solidFill>
                  <a:schemeClr val="lt1"/>
                </a:solidFill>
                <a:latin typeface="Calibri"/>
                <a:ea typeface="Calibri"/>
                <a:cs typeface="Calibri"/>
                <a:sym typeface="Calibri"/>
              </a:rPr>
              <a:t> </a:t>
            </a:r>
            <a:r>
              <a:rPr i="1" lang="en-US" sz="2400">
                <a:solidFill>
                  <a:schemeClr val="lt1"/>
                </a:solidFill>
                <a:latin typeface="Calibri"/>
                <a:ea typeface="Calibri"/>
                <a:cs typeface="Calibri"/>
                <a:sym typeface="Calibri"/>
              </a:rPr>
              <a:t>YES</a:t>
            </a:r>
            <a:endParaRPr/>
          </a:p>
          <a:p>
            <a:pPr indent="-133350" lvl="0" marL="285750" marR="0" rtl="0" algn="l">
              <a:spcBef>
                <a:spcPts val="0"/>
              </a:spcBef>
              <a:spcAft>
                <a:spcPts val="0"/>
              </a:spcAft>
              <a:buClr>
                <a:schemeClr val="dk1"/>
              </a:buClr>
              <a:buSzPts val="2400"/>
              <a:buFont typeface="Calibri"/>
              <a:buNone/>
            </a:pPr>
            <a:r>
              <a:t/>
            </a:r>
            <a:endParaRPr sz="24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Write other issues of interest: </a:t>
            </a:r>
            <a:r>
              <a:rPr i="1" lang="en-US" sz="2400">
                <a:solidFill>
                  <a:schemeClr val="lt1"/>
                </a:solidFill>
                <a:latin typeface="Calibri"/>
                <a:ea typeface="Calibri"/>
                <a:cs typeface="Calibri"/>
                <a:sym typeface="Calibri"/>
              </a:rPr>
              <a:t>bridging the gaps between climatologists and end-users of climate service</a:t>
            </a:r>
            <a:endParaRPr b="1" i="1" sz="24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2"/>
          <p:cNvSpPr txBox="1"/>
          <p:nvPr>
            <p:ph type="ctrTitle"/>
          </p:nvPr>
        </p:nvSpPr>
        <p:spPr>
          <a:xfrm>
            <a:off x="838200" y="1488123"/>
            <a:ext cx="10515600" cy="6480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US" sz="3600"/>
              <a:t>Conclusions</a:t>
            </a:r>
            <a:endParaRPr b="1"/>
          </a:p>
        </p:txBody>
      </p:sp>
      <p:sp>
        <p:nvSpPr>
          <p:cNvPr id="462" name="Google Shape;462;p32"/>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463" name="Google Shape;463;p32"/>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464" name="Google Shape;464;p32"/>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5" name="Google Shape;465;p32"/>
          <p:cNvSpPr txBox="1"/>
          <p:nvPr/>
        </p:nvSpPr>
        <p:spPr>
          <a:xfrm>
            <a:off x="843194" y="2402237"/>
            <a:ext cx="10505613" cy="193899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Identify the more interesting lessons from this week course: all </a:t>
            </a:r>
            <a:r>
              <a:rPr i="1" lang="en-US" sz="2400">
                <a:solidFill>
                  <a:schemeClr val="lt1"/>
                </a:solidFill>
                <a:latin typeface="Calibri"/>
                <a:ea typeface="Calibri"/>
                <a:cs typeface="Calibri"/>
                <a:sym typeface="Calibri"/>
              </a:rPr>
              <a:t>lectures</a:t>
            </a:r>
            <a:endParaRPr/>
          </a:p>
          <a:p>
            <a:pPr indent="0" lvl="0" marL="0" marR="0" rtl="0" algn="just">
              <a:spcBef>
                <a:spcPts val="0"/>
              </a:spcBef>
              <a:spcAft>
                <a:spcPts val="0"/>
              </a:spcAft>
              <a:buNone/>
            </a:pPr>
            <a:r>
              <a:t/>
            </a:r>
            <a:endParaRPr sz="2400">
              <a:solidFill>
                <a:schemeClr val="lt1"/>
              </a:solidFill>
              <a:latin typeface="Calibri"/>
              <a:ea typeface="Calibri"/>
              <a:cs typeface="Calibri"/>
              <a:sym typeface="Calibri"/>
            </a:endParaRPr>
          </a:p>
          <a:p>
            <a:pPr indent="-285750" lvl="0" marL="285750" marR="0" rtl="0" algn="just">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State if you need more training materials related with the work done during this week</a:t>
            </a:r>
            <a:endParaRPr/>
          </a:p>
          <a:p>
            <a:pPr indent="0" lvl="0" marL="0" marR="0" rtl="0" algn="just">
              <a:spcBef>
                <a:spcPts val="0"/>
              </a:spcBef>
              <a:spcAft>
                <a:spcPts val="0"/>
              </a:spcAft>
              <a:buNone/>
            </a:pPr>
            <a:r>
              <a:t/>
            </a:r>
            <a:endParaRPr i="1" sz="24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5"/>
          <p:cNvSpPr txBox="1"/>
          <p:nvPr>
            <p:ph type="ctrTitle"/>
          </p:nvPr>
        </p:nvSpPr>
        <p:spPr>
          <a:xfrm>
            <a:off x="838200" y="1239095"/>
            <a:ext cx="10269072" cy="6480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US" sz="3600"/>
              <a:t>Presentation of the group А9</a:t>
            </a:r>
            <a:endParaRPr b="1" sz="3600"/>
          </a:p>
        </p:txBody>
      </p:sp>
      <p:sp>
        <p:nvSpPr>
          <p:cNvPr id="118" name="Google Shape;118;p15"/>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119" name="Google Shape;119;p15"/>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120" name="Google Shape;120;p15"/>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21" name="Google Shape;121;p15"/>
          <p:cNvGraphicFramePr/>
          <p:nvPr/>
        </p:nvGraphicFramePr>
        <p:xfrm>
          <a:off x="371475" y="2159089"/>
          <a:ext cx="3000000" cy="3000000"/>
        </p:xfrm>
        <a:graphic>
          <a:graphicData uri="http://schemas.openxmlformats.org/drawingml/2006/table">
            <a:tbl>
              <a:tblPr bandRow="1" firstRow="1">
                <a:noFill/>
                <a:tableStyleId>{A0412090-D756-46C1-8F96-4A38BAE17985}</a:tableStyleId>
              </a:tblPr>
              <a:tblGrid>
                <a:gridCol w="3372700"/>
                <a:gridCol w="8076350"/>
              </a:tblGrid>
              <a:tr h="280100">
                <a:tc>
                  <a:txBody>
                    <a:bodyPr/>
                    <a:lstStyle/>
                    <a:p>
                      <a:pPr indent="0" lvl="0" marL="0" marR="0" rtl="0" algn="ctr">
                        <a:spcBef>
                          <a:spcPts val="0"/>
                        </a:spcBef>
                        <a:spcAft>
                          <a:spcPts val="0"/>
                        </a:spcAft>
                        <a:buNone/>
                      </a:pPr>
                      <a:r>
                        <a:rPr b="1" lang="en-US" sz="2000" u="none" cap="none" strike="noStrike">
                          <a:solidFill>
                            <a:schemeClr val="lt1"/>
                          </a:solidFill>
                        </a:rPr>
                        <a:t>Name</a:t>
                      </a:r>
                      <a:endParaRPr b="1" i="0" sz="2000" u="none" cap="none" strike="noStrike">
                        <a:solidFill>
                          <a:schemeClr val="lt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b="1" lang="en-US" sz="2000" u="none" cap="none" strike="noStrike">
                          <a:solidFill>
                            <a:schemeClr val="lt1"/>
                          </a:solidFill>
                        </a:rPr>
                        <a:t>Affiliation</a:t>
                      </a:r>
                      <a:endParaRPr b="1" i="0" sz="2000" u="none" cap="none" strike="noStrike">
                        <a:solidFill>
                          <a:schemeClr val="lt1"/>
                        </a:solidFill>
                        <a:latin typeface="Calibri"/>
                        <a:ea typeface="Calibri"/>
                        <a:cs typeface="Calibri"/>
                        <a:sym typeface="Calibri"/>
                      </a:endParaRPr>
                    </a:p>
                  </a:txBody>
                  <a:tcPr marT="45725" marB="45725" marR="91450" marL="91450"/>
                </a:tc>
              </a:tr>
              <a:tr h="409375">
                <a:tc>
                  <a:txBody>
                    <a:bodyPr/>
                    <a:lstStyle/>
                    <a:p>
                      <a:pPr indent="0" lvl="0" marL="0" marR="0" rtl="0" algn="l">
                        <a:spcBef>
                          <a:spcPts val="0"/>
                        </a:spcBef>
                        <a:spcAft>
                          <a:spcPts val="0"/>
                        </a:spcAft>
                        <a:buNone/>
                      </a:pPr>
                      <a:r>
                        <a:rPr i="1" lang="en-US" sz="1800" u="none" cap="none" strike="noStrike">
                          <a:solidFill>
                            <a:schemeClr val="lt1"/>
                          </a:solidFill>
                        </a:rPr>
                        <a:t>Viktoriia Kuryshyna</a:t>
                      </a:r>
                      <a:endParaRPr b="0" i="0" sz="1800" u="none" cap="none" strike="noStrike">
                        <a:solidFill>
                          <a:schemeClr val="lt1"/>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b="0" lang="en-US" sz="1800" u="none" cap="none" strike="noStrike">
                          <a:solidFill>
                            <a:schemeClr val="lt1"/>
                          </a:solidFill>
                        </a:rPr>
                        <a:t>Odesa State Environmental University (Odesa, Ukraine)</a:t>
                      </a:r>
                      <a:endParaRPr b="0" sz="1800" u="none" cap="none" strike="noStrike">
                        <a:solidFill>
                          <a:schemeClr val="lt1"/>
                        </a:solidFill>
                      </a:endParaRPr>
                    </a:p>
                    <a:p>
                      <a:pPr indent="0" lvl="0" marL="0" marR="0" rtl="0" algn="l">
                        <a:spcBef>
                          <a:spcPts val="0"/>
                        </a:spcBef>
                        <a:spcAft>
                          <a:spcPts val="0"/>
                        </a:spcAft>
                        <a:buNone/>
                      </a:pPr>
                      <a:r>
                        <a:rPr b="0" i="1" lang="en-US" sz="1400" u="none" cap="none" strike="noStrike">
                          <a:solidFill>
                            <a:schemeClr val="lt1"/>
                          </a:solidFill>
                          <a:latin typeface="Calibri"/>
                          <a:ea typeface="Calibri"/>
                          <a:cs typeface="Calibri"/>
                          <a:sym typeface="Calibri"/>
                        </a:rPr>
                        <a:t>	Senior Lecturer, Department of Meteorology and Climatology</a:t>
                      </a:r>
                      <a:endParaRPr b="0" sz="1400" u="none" cap="none" strike="noStrike">
                        <a:solidFill>
                          <a:schemeClr val="lt1"/>
                        </a:solidFill>
                      </a:endParaRPr>
                    </a:p>
                  </a:txBody>
                  <a:tcPr marT="45725" marB="45725" marR="91450" marL="91450" anchor="ctr"/>
                </a:tc>
              </a:tr>
              <a:tr h="409375">
                <a:tc>
                  <a:txBody>
                    <a:bodyPr/>
                    <a:lstStyle/>
                    <a:p>
                      <a:pPr indent="0" lvl="0" marL="0" marR="0" rtl="0" algn="l">
                        <a:spcBef>
                          <a:spcPts val="0"/>
                        </a:spcBef>
                        <a:spcAft>
                          <a:spcPts val="0"/>
                        </a:spcAft>
                        <a:buNone/>
                      </a:pPr>
                      <a:r>
                        <a:rPr i="1" lang="en-US" sz="1800" u="none" cap="none" strike="noStrike">
                          <a:solidFill>
                            <a:schemeClr val="lt1"/>
                          </a:solidFill>
                        </a:rPr>
                        <a:t>Inna Rybalka</a:t>
                      </a:r>
                      <a:endParaRPr b="0" i="0" sz="1800" u="none" cap="none" strike="noStrike">
                        <a:solidFill>
                          <a:schemeClr val="lt1"/>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b="0" lang="en-US" sz="1800" u="none" cap="none" strike="noStrike">
                          <a:solidFill>
                            <a:schemeClr val="lt1"/>
                          </a:solidFill>
                        </a:rPr>
                        <a:t>O.M. Beketov National University of Urban Economy in Kharkiv (Kharkiv, Ukraine)</a:t>
                      </a:r>
                      <a:endParaRPr/>
                    </a:p>
                    <a:p>
                      <a:pPr indent="0" lvl="0" marL="0" marR="0" rtl="0" algn="l">
                        <a:spcBef>
                          <a:spcPts val="0"/>
                        </a:spcBef>
                        <a:spcAft>
                          <a:spcPts val="0"/>
                        </a:spcAft>
                        <a:buNone/>
                      </a:pPr>
                      <a:r>
                        <a:rPr b="0" i="1" lang="en-US" sz="1400" u="none" cap="none" strike="noStrike">
                          <a:solidFill>
                            <a:schemeClr val="lt1"/>
                          </a:solidFill>
                          <a:latin typeface="Calibri"/>
                          <a:ea typeface="Calibri"/>
                          <a:cs typeface="Calibri"/>
                          <a:sym typeface="Calibri"/>
                        </a:rPr>
                        <a:t>	Associate Professor, Department of Urban Ecology and Engineering</a:t>
                      </a:r>
                      <a:endParaRPr/>
                    </a:p>
                  </a:txBody>
                  <a:tcPr marT="45725" marB="45725" marR="91450" marL="91450" anchor="ctr"/>
                </a:tc>
              </a:tr>
              <a:tr h="409375">
                <a:tc>
                  <a:txBody>
                    <a:bodyPr/>
                    <a:lstStyle/>
                    <a:p>
                      <a:pPr indent="0" lvl="0" marL="0" marR="0" rtl="0" algn="l">
                        <a:spcBef>
                          <a:spcPts val="0"/>
                        </a:spcBef>
                        <a:spcAft>
                          <a:spcPts val="0"/>
                        </a:spcAft>
                        <a:buNone/>
                      </a:pPr>
                      <a:r>
                        <a:rPr i="1" lang="en-US" sz="1800" u="none" cap="none" strike="noStrike">
                          <a:solidFill>
                            <a:schemeClr val="lt1"/>
                          </a:solidFill>
                        </a:rPr>
                        <a:t>Halyna Katerusha</a:t>
                      </a:r>
                      <a:endParaRPr b="0" i="0" sz="1800" u="none" cap="none" strike="noStrike">
                        <a:solidFill>
                          <a:schemeClr val="lt1"/>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b="0" lang="en-US" sz="1800" u="none" cap="none" strike="noStrike">
                          <a:solidFill>
                            <a:schemeClr val="lt1"/>
                          </a:solidFill>
                        </a:rPr>
                        <a:t>Odesa State Environmental University (Odesa, Ukraine)</a:t>
                      </a:r>
                      <a:endParaRPr/>
                    </a:p>
                    <a:p>
                      <a:pPr indent="0" lvl="0" marL="0" marR="0" rtl="0" algn="l">
                        <a:spcBef>
                          <a:spcPts val="0"/>
                        </a:spcBef>
                        <a:spcAft>
                          <a:spcPts val="0"/>
                        </a:spcAft>
                        <a:buNone/>
                      </a:pPr>
                      <a:r>
                        <a:rPr b="0" i="1" lang="en-US" sz="1400" u="none" cap="none" strike="noStrike">
                          <a:solidFill>
                            <a:schemeClr val="lt1"/>
                          </a:solidFill>
                          <a:latin typeface="Calibri"/>
                          <a:ea typeface="Calibri"/>
                          <a:cs typeface="Calibri"/>
                          <a:sym typeface="Calibri"/>
                        </a:rPr>
                        <a:t>	Associate Professor, Department of Meteorology and Climatology</a:t>
                      </a:r>
                      <a:endParaRPr b="0" i="0" sz="1400" u="none" cap="none" strike="noStrike">
                        <a:solidFill>
                          <a:schemeClr val="lt1"/>
                        </a:solidFill>
                        <a:latin typeface="Calibri"/>
                        <a:ea typeface="Calibri"/>
                        <a:cs typeface="Calibri"/>
                        <a:sym typeface="Calibri"/>
                      </a:endParaRPr>
                    </a:p>
                  </a:txBody>
                  <a:tcPr marT="45725" marB="45725" marR="91450" marL="91450" anchor="ctr"/>
                </a:tc>
              </a:tr>
              <a:tr h="409375">
                <a:tc>
                  <a:txBody>
                    <a:bodyPr/>
                    <a:lstStyle/>
                    <a:p>
                      <a:pPr indent="0" lvl="0" marL="0" marR="0" rtl="0" algn="l">
                        <a:spcBef>
                          <a:spcPts val="0"/>
                        </a:spcBef>
                        <a:spcAft>
                          <a:spcPts val="0"/>
                        </a:spcAft>
                        <a:buNone/>
                      </a:pPr>
                      <a:r>
                        <a:rPr i="1" lang="en-US" sz="1800" u="none" cap="none" strike="noStrike">
                          <a:solidFill>
                            <a:schemeClr val="lt1"/>
                          </a:solidFill>
                        </a:rPr>
                        <a:t>Nataliia Danilova</a:t>
                      </a:r>
                      <a:endParaRPr b="0" i="0" sz="1800" u="none" cap="none" strike="noStrike">
                        <a:solidFill>
                          <a:schemeClr val="lt1"/>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b="0" lang="en-US" sz="1800" u="none" cap="none" strike="noStrike">
                          <a:solidFill>
                            <a:schemeClr val="lt1"/>
                          </a:solidFill>
                        </a:rPr>
                        <a:t>Odesa State Environmental University (Odesa, Ukraine)</a:t>
                      </a:r>
                      <a:endParaRPr/>
                    </a:p>
                    <a:p>
                      <a:pPr indent="0" lvl="0" marL="0" marR="0" rtl="0" algn="l">
                        <a:spcBef>
                          <a:spcPts val="0"/>
                        </a:spcBef>
                        <a:spcAft>
                          <a:spcPts val="0"/>
                        </a:spcAft>
                        <a:buNone/>
                      </a:pPr>
                      <a:r>
                        <a:rPr b="0" i="1" lang="en-US" sz="1400" u="none" cap="none" strike="noStrike">
                          <a:solidFill>
                            <a:schemeClr val="lt1"/>
                          </a:solidFill>
                          <a:latin typeface="Calibri"/>
                          <a:ea typeface="Calibri"/>
                          <a:cs typeface="Calibri"/>
                          <a:sym typeface="Calibri"/>
                        </a:rPr>
                        <a:t>	Associate Professor, Department of Agrometeorology and Agro-ecology </a:t>
                      </a:r>
                      <a:endParaRPr b="0" i="0" sz="1400" u="none" cap="none" strike="noStrike">
                        <a:solidFill>
                          <a:schemeClr val="lt1"/>
                        </a:solidFill>
                        <a:latin typeface="Calibri"/>
                        <a:ea typeface="Calibri"/>
                        <a:cs typeface="Calibri"/>
                        <a:sym typeface="Calibri"/>
                      </a:endParaRPr>
                    </a:p>
                  </a:txBody>
                  <a:tcPr marT="45725" marB="45725" marR="91450" marL="91450" anchor="ctr"/>
                </a:tc>
              </a:tr>
            </a:tbl>
          </a:graphicData>
        </a:graphic>
      </p:graphicFrame>
    </p:spTree>
  </p:cSld>
  <p:clrMapOvr>
    <a:masterClrMapping/>
  </p:clrMapOvr>
  <mc:AlternateContent>
    <mc:Choice Requires="p14">
      <p:transition spd="slow" p14:dur="15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3"/>
          <p:cNvSpPr/>
          <p:nvPr/>
        </p:nvSpPr>
        <p:spPr>
          <a:xfrm>
            <a:off x="4780281" y="2894010"/>
            <a:ext cx="2628000" cy="2628000"/>
          </a:xfrm>
          <a:prstGeom prst="roundRect">
            <a:avLst>
              <a:gd fmla="val 462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33"/>
          <p:cNvSpPr txBox="1"/>
          <p:nvPr>
            <p:ph type="ctrTitle"/>
          </p:nvPr>
        </p:nvSpPr>
        <p:spPr>
          <a:xfrm>
            <a:off x="838200" y="1310640"/>
            <a:ext cx="10515600" cy="13919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US"/>
              <a:t>THANK YOU!</a:t>
            </a:r>
            <a:endParaRPr/>
          </a:p>
        </p:txBody>
      </p:sp>
      <p:sp>
        <p:nvSpPr>
          <p:cNvPr id="472" name="Google Shape;472;p33"/>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473" name="Google Shape;473;p33"/>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474" name="Google Shape;474;p33"/>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C:\Users\Инна\Завантаження\Безымянный-1.jpg" id="475" name="Google Shape;475;p33"/>
          <p:cNvPicPr preferRelativeResize="0"/>
          <p:nvPr/>
        </p:nvPicPr>
        <p:blipFill rotWithShape="1">
          <a:blip r:embed="rId3">
            <a:alphaModFix/>
          </a:blip>
          <a:srcRect b="0" l="0" r="0" t="0"/>
          <a:stretch/>
        </p:blipFill>
        <p:spPr>
          <a:xfrm>
            <a:off x="4895147" y="3011519"/>
            <a:ext cx="2401705" cy="2396422"/>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6"/>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127" name="Google Shape;127;p16"/>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128" name="Google Shape;128;p16"/>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9" name="Google Shape;129;p16"/>
          <p:cNvSpPr/>
          <p:nvPr/>
        </p:nvSpPr>
        <p:spPr>
          <a:xfrm>
            <a:off x="355600" y="2052320"/>
            <a:ext cx="4246880" cy="3624884"/>
          </a:xfrm>
          <a:prstGeom prst="roundRect">
            <a:avLst>
              <a:gd fmla="val 462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16"/>
          <p:cNvSpPr txBox="1"/>
          <p:nvPr>
            <p:ph type="ctrTitle"/>
          </p:nvPr>
        </p:nvSpPr>
        <p:spPr>
          <a:xfrm>
            <a:off x="838200" y="1244794"/>
            <a:ext cx="10515600" cy="6480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sz="3600"/>
              <a:t>Topic of the working group</a:t>
            </a:r>
            <a:endParaRPr b="1" sz="1800"/>
          </a:p>
        </p:txBody>
      </p:sp>
      <p:pic>
        <p:nvPicPr>
          <p:cNvPr id="131" name="Google Shape;131;p16"/>
          <p:cNvPicPr preferRelativeResize="0"/>
          <p:nvPr/>
        </p:nvPicPr>
        <p:blipFill rotWithShape="1">
          <a:blip r:embed="rId3">
            <a:alphaModFix/>
          </a:blip>
          <a:srcRect b="0" l="0" r="0" t="0"/>
          <a:stretch/>
        </p:blipFill>
        <p:spPr>
          <a:xfrm>
            <a:off x="458183" y="2139334"/>
            <a:ext cx="4053641" cy="3375309"/>
          </a:xfrm>
          <a:prstGeom prst="rect">
            <a:avLst/>
          </a:prstGeom>
          <a:noFill/>
          <a:ln>
            <a:noFill/>
          </a:ln>
        </p:spPr>
      </p:pic>
      <p:sp>
        <p:nvSpPr>
          <p:cNvPr id="132" name="Google Shape;132;p16"/>
          <p:cNvSpPr txBox="1"/>
          <p:nvPr/>
        </p:nvSpPr>
        <p:spPr>
          <a:xfrm>
            <a:off x="4739640" y="2106391"/>
            <a:ext cx="6933485" cy="105413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4166"/>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Sector of the Economy – Urban Economy</a:t>
            </a:r>
            <a:endParaRPr/>
          </a:p>
          <a:p>
            <a:pPr indent="-285750" lvl="0" marL="285750" marR="0" rtl="0" algn="l">
              <a:lnSpc>
                <a:spcPct val="104166"/>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Subsector – </a:t>
            </a:r>
            <a:r>
              <a:rPr b="1" i="0" lang="en-US" sz="2400" u="none" cap="none" strike="noStrike">
                <a:solidFill>
                  <a:srgbClr val="CCFFCC"/>
                </a:solidFill>
                <a:latin typeface="Calibri"/>
                <a:ea typeface="Calibri"/>
                <a:cs typeface="Calibri"/>
                <a:sym typeface="Calibri"/>
              </a:rPr>
              <a:t>Urban greenery/Urban forestry</a:t>
            </a:r>
            <a:endParaRPr/>
          </a:p>
          <a:p>
            <a:pPr indent="-285750" lvl="0" marL="285750" marR="0" rtl="0" algn="l">
              <a:lnSpc>
                <a:spcPct val="104166"/>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Calibri"/>
                <a:ea typeface="Calibri"/>
                <a:cs typeface="Calibri"/>
                <a:sym typeface="Calibri"/>
              </a:rPr>
              <a:t>Study areas – Steppe zone of Ukraine (Odesa)</a:t>
            </a:r>
            <a:endParaRPr/>
          </a:p>
        </p:txBody>
      </p:sp>
      <p:grpSp>
        <p:nvGrpSpPr>
          <p:cNvPr id="133" name="Google Shape;133;p16"/>
          <p:cNvGrpSpPr/>
          <p:nvPr/>
        </p:nvGrpSpPr>
        <p:grpSpPr>
          <a:xfrm>
            <a:off x="8462205" y="3400694"/>
            <a:ext cx="3414969" cy="2276510"/>
            <a:chOff x="8462205" y="3400694"/>
            <a:chExt cx="3414969" cy="2276510"/>
          </a:xfrm>
        </p:grpSpPr>
        <p:sp>
          <p:nvSpPr>
            <p:cNvPr id="134" name="Google Shape;134;p16"/>
            <p:cNvSpPr/>
            <p:nvPr/>
          </p:nvSpPr>
          <p:spPr>
            <a:xfrm>
              <a:off x="8462205" y="3400694"/>
              <a:ext cx="3414969" cy="2276510"/>
            </a:xfrm>
            <a:prstGeom prst="roundRect">
              <a:avLst>
                <a:gd fmla="val 4627" name="adj"/>
              </a:avLst>
            </a:prstGeom>
            <a:solidFill>
              <a:srgbClr val="94AD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Украина Бесплатная карта, бесплатная карта, свободная карта, Бесплатная  базовая карта контур, регионах, Главные города" id="135" name="Google Shape;135;p16"/>
            <p:cNvPicPr preferRelativeResize="0"/>
            <p:nvPr/>
          </p:nvPicPr>
          <p:blipFill rotWithShape="1">
            <a:blip r:embed="rId4">
              <a:alphaModFix/>
            </a:blip>
            <a:srcRect b="1791" l="1976" r="1513" t="2438"/>
            <a:stretch/>
          </p:blipFill>
          <p:spPr>
            <a:xfrm>
              <a:off x="8532586" y="3431476"/>
              <a:ext cx="3225801" cy="2194560"/>
            </a:xfrm>
            <a:prstGeom prst="rect">
              <a:avLst/>
            </a:prstGeom>
            <a:noFill/>
            <a:ln>
              <a:noFill/>
            </a:ln>
          </p:spPr>
        </p:pic>
        <p:sp>
          <p:nvSpPr>
            <p:cNvPr id="136" name="Google Shape;136;p16"/>
            <p:cNvSpPr/>
            <p:nvPr/>
          </p:nvSpPr>
          <p:spPr>
            <a:xfrm>
              <a:off x="10015376" y="5020902"/>
              <a:ext cx="54000" cy="54000"/>
            </a:xfrm>
            <a:prstGeom prst="ellipse">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16"/>
            <p:cNvSpPr txBox="1"/>
            <p:nvPr/>
          </p:nvSpPr>
          <p:spPr>
            <a:xfrm>
              <a:off x="9683061" y="4760445"/>
              <a:ext cx="924850" cy="292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300" u="none" cap="none" strike="noStrike">
                  <a:solidFill>
                    <a:srgbClr val="FF0000"/>
                  </a:solidFill>
                  <a:latin typeface="Calibri"/>
                  <a:ea typeface="Calibri"/>
                  <a:cs typeface="Calibri"/>
                  <a:sym typeface="Calibri"/>
                </a:rPr>
                <a:t>Odesa</a:t>
              </a:r>
              <a:endParaRPr b="0" i="0" sz="1300" u="none" cap="none" strike="noStrike">
                <a:solidFill>
                  <a:srgbClr val="FF0000"/>
                </a:solidFill>
                <a:latin typeface="Calibri"/>
                <a:ea typeface="Calibri"/>
                <a:cs typeface="Calibri"/>
                <a:sym typeface="Calibri"/>
              </a:endParaRPr>
            </a:p>
          </p:txBody>
        </p:sp>
      </p:grpSp>
      <p:sp>
        <p:nvSpPr>
          <p:cNvPr id="138" name="Google Shape;138;p16"/>
          <p:cNvSpPr/>
          <p:nvPr/>
        </p:nvSpPr>
        <p:spPr>
          <a:xfrm>
            <a:off x="4920478" y="3379526"/>
            <a:ext cx="3414969" cy="2297678"/>
          </a:xfrm>
          <a:prstGeom prst="roundRect">
            <a:avLst>
              <a:gd fmla="val 4627" name="adj"/>
            </a:avLst>
          </a:prstGeom>
          <a:solidFill>
            <a:srgbClr val="71AE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548135"/>
              </a:solidFill>
              <a:latin typeface="Calibri"/>
              <a:ea typeface="Calibri"/>
              <a:cs typeface="Calibri"/>
              <a:sym typeface="Calibri"/>
            </a:endParaRPr>
          </a:p>
        </p:txBody>
      </p:sp>
      <p:pic>
        <p:nvPicPr>
          <p:cNvPr id="139" name="Google Shape;139;p16"/>
          <p:cNvPicPr preferRelativeResize="0"/>
          <p:nvPr/>
        </p:nvPicPr>
        <p:blipFill rotWithShape="1">
          <a:blip r:embed="rId5">
            <a:alphaModFix/>
          </a:blip>
          <a:srcRect b="10356" l="0" r="0" t="31485"/>
          <a:stretch/>
        </p:blipFill>
        <p:spPr>
          <a:xfrm>
            <a:off x="4996171" y="3473517"/>
            <a:ext cx="3263582" cy="210969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cxnSp>
        <p:nvCxnSpPr>
          <p:cNvPr id="144" name="Google Shape;144;p17"/>
          <p:cNvCxnSpPr/>
          <p:nvPr/>
        </p:nvCxnSpPr>
        <p:spPr>
          <a:xfrm flipH="1" rot="10800000">
            <a:off x="8869100" y="3834503"/>
            <a:ext cx="1199338" cy="888569"/>
          </a:xfrm>
          <a:prstGeom prst="straightConnector1">
            <a:avLst/>
          </a:prstGeom>
          <a:noFill/>
          <a:ln cap="flat" cmpd="sng" w="19050">
            <a:solidFill>
              <a:schemeClr val="lt1"/>
            </a:solidFill>
            <a:prstDash val="solid"/>
            <a:miter lim="800000"/>
            <a:headEnd len="sm" w="sm" type="none"/>
            <a:tailEnd len="sm" w="sm" type="none"/>
          </a:ln>
        </p:spPr>
      </p:cxnSp>
      <p:sp>
        <p:nvSpPr>
          <p:cNvPr id="145" name="Google Shape;145;p17"/>
          <p:cNvSpPr/>
          <p:nvPr/>
        </p:nvSpPr>
        <p:spPr>
          <a:xfrm>
            <a:off x="9448081" y="3951987"/>
            <a:ext cx="561882" cy="1558089"/>
          </a:xfrm>
          <a:custGeom>
            <a:rect b="b" l="l" r="r" t="t"/>
            <a:pathLst>
              <a:path extrusionOk="0" h="1514475" w="490038">
                <a:moveTo>
                  <a:pt x="470988" y="0"/>
                </a:moveTo>
                <a:cubicBezTo>
                  <a:pt x="297950" y="150019"/>
                  <a:pt x="104363" y="387923"/>
                  <a:pt x="61413" y="504825"/>
                </a:cubicBezTo>
                <a:cubicBezTo>
                  <a:pt x="18463" y="621727"/>
                  <a:pt x="-4135" y="758524"/>
                  <a:pt x="627" y="879174"/>
                </a:cubicBezTo>
                <a:cubicBezTo>
                  <a:pt x="5389" y="999824"/>
                  <a:pt x="12850" y="1121196"/>
                  <a:pt x="89988" y="1228725"/>
                </a:cubicBezTo>
                <a:cubicBezTo>
                  <a:pt x="161425" y="1397000"/>
                  <a:pt x="293188" y="1473200"/>
                  <a:pt x="490038" y="1514475"/>
                </a:cubicBezTo>
              </a:path>
            </a:pathLst>
          </a:cu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17"/>
          <p:cNvSpPr/>
          <p:nvPr/>
        </p:nvSpPr>
        <p:spPr>
          <a:xfrm>
            <a:off x="9566374" y="3931667"/>
            <a:ext cx="946185" cy="1223394"/>
          </a:xfrm>
          <a:custGeom>
            <a:rect b="b" l="l" r="r" t="t"/>
            <a:pathLst>
              <a:path extrusionOk="0" h="1273434" w="946185">
                <a:moveTo>
                  <a:pt x="454060" y="0"/>
                </a:moveTo>
                <a:cubicBezTo>
                  <a:pt x="252447" y="161925"/>
                  <a:pt x="72002" y="341476"/>
                  <a:pt x="22260" y="535501"/>
                </a:cubicBezTo>
                <a:cubicBezTo>
                  <a:pt x="-27482" y="729526"/>
                  <a:pt x="1623" y="1041914"/>
                  <a:pt x="155610" y="1164151"/>
                </a:cubicBezTo>
                <a:cubicBezTo>
                  <a:pt x="309597" y="1286388"/>
                  <a:pt x="627891" y="1277657"/>
                  <a:pt x="946185" y="1268926"/>
                </a:cubicBezTo>
              </a:path>
            </a:pathLst>
          </a:cu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47" name="Google Shape;147;p17"/>
          <p:cNvCxnSpPr/>
          <p:nvPr/>
        </p:nvCxnSpPr>
        <p:spPr>
          <a:xfrm rot="10800000">
            <a:off x="10580883" y="3015575"/>
            <a:ext cx="0" cy="1771304"/>
          </a:xfrm>
          <a:prstGeom prst="straightConnector1">
            <a:avLst/>
          </a:prstGeom>
          <a:noFill/>
          <a:ln cap="flat" cmpd="sng" w="19050">
            <a:solidFill>
              <a:schemeClr val="lt1"/>
            </a:solidFill>
            <a:prstDash val="solid"/>
            <a:miter lim="800000"/>
            <a:headEnd len="sm" w="sm" type="none"/>
            <a:tailEnd len="sm" w="sm" type="none"/>
          </a:ln>
        </p:spPr>
      </p:cxnSp>
      <p:cxnSp>
        <p:nvCxnSpPr>
          <p:cNvPr id="148" name="Google Shape;148;p17"/>
          <p:cNvCxnSpPr/>
          <p:nvPr/>
        </p:nvCxnSpPr>
        <p:spPr>
          <a:xfrm flipH="1" rot="10800000">
            <a:off x="1383310" y="1463838"/>
            <a:ext cx="1123950" cy="1317950"/>
          </a:xfrm>
          <a:prstGeom prst="straightConnector1">
            <a:avLst/>
          </a:prstGeom>
          <a:noFill/>
          <a:ln cap="flat" cmpd="sng" w="19050">
            <a:solidFill>
              <a:schemeClr val="lt1"/>
            </a:solidFill>
            <a:prstDash val="solid"/>
            <a:miter lim="800000"/>
            <a:headEnd len="sm" w="sm" type="none"/>
            <a:tailEnd len="sm" w="sm" type="none"/>
          </a:ln>
        </p:spPr>
      </p:cxnSp>
      <p:sp>
        <p:nvSpPr>
          <p:cNvPr id="149" name="Google Shape;149;p17"/>
          <p:cNvSpPr/>
          <p:nvPr/>
        </p:nvSpPr>
        <p:spPr>
          <a:xfrm>
            <a:off x="1078511" y="1707720"/>
            <a:ext cx="3139156" cy="1074068"/>
          </a:xfrm>
          <a:custGeom>
            <a:rect b="b" l="l" r="r" t="t"/>
            <a:pathLst>
              <a:path extrusionOk="0" h="1060007" w="3316322">
                <a:moveTo>
                  <a:pt x="0" y="1060007"/>
                </a:moveTo>
                <a:cubicBezTo>
                  <a:pt x="195262" y="742507"/>
                  <a:pt x="552180" y="320266"/>
                  <a:pt x="1104900" y="145607"/>
                </a:cubicBezTo>
                <a:cubicBezTo>
                  <a:pt x="1657620" y="-29052"/>
                  <a:pt x="2344975" y="-5611"/>
                  <a:pt x="3316322" y="12055"/>
                </a:cubicBezTo>
              </a:path>
            </a:pathLst>
          </a:cu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0" name="Google Shape;150;p17"/>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151" name="Google Shape;151;p17"/>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152" name="Google Shape;152;p17"/>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3" name="Google Shape;153;p17"/>
          <p:cNvSpPr/>
          <p:nvPr/>
        </p:nvSpPr>
        <p:spPr>
          <a:xfrm>
            <a:off x="89446" y="1223278"/>
            <a:ext cx="1245224" cy="461665"/>
          </a:xfrm>
          <a:prstGeom prst="rect">
            <a:avLst/>
          </a:prstGeom>
          <a:solidFill>
            <a:srgbClr val="1872B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Calibri"/>
                <a:ea typeface="Calibri"/>
                <a:cs typeface="Calibri"/>
                <a:sym typeface="Calibri"/>
              </a:rPr>
              <a:t>Step 1</a:t>
            </a:r>
            <a:endParaRPr b="0" i="0" sz="2400" u="none" cap="none" strike="noStrike">
              <a:solidFill>
                <a:schemeClr val="lt1"/>
              </a:solidFill>
              <a:latin typeface="Calibri"/>
              <a:ea typeface="Calibri"/>
              <a:cs typeface="Calibri"/>
              <a:sym typeface="Calibri"/>
            </a:endParaRPr>
          </a:p>
        </p:txBody>
      </p:sp>
      <p:cxnSp>
        <p:nvCxnSpPr>
          <p:cNvPr id="154" name="Google Shape;154;p17"/>
          <p:cNvCxnSpPr/>
          <p:nvPr/>
        </p:nvCxnSpPr>
        <p:spPr>
          <a:xfrm rot="10800000">
            <a:off x="5853800" y="2420105"/>
            <a:ext cx="1685135" cy="595470"/>
          </a:xfrm>
          <a:prstGeom prst="straightConnector1">
            <a:avLst/>
          </a:prstGeom>
          <a:noFill/>
          <a:ln cap="flat" cmpd="sng" w="19050">
            <a:solidFill>
              <a:schemeClr val="lt1"/>
            </a:solidFill>
            <a:prstDash val="solid"/>
            <a:miter lim="800000"/>
            <a:headEnd len="sm" w="sm" type="none"/>
            <a:tailEnd len="sm" w="sm" type="none"/>
          </a:ln>
        </p:spPr>
      </p:cxnSp>
      <p:cxnSp>
        <p:nvCxnSpPr>
          <p:cNvPr id="155" name="Google Shape;155;p17"/>
          <p:cNvCxnSpPr/>
          <p:nvPr/>
        </p:nvCxnSpPr>
        <p:spPr>
          <a:xfrm flipH="1" rot="10800000">
            <a:off x="5853800" y="1760707"/>
            <a:ext cx="1318013" cy="558692"/>
          </a:xfrm>
          <a:prstGeom prst="straightConnector1">
            <a:avLst/>
          </a:prstGeom>
          <a:noFill/>
          <a:ln cap="flat" cmpd="sng" w="19050">
            <a:solidFill>
              <a:schemeClr val="lt1"/>
            </a:solidFill>
            <a:prstDash val="solid"/>
            <a:miter lim="800000"/>
            <a:headEnd len="sm" w="sm" type="none"/>
            <a:tailEnd len="sm" w="sm" type="none"/>
          </a:ln>
        </p:spPr>
      </p:cxnSp>
      <p:cxnSp>
        <p:nvCxnSpPr>
          <p:cNvPr id="156" name="Google Shape;156;p17"/>
          <p:cNvCxnSpPr/>
          <p:nvPr/>
        </p:nvCxnSpPr>
        <p:spPr>
          <a:xfrm flipH="1" rot="10800000">
            <a:off x="1654773" y="2044320"/>
            <a:ext cx="699319" cy="810057"/>
          </a:xfrm>
          <a:prstGeom prst="straightConnector1">
            <a:avLst/>
          </a:prstGeom>
          <a:noFill/>
          <a:ln cap="flat" cmpd="sng" w="19050">
            <a:solidFill>
              <a:schemeClr val="lt1"/>
            </a:solidFill>
            <a:prstDash val="solid"/>
            <a:miter lim="800000"/>
            <a:headEnd len="sm" w="sm" type="none"/>
            <a:tailEnd len="sm" w="sm" type="none"/>
          </a:ln>
        </p:spPr>
      </p:cxnSp>
      <p:cxnSp>
        <p:nvCxnSpPr>
          <p:cNvPr id="157" name="Google Shape;157;p17"/>
          <p:cNvCxnSpPr/>
          <p:nvPr/>
        </p:nvCxnSpPr>
        <p:spPr>
          <a:xfrm flipH="1" rot="10800000">
            <a:off x="1654773" y="2544410"/>
            <a:ext cx="852487" cy="543329"/>
          </a:xfrm>
          <a:prstGeom prst="straightConnector1">
            <a:avLst/>
          </a:prstGeom>
          <a:noFill/>
          <a:ln cap="flat" cmpd="sng" w="19050">
            <a:solidFill>
              <a:schemeClr val="lt1"/>
            </a:solidFill>
            <a:prstDash val="solid"/>
            <a:miter lim="800000"/>
            <a:headEnd len="sm" w="sm" type="none"/>
            <a:tailEnd len="sm" w="sm" type="none"/>
          </a:ln>
        </p:spPr>
      </p:cxnSp>
      <p:cxnSp>
        <p:nvCxnSpPr>
          <p:cNvPr id="158" name="Google Shape;158;p17"/>
          <p:cNvCxnSpPr/>
          <p:nvPr/>
        </p:nvCxnSpPr>
        <p:spPr>
          <a:xfrm>
            <a:off x="1654773" y="3182652"/>
            <a:ext cx="1004887" cy="72247"/>
          </a:xfrm>
          <a:prstGeom prst="straightConnector1">
            <a:avLst/>
          </a:prstGeom>
          <a:noFill/>
          <a:ln cap="flat" cmpd="sng" w="19050">
            <a:solidFill>
              <a:schemeClr val="lt1"/>
            </a:solidFill>
            <a:prstDash val="solid"/>
            <a:miter lim="800000"/>
            <a:headEnd len="sm" w="sm" type="none"/>
            <a:tailEnd len="sm" w="sm" type="none"/>
          </a:ln>
        </p:spPr>
      </p:cxnSp>
      <p:cxnSp>
        <p:nvCxnSpPr>
          <p:cNvPr id="159" name="Google Shape;159;p17"/>
          <p:cNvCxnSpPr/>
          <p:nvPr/>
        </p:nvCxnSpPr>
        <p:spPr>
          <a:xfrm>
            <a:off x="1583335" y="3218775"/>
            <a:ext cx="770757" cy="704637"/>
          </a:xfrm>
          <a:prstGeom prst="straightConnector1">
            <a:avLst/>
          </a:prstGeom>
          <a:noFill/>
          <a:ln cap="flat" cmpd="sng" w="19050">
            <a:solidFill>
              <a:schemeClr val="lt1"/>
            </a:solidFill>
            <a:prstDash val="solid"/>
            <a:miter lim="800000"/>
            <a:headEnd len="sm" w="sm" type="none"/>
            <a:tailEnd len="sm" w="sm" type="none"/>
          </a:ln>
        </p:spPr>
      </p:cxnSp>
      <p:cxnSp>
        <p:nvCxnSpPr>
          <p:cNvPr id="160" name="Google Shape;160;p17"/>
          <p:cNvCxnSpPr/>
          <p:nvPr/>
        </p:nvCxnSpPr>
        <p:spPr>
          <a:xfrm>
            <a:off x="1383310" y="3327147"/>
            <a:ext cx="970782" cy="1192530"/>
          </a:xfrm>
          <a:prstGeom prst="straightConnector1">
            <a:avLst/>
          </a:prstGeom>
          <a:noFill/>
          <a:ln cap="flat" cmpd="sng" w="19050">
            <a:solidFill>
              <a:schemeClr val="lt1"/>
            </a:solidFill>
            <a:prstDash val="solid"/>
            <a:miter lim="800000"/>
            <a:headEnd len="sm" w="sm" type="none"/>
            <a:tailEnd len="sm" w="sm" type="none"/>
          </a:ln>
        </p:spPr>
      </p:cxnSp>
      <p:cxnSp>
        <p:nvCxnSpPr>
          <p:cNvPr id="161" name="Google Shape;161;p17"/>
          <p:cNvCxnSpPr/>
          <p:nvPr/>
        </p:nvCxnSpPr>
        <p:spPr>
          <a:xfrm>
            <a:off x="1078511" y="3289235"/>
            <a:ext cx="1275581" cy="1988444"/>
          </a:xfrm>
          <a:prstGeom prst="straightConnector1">
            <a:avLst/>
          </a:prstGeom>
          <a:noFill/>
          <a:ln cap="flat" cmpd="sng" w="19050">
            <a:solidFill>
              <a:schemeClr val="lt1"/>
            </a:solidFill>
            <a:prstDash val="solid"/>
            <a:miter lim="800000"/>
            <a:headEnd len="sm" w="sm" type="none"/>
            <a:tailEnd len="sm" w="sm" type="none"/>
          </a:ln>
        </p:spPr>
      </p:cxnSp>
      <p:sp>
        <p:nvSpPr>
          <p:cNvPr id="162" name="Google Shape;162;p17"/>
          <p:cNvSpPr/>
          <p:nvPr/>
        </p:nvSpPr>
        <p:spPr>
          <a:xfrm>
            <a:off x="264123" y="2667637"/>
            <a:ext cx="1590674" cy="785813"/>
          </a:xfrm>
          <a:prstGeom prst="roundRect">
            <a:avLst>
              <a:gd fmla="val 16667" name="adj"/>
            </a:avLst>
          </a:prstGeom>
          <a:solidFill>
            <a:srgbClr val="7030A0"/>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Urban </a:t>
            </a:r>
            <a:endParaRPr/>
          </a:p>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economy</a:t>
            </a:r>
            <a:endParaRPr/>
          </a:p>
        </p:txBody>
      </p:sp>
      <p:sp>
        <p:nvSpPr>
          <p:cNvPr id="163" name="Google Shape;163;p17"/>
          <p:cNvSpPr/>
          <p:nvPr/>
        </p:nvSpPr>
        <p:spPr>
          <a:xfrm>
            <a:off x="2177929" y="1229794"/>
            <a:ext cx="1533525" cy="427556"/>
          </a:xfrm>
          <a:prstGeom prst="roundRect">
            <a:avLst>
              <a:gd fmla="val 28750" name="adj"/>
            </a:avLst>
          </a:prstGeom>
          <a:solidFill>
            <a:schemeClr val="accent1"/>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Housing</a:t>
            </a:r>
            <a:endParaRPr/>
          </a:p>
        </p:txBody>
      </p:sp>
      <p:sp>
        <p:nvSpPr>
          <p:cNvPr id="164" name="Google Shape;164;p17"/>
          <p:cNvSpPr/>
          <p:nvPr/>
        </p:nvSpPr>
        <p:spPr>
          <a:xfrm>
            <a:off x="2177929" y="4305899"/>
            <a:ext cx="1533525" cy="427556"/>
          </a:xfrm>
          <a:prstGeom prst="roundRect">
            <a:avLst>
              <a:gd fmla="val 28750" name="adj"/>
            </a:avLst>
          </a:prstGeom>
          <a:solidFill>
            <a:schemeClr val="accent1"/>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City Property Management</a:t>
            </a:r>
            <a:endParaRPr/>
          </a:p>
        </p:txBody>
      </p:sp>
      <p:sp>
        <p:nvSpPr>
          <p:cNvPr id="165" name="Google Shape;165;p17"/>
          <p:cNvSpPr/>
          <p:nvPr/>
        </p:nvSpPr>
        <p:spPr>
          <a:xfrm>
            <a:off x="2177929" y="4921122"/>
            <a:ext cx="1533529" cy="713114"/>
          </a:xfrm>
          <a:prstGeom prst="roundRect">
            <a:avLst>
              <a:gd fmla="val 28750" name="adj"/>
            </a:avLst>
          </a:prstGeom>
          <a:solidFill>
            <a:schemeClr val="accent1"/>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Metropolitan information systems</a:t>
            </a:r>
            <a:endParaRPr/>
          </a:p>
        </p:txBody>
      </p:sp>
      <p:cxnSp>
        <p:nvCxnSpPr>
          <p:cNvPr id="166" name="Google Shape;166;p17"/>
          <p:cNvCxnSpPr/>
          <p:nvPr/>
        </p:nvCxnSpPr>
        <p:spPr>
          <a:xfrm>
            <a:off x="4874222" y="1845015"/>
            <a:ext cx="0" cy="398610"/>
          </a:xfrm>
          <a:prstGeom prst="straightConnector1">
            <a:avLst/>
          </a:prstGeom>
          <a:noFill/>
          <a:ln cap="flat" cmpd="sng" w="19050">
            <a:solidFill>
              <a:schemeClr val="lt1"/>
            </a:solidFill>
            <a:prstDash val="solid"/>
            <a:miter lim="800000"/>
            <a:headEnd len="sm" w="sm" type="none"/>
            <a:tailEnd len="sm" w="sm" type="none"/>
          </a:ln>
        </p:spPr>
      </p:cxnSp>
      <p:sp>
        <p:nvSpPr>
          <p:cNvPr id="167" name="Google Shape;167;p17"/>
          <p:cNvSpPr/>
          <p:nvPr/>
        </p:nvSpPr>
        <p:spPr>
          <a:xfrm>
            <a:off x="5846322" y="2354094"/>
            <a:ext cx="4056434" cy="356817"/>
          </a:xfrm>
          <a:custGeom>
            <a:rect b="b" l="l" r="r" t="t"/>
            <a:pathLst>
              <a:path extrusionOk="0" h="356817" w="4056434">
                <a:moveTo>
                  <a:pt x="0" y="0"/>
                </a:moveTo>
                <a:cubicBezTo>
                  <a:pt x="479087" y="139429"/>
                  <a:pt x="958175" y="278859"/>
                  <a:pt x="1634247" y="330740"/>
                </a:cubicBezTo>
                <a:cubicBezTo>
                  <a:pt x="2310319" y="382621"/>
                  <a:pt x="3183376" y="346953"/>
                  <a:pt x="4056434" y="311285"/>
                </a:cubicBezTo>
              </a:path>
            </a:pathLst>
          </a:cu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68" name="Google Shape;168;p17"/>
          <p:cNvCxnSpPr/>
          <p:nvPr/>
        </p:nvCxnSpPr>
        <p:spPr>
          <a:xfrm>
            <a:off x="9210163" y="3444666"/>
            <a:ext cx="780750" cy="367353"/>
          </a:xfrm>
          <a:prstGeom prst="straightConnector1">
            <a:avLst/>
          </a:prstGeom>
          <a:noFill/>
          <a:ln cap="flat" cmpd="sng" w="19050">
            <a:solidFill>
              <a:schemeClr val="lt1"/>
            </a:solidFill>
            <a:prstDash val="solid"/>
            <a:miter lim="800000"/>
            <a:headEnd len="sm" w="sm" type="none"/>
            <a:tailEnd len="sm" w="sm" type="none"/>
          </a:ln>
        </p:spPr>
      </p:cxnSp>
      <p:cxnSp>
        <p:nvCxnSpPr>
          <p:cNvPr id="169" name="Google Shape;169;p17"/>
          <p:cNvCxnSpPr/>
          <p:nvPr/>
        </p:nvCxnSpPr>
        <p:spPr>
          <a:xfrm>
            <a:off x="8743138" y="2330632"/>
            <a:ext cx="1247775" cy="1481387"/>
          </a:xfrm>
          <a:prstGeom prst="straightConnector1">
            <a:avLst/>
          </a:prstGeom>
          <a:noFill/>
          <a:ln cap="flat" cmpd="sng" w="19050">
            <a:solidFill>
              <a:schemeClr val="lt1"/>
            </a:solidFill>
            <a:prstDash val="solid"/>
            <a:miter lim="800000"/>
            <a:headEnd len="sm" w="sm" type="none"/>
            <a:tailEnd len="sm" w="sm" type="none"/>
          </a:ln>
        </p:spPr>
      </p:cxnSp>
      <p:sp>
        <p:nvSpPr>
          <p:cNvPr id="170" name="Google Shape;170;p17"/>
          <p:cNvSpPr/>
          <p:nvPr/>
        </p:nvSpPr>
        <p:spPr>
          <a:xfrm>
            <a:off x="7019222" y="1301707"/>
            <a:ext cx="2038350" cy="1244886"/>
          </a:xfrm>
          <a:prstGeom prst="roundRect">
            <a:avLst>
              <a:gd fmla="val 13962" name="adj"/>
            </a:avLst>
          </a:prstGeom>
          <a:solidFill>
            <a:srgbClr val="71AE46"/>
          </a:solidFill>
          <a:ln cap="flat" cmpd="sng" w="38100">
            <a:solidFill>
              <a:srgbClr val="FFFF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Public zones: </a:t>
            </a:r>
            <a:br>
              <a:rPr b="1" i="0" lang="en-US" sz="1600" u="none" cap="none" strike="noStrike">
                <a:solidFill>
                  <a:schemeClr val="lt1"/>
                </a:solidFill>
                <a:latin typeface="Calibri"/>
                <a:ea typeface="Calibri"/>
                <a:cs typeface="Calibri"/>
                <a:sym typeface="Calibri"/>
              </a:rPr>
            </a:br>
            <a:r>
              <a:rPr b="0" i="0" lang="en-US" sz="1600" u="none" cap="none" strike="noStrike">
                <a:solidFill>
                  <a:schemeClr val="lt1"/>
                </a:solidFill>
                <a:latin typeface="Calibri"/>
                <a:ea typeface="Calibri"/>
                <a:cs typeface="Calibri"/>
                <a:sym typeface="Calibri"/>
              </a:rPr>
              <a:t>city garden, square, street plantings, green zones at administrative and public institutions</a:t>
            </a:r>
            <a:endParaRPr/>
          </a:p>
        </p:txBody>
      </p:sp>
      <p:sp>
        <p:nvSpPr>
          <p:cNvPr id="171" name="Google Shape;171;p17"/>
          <p:cNvSpPr/>
          <p:nvPr/>
        </p:nvSpPr>
        <p:spPr>
          <a:xfrm>
            <a:off x="7171813" y="2854377"/>
            <a:ext cx="2038350" cy="1516002"/>
          </a:xfrm>
          <a:prstGeom prst="roundRect">
            <a:avLst>
              <a:gd fmla="val 13093" name="adj"/>
            </a:avLst>
          </a:prstGeom>
          <a:solidFill>
            <a:srgbClr val="71AE46"/>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Restricted zones:  </a:t>
            </a:r>
            <a:r>
              <a:rPr b="0" i="0" lang="en-US" sz="1600" u="none" cap="none" strike="noStrike">
                <a:solidFill>
                  <a:schemeClr val="lt1"/>
                </a:solidFill>
                <a:latin typeface="Calibri"/>
                <a:ea typeface="Calibri"/>
                <a:cs typeface="Calibri"/>
                <a:sym typeface="Calibri"/>
              </a:rPr>
              <a:t>green  places at kindergartens, schools, educational institutions, hospitals and  industrial enterprises</a:t>
            </a:r>
            <a:endParaRPr/>
          </a:p>
        </p:txBody>
      </p:sp>
      <p:sp>
        <p:nvSpPr>
          <p:cNvPr id="172" name="Google Shape;172;p17"/>
          <p:cNvSpPr/>
          <p:nvPr/>
        </p:nvSpPr>
        <p:spPr>
          <a:xfrm>
            <a:off x="9451083" y="1178380"/>
            <a:ext cx="2476499" cy="2011713"/>
          </a:xfrm>
          <a:prstGeom prst="roundRect">
            <a:avLst>
              <a:gd fmla="val 8975" name="adj"/>
            </a:avLst>
          </a:prstGeom>
          <a:solidFill>
            <a:srgbClr val="71AE46"/>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Special green places: </a:t>
            </a:r>
            <a:r>
              <a:rPr b="0" i="0" lang="en-US" sz="1600" u="none" cap="none" strike="noStrike">
                <a:solidFill>
                  <a:schemeClr val="lt1"/>
                </a:solidFill>
                <a:latin typeface="Calibri"/>
                <a:ea typeface="Calibri"/>
                <a:cs typeface="Calibri"/>
                <a:sym typeface="Calibri"/>
              </a:rPr>
              <a:t>sanitary protection zones of industrial enterprises, protective zones against adverse natural phenomena, water protection, fire protection, reclamation purposes, zones along railways and highways</a:t>
            </a:r>
            <a:endParaRPr/>
          </a:p>
        </p:txBody>
      </p:sp>
      <p:sp>
        <p:nvSpPr>
          <p:cNvPr id="173" name="Google Shape;173;p17"/>
          <p:cNvSpPr/>
          <p:nvPr/>
        </p:nvSpPr>
        <p:spPr>
          <a:xfrm>
            <a:off x="9870740" y="5366076"/>
            <a:ext cx="2026753" cy="288000"/>
          </a:xfrm>
          <a:prstGeom prst="roundRect">
            <a:avLst>
              <a:gd fmla="val 28750" name="adj"/>
            </a:avLst>
          </a:prstGeom>
          <a:solidFill>
            <a:srgbClr val="FFFFCC"/>
          </a:solidFill>
          <a:ln>
            <a:noFill/>
          </a:ln>
        </p:spPr>
        <p:txBody>
          <a:bodyPr anchorCtr="0" anchor="ctr" bIns="0" lIns="0" spcFirstLastPara="1" rIns="0" wrap="square" tIns="0">
            <a:noAutofit/>
          </a:bodyPr>
          <a:lstStyle/>
          <a:p>
            <a:pPr indent="0" lvl="0" marL="0" marR="0" rtl="0" algn="ctr">
              <a:lnSpc>
                <a:spcPct val="107142"/>
              </a:lnSpc>
              <a:spcBef>
                <a:spcPts val="0"/>
              </a:spcBef>
              <a:spcAft>
                <a:spcPts val="0"/>
              </a:spcAft>
              <a:buNone/>
            </a:pPr>
            <a:r>
              <a:rPr b="0" i="0" lang="en-US" sz="1400" u="none" cap="none" strike="noStrike">
                <a:solidFill>
                  <a:schemeClr val="dk1"/>
                </a:solidFill>
                <a:latin typeface="Calibri"/>
                <a:ea typeface="Calibri"/>
                <a:cs typeface="Calibri"/>
                <a:sym typeface="Calibri"/>
              </a:rPr>
              <a:t>Supporting biodiversity </a:t>
            </a:r>
            <a:endParaRPr b="0" i="0" sz="1400" u="none" cap="none" strike="noStrike">
              <a:solidFill>
                <a:schemeClr val="dk1"/>
              </a:solidFill>
              <a:latin typeface="Calibri"/>
              <a:ea typeface="Calibri"/>
              <a:cs typeface="Calibri"/>
              <a:sym typeface="Calibri"/>
            </a:endParaRPr>
          </a:p>
        </p:txBody>
      </p:sp>
      <p:sp>
        <p:nvSpPr>
          <p:cNvPr id="174" name="Google Shape;174;p17"/>
          <p:cNvSpPr/>
          <p:nvPr/>
        </p:nvSpPr>
        <p:spPr>
          <a:xfrm>
            <a:off x="9864204" y="4986976"/>
            <a:ext cx="2033290" cy="288000"/>
          </a:xfrm>
          <a:prstGeom prst="roundRect">
            <a:avLst>
              <a:gd fmla="val 28750" name="adj"/>
            </a:avLst>
          </a:prstGeom>
          <a:solidFill>
            <a:srgbClr val="FFFFCC"/>
          </a:solidFill>
          <a:ln>
            <a:noFill/>
          </a:ln>
        </p:spPr>
        <p:txBody>
          <a:bodyPr anchorCtr="0" anchor="ctr" bIns="0" lIns="0" spcFirstLastPara="1" rIns="0" wrap="square" tIns="0">
            <a:noAutofit/>
          </a:bodyPr>
          <a:lstStyle/>
          <a:p>
            <a:pPr indent="0" lvl="0" marL="0" marR="0" rtl="0" algn="ctr">
              <a:lnSpc>
                <a:spcPct val="107142"/>
              </a:lnSpc>
              <a:spcBef>
                <a:spcPts val="0"/>
              </a:spcBef>
              <a:spcAft>
                <a:spcPts val="0"/>
              </a:spcAft>
              <a:buNone/>
            </a:pPr>
            <a:r>
              <a:rPr b="0" i="0" lang="en-US" sz="1400" u="none" cap="none" strike="noStrike">
                <a:solidFill>
                  <a:schemeClr val="dk1"/>
                </a:solidFill>
                <a:latin typeface="Calibri"/>
                <a:ea typeface="Calibri"/>
                <a:cs typeface="Calibri"/>
                <a:sym typeface="Calibri"/>
              </a:rPr>
              <a:t>Reducing wind speed</a:t>
            </a:r>
            <a:endParaRPr/>
          </a:p>
        </p:txBody>
      </p:sp>
      <p:sp>
        <p:nvSpPr>
          <p:cNvPr id="175" name="Google Shape;175;p17"/>
          <p:cNvSpPr/>
          <p:nvPr/>
        </p:nvSpPr>
        <p:spPr>
          <a:xfrm>
            <a:off x="9864204" y="4642879"/>
            <a:ext cx="2020113" cy="288000"/>
          </a:xfrm>
          <a:prstGeom prst="roundRect">
            <a:avLst>
              <a:gd fmla="val 28750" name="adj"/>
            </a:avLst>
          </a:prstGeom>
          <a:solidFill>
            <a:srgbClr val="FFFFCC"/>
          </a:solidFill>
          <a:ln>
            <a:noFill/>
          </a:ln>
        </p:spPr>
        <p:txBody>
          <a:bodyPr anchorCtr="0" anchor="ctr" bIns="0" lIns="0" spcFirstLastPara="1" rIns="0" wrap="square" tIns="0">
            <a:noAutofit/>
          </a:bodyPr>
          <a:lstStyle/>
          <a:p>
            <a:pPr indent="0" lvl="0" marL="0" marR="0" rtl="0" algn="ctr">
              <a:lnSpc>
                <a:spcPct val="107142"/>
              </a:lnSpc>
              <a:spcBef>
                <a:spcPts val="0"/>
              </a:spcBef>
              <a:spcAft>
                <a:spcPts val="0"/>
              </a:spcAft>
              <a:buNone/>
            </a:pPr>
            <a:r>
              <a:rPr b="0" i="0" lang="en-US" sz="1400" u="none" cap="none" strike="noStrike">
                <a:solidFill>
                  <a:schemeClr val="dk1"/>
                </a:solidFill>
                <a:latin typeface="Calibri"/>
                <a:ea typeface="Calibri"/>
                <a:cs typeface="Calibri"/>
                <a:sym typeface="Calibri"/>
              </a:rPr>
              <a:t> Retention of storm water</a:t>
            </a:r>
            <a:endParaRPr b="0" i="0" sz="1400" u="none" cap="none" strike="noStrike">
              <a:solidFill>
                <a:schemeClr val="dk1"/>
              </a:solidFill>
              <a:latin typeface="Calibri"/>
              <a:ea typeface="Calibri"/>
              <a:cs typeface="Calibri"/>
              <a:sym typeface="Calibri"/>
            </a:endParaRPr>
          </a:p>
        </p:txBody>
      </p:sp>
      <p:cxnSp>
        <p:nvCxnSpPr>
          <p:cNvPr id="176" name="Google Shape;176;p17"/>
          <p:cNvCxnSpPr/>
          <p:nvPr/>
        </p:nvCxnSpPr>
        <p:spPr>
          <a:xfrm flipH="1" rot="10800000">
            <a:off x="9245701" y="3894954"/>
            <a:ext cx="823591" cy="1249446"/>
          </a:xfrm>
          <a:prstGeom prst="straightConnector1">
            <a:avLst/>
          </a:prstGeom>
          <a:noFill/>
          <a:ln cap="flat" cmpd="sng" w="19050">
            <a:solidFill>
              <a:schemeClr val="lt1"/>
            </a:solidFill>
            <a:prstDash val="solid"/>
            <a:miter lim="800000"/>
            <a:headEnd len="sm" w="sm" type="none"/>
            <a:tailEnd len="sm" w="sm" type="none"/>
          </a:ln>
        </p:spPr>
      </p:cxnSp>
      <p:cxnSp>
        <p:nvCxnSpPr>
          <p:cNvPr id="177" name="Google Shape;177;p17"/>
          <p:cNvCxnSpPr/>
          <p:nvPr/>
        </p:nvCxnSpPr>
        <p:spPr>
          <a:xfrm flipH="1" rot="10800000">
            <a:off x="9265413" y="3996275"/>
            <a:ext cx="773125" cy="1581208"/>
          </a:xfrm>
          <a:prstGeom prst="straightConnector1">
            <a:avLst/>
          </a:prstGeom>
          <a:noFill/>
          <a:ln cap="flat" cmpd="sng" w="19050">
            <a:solidFill>
              <a:schemeClr val="lt1"/>
            </a:solidFill>
            <a:prstDash val="solid"/>
            <a:miter lim="800000"/>
            <a:headEnd len="sm" w="sm" type="none"/>
            <a:tailEnd len="sm" w="sm" type="none"/>
          </a:ln>
        </p:spPr>
      </p:cxnSp>
      <p:sp>
        <p:nvSpPr>
          <p:cNvPr id="178" name="Google Shape;178;p17"/>
          <p:cNvSpPr/>
          <p:nvPr/>
        </p:nvSpPr>
        <p:spPr>
          <a:xfrm>
            <a:off x="7368678" y="5004478"/>
            <a:ext cx="1993886" cy="288000"/>
          </a:xfrm>
          <a:prstGeom prst="roundRect">
            <a:avLst>
              <a:gd fmla="val 28750" name="adj"/>
            </a:avLst>
          </a:prstGeom>
          <a:solidFill>
            <a:srgbClr val="FFFFCC"/>
          </a:solidFill>
          <a:ln>
            <a:noFill/>
          </a:ln>
        </p:spPr>
        <p:txBody>
          <a:bodyPr anchorCtr="0" anchor="ctr" bIns="0" lIns="0" spcFirstLastPara="1" rIns="0" wrap="square" tIns="0">
            <a:noAutofit/>
          </a:bodyPr>
          <a:lstStyle/>
          <a:p>
            <a:pPr indent="0" lvl="0" marL="0" marR="0" rtl="0" algn="ctr">
              <a:lnSpc>
                <a:spcPct val="107142"/>
              </a:lnSpc>
              <a:spcBef>
                <a:spcPts val="0"/>
              </a:spcBef>
              <a:spcAft>
                <a:spcPts val="0"/>
              </a:spcAft>
              <a:buNone/>
            </a:pPr>
            <a:r>
              <a:rPr b="0" i="0" lang="en-US" sz="1400" u="none" cap="none" strike="noStrike">
                <a:solidFill>
                  <a:schemeClr val="dk1"/>
                </a:solidFill>
                <a:latin typeface="Calibri"/>
                <a:ea typeface="Calibri"/>
                <a:cs typeface="Calibri"/>
                <a:sym typeface="Calibri"/>
              </a:rPr>
              <a:t>Air and water cleaning</a:t>
            </a:r>
            <a:endParaRPr b="0" i="0" sz="1400" u="none" cap="none" strike="noStrike">
              <a:solidFill>
                <a:schemeClr val="dk1"/>
              </a:solidFill>
              <a:latin typeface="Calibri"/>
              <a:ea typeface="Calibri"/>
              <a:cs typeface="Calibri"/>
              <a:sym typeface="Calibri"/>
            </a:endParaRPr>
          </a:p>
        </p:txBody>
      </p:sp>
      <p:sp>
        <p:nvSpPr>
          <p:cNvPr id="179" name="Google Shape;179;p17"/>
          <p:cNvSpPr/>
          <p:nvPr/>
        </p:nvSpPr>
        <p:spPr>
          <a:xfrm>
            <a:off x="7360732" y="4642879"/>
            <a:ext cx="2001832" cy="288000"/>
          </a:xfrm>
          <a:prstGeom prst="roundRect">
            <a:avLst>
              <a:gd fmla="val 28750" name="adj"/>
            </a:avLst>
          </a:prstGeom>
          <a:solidFill>
            <a:srgbClr val="FFFFCC"/>
          </a:solidFill>
          <a:ln>
            <a:noFill/>
          </a:ln>
        </p:spPr>
        <p:txBody>
          <a:bodyPr anchorCtr="0" anchor="ctr" bIns="0" lIns="0" spcFirstLastPara="1" rIns="0" wrap="square" tIns="0">
            <a:noAutofit/>
          </a:bodyPr>
          <a:lstStyle/>
          <a:p>
            <a:pPr indent="0" lvl="0" marL="0" marR="0" rtl="0" algn="ctr">
              <a:lnSpc>
                <a:spcPct val="107142"/>
              </a:lnSpc>
              <a:spcBef>
                <a:spcPts val="0"/>
              </a:spcBef>
              <a:spcAft>
                <a:spcPts val="0"/>
              </a:spcAft>
              <a:buNone/>
            </a:pPr>
            <a:r>
              <a:rPr b="0" i="0" lang="en-US" sz="1400" u="none" cap="none" strike="noStrike">
                <a:solidFill>
                  <a:schemeClr val="dk1"/>
                </a:solidFill>
                <a:latin typeface="Calibri"/>
                <a:ea typeface="Calibri"/>
                <a:cs typeface="Calibri"/>
                <a:sym typeface="Calibri"/>
              </a:rPr>
              <a:t>Reduce the temperature </a:t>
            </a:r>
            <a:endParaRPr/>
          </a:p>
        </p:txBody>
      </p:sp>
      <p:sp>
        <p:nvSpPr>
          <p:cNvPr id="180" name="Google Shape;180;p17"/>
          <p:cNvSpPr/>
          <p:nvPr/>
        </p:nvSpPr>
        <p:spPr>
          <a:xfrm>
            <a:off x="7359613" y="5366076"/>
            <a:ext cx="2002950" cy="288000"/>
          </a:xfrm>
          <a:prstGeom prst="roundRect">
            <a:avLst>
              <a:gd fmla="val 28750" name="adj"/>
            </a:avLst>
          </a:prstGeom>
          <a:solidFill>
            <a:srgbClr val="FFFFCC"/>
          </a:solidFill>
          <a:ln>
            <a:noFill/>
          </a:ln>
        </p:spPr>
        <p:txBody>
          <a:bodyPr anchorCtr="0" anchor="ctr" bIns="0" lIns="0" spcFirstLastPara="1" rIns="0" wrap="square" tIns="0">
            <a:noAutofit/>
          </a:bodyPr>
          <a:lstStyle/>
          <a:p>
            <a:pPr indent="0" lvl="0" marL="0" marR="0" rtl="0" algn="ctr">
              <a:lnSpc>
                <a:spcPct val="107142"/>
              </a:lnSpc>
              <a:spcBef>
                <a:spcPts val="0"/>
              </a:spcBef>
              <a:spcAft>
                <a:spcPts val="0"/>
              </a:spcAft>
              <a:buNone/>
            </a:pPr>
            <a:r>
              <a:rPr b="0" i="0" lang="en-US" sz="1400" u="none" cap="none" strike="noStrike">
                <a:solidFill>
                  <a:schemeClr val="dk1"/>
                </a:solidFill>
                <a:latin typeface="Calibri"/>
                <a:ea typeface="Calibri"/>
                <a:cs typeface="Calibri"/>
                <a:sym typeface="Calibri"/>
              </a:rPr>
              <a:t>Noise reduction</a:t>
            </a:r>
            <a:endParaRPr b="0" i="0" sz="1400" u="none" cap="none" strike="noStrike">
              <a:solidFill>
                <a:schemeClr val="dk1"/>
              </a:solidFill>
              <a:latin typeface="Calibri"/>
              <a:ea typeface="Calibri"/>
              <a:cs typeface="Calibri"/>
              <a:sym typeface="Calibri"/>
            </a:endParaRPr>
          </a:p>
        </p:txBody>
      </p:sp>
      <p:sp>
        <p:nvSpPr>
          <p:cNvPr id="181" name="Google Shape;181;p17"/>
          <p:cNvSpPr/>
          <p:nvPr/>
        </p:nvSpPr>
        <p:spPr>
          <a:xfrm>
            <a:off x="9855131" y="3503013"/>
            <a:ext cx="1451505" cy="551820"/>
          </a:xfrm>
          <a:prstGeom prst="roundRect">
            <a:avLst>
              <a:gd fmla="val 28750" name="adj"/>
            </a:avLst>
          </a:prstGeom>
          <a:solidFill>
            <a:srgbClr val="FFFFCC"/>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dk1"/>
                </a:solidFill>
                <a:latin typeface="Calibri"/>
                <a:ea typeface="Calibri"/>
                <a:cs typeface="Calibri"/>
                <a:sym typeface="Calibri"/>
              </a:rPr>
              <a:t>Ecosystem Servises</a:t>
            </a:r>
            <a:endParaRPr b="1" i="0" sz="1600" u="none" cap="none" strike="noStrike">
              <a:solidFill>
                <a:schemeClr val="dk1"/>
              </a:solidFill>
              <a:latin typeface="Calibri"/>
              <a:ea typeface="Calibri"/>
              <a:cs typeface="Calibri"/>
              <a:sym typeface="Calibri"/>
            </a:endParaRPr>
          </a:p>
        </p:txBody>
      </p:sp>
      <p:cxnSp>
        <p:nvCxnSpPr>
          <p:cNvPr id="182" name="Google Shape;182;p17"/>
          <p:cNvCxnSpPr/>
          <p:nvPr/>
        </p:nvCxnSpPr>
        <p:spPr>
          <a:xfrm flipH="1" rot="10800000">
            <a:off x="3670947" y="1836907"/>
            <a:ext cx="506213" cy="221886"/>
          </a:xfrm>
          <a:prstGeom prst="straightConnector1">
            <a:avLst/>
          </a:prstGeom>
          <a:noFill/>
          <a:ln cap="flat" cmpd="sng" w="19050">
            <a:solidFill>
              <a:srgbClr val="002060"/>
            </a:solidFill>
            <a:prstDash val="dot"/>
            <a:miter lim="800000"/>
            <a:headEnd len="sm" w="sm" type="none"/>
            <a:tailEnd len="sm" w="sm" type="none"/>
          </a:ln>
        </p:spPr>
      </p:cxnSp>
      <p:cxnSp>
        <p:nvCxnSpPr>
          <p:cNvPr id="183" name="Google Shape;183;p17"/>
          <p:cNvCxnSpPr/>
          <p:nvPr/>
        </p:nvCxnSpPr>
        <p:spPr>
          <a:xfrm flipH="1" rot="10800000">
            <a:off x="3577236" y="1881360"/>
            <a:ext cx="753457" cy="836480"/>
          </a:xfrm>
          <a:prstGeom prst="straightConnector1">
            <a:avLst/>
          </a:prstGeom>
          <a:noFill/>
          <a:ln cap="flat" cmpd="sng" w="19050">
            <a:solidFill>
              <a:srgbClr val="002060"/>
            </a:solidFill>
            <a:prstDash val="dot"/>
            <a:miter lim="800000"/>
            <a:headEnd len="sm" w="sm" type="none"/>
            <a:tailEnd len="sm" w="sm" type="none"/>
          </a:ln>
        </p:spPr>
      </p:cxnSp>
      <p:cxnSp>
        <p:nvCxnSpPr>
          <p:cNvPr id="184" name="Google Shape;184;p17"/>
          <p:cNvCxnSpPr/>
          <p:nvPr/>
        </p:nvCxnSpPr>
        <p:spPr>
          <a:xfrm flipH="1" rot="10800000">
            <a:off x="3577236" y="1707720"/>
            <a:ext cx="985035" cy="2054075"/>
          </a:xfrm>
          <a:prstGeom prst="straightConnector1">
            <a:avLst/>
          </a:prstGeom>
          <a:noFill/>
          <a:ln cap="flat" cmpd="sng" w="19050">
            <a:solidFill>
              <a:srgbClr val="002060"/>
            </a:solidFill>
            <a:prstDash val="dot"/>
            <a:miter lim="800000"/>
            <a:headEnd len="sm" w="sm" type="none"/>
            <a:tailEnd len="sm" w="sm" type="none"/>
          </a:ln>
        </p:spPr>
      </p:cxnSp>
      <p:sp>
        <p:nvSpPr>
          <p:cNvPr id="185" name="Google Shape;185;p17"/>
          <p:cNvSpPr/>
          <p:nvPr/>
        </p:nvSpPr>
        <p:spPr>
          <a:xfrm>
            <a:off x="2177929" y="1845015"/>
            <a:ext cx="1533525" cy="427556"/>
          </a:xfrm>
          <a:prstGeom prst="roundRect">
            <a:avLst>
              <a:gd fmla="val 28750" name="adj"/>
            </a:avLst>
          </a:prstGeom>
          <a:solidFill>
            <a:schemeClr val="accent1"/>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Power supply</a:t>
            </a:r>
            <a:endParaRPr/>
          </a:p>
        </p:txBody>
      </p:sp>
      <p:sp>
        <p:nvSpPr>
          <p:cNvPr id="186" name="Google Shape;186;p17"/>
          <p:cNvSpPr/>
          <p:nvPr/>
        </p:nvSpPr>
        <p:spPr>
          <a:xfrm>
            <a:off x="2177928" y="2460236"/>
            <a:ext cx="1533526" cy="427556"/>
          </a:xfrm>
          <a:prstGeom prst="roundRect">
            <a:avLst>
              <a:gd fmla="val 28750" name="adj"/>
            </a:avLst>
          </a:prstGeom>
          <a:solidFill>
            <a:schemeClr val="accent1"/>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Water supply</a:t>
            </a:r>
            <a:endParaRPr/>
          </a:p>
        </p:txBody>
      </p:sp>
      <p:sp>
        <p:nvSpPr>
          <p:cNvPr id="187" name="Google Shape;187;p17"/>
          <p:cNvSpPr/>
          <p:nvPr/>
        </p:nvSpPr>
        <p:spPr>
          <a:xfrm>
            <a:off x="4410732" y="2116854"/>
            <a:ext cx="1590674" cy="427556"/>
          </a:xfrm>
          <a:prstGeom prst="roundRect">
            <a:avLst>
              <a:gd fmla="val 16667" name="adj"/>
            </a:avLst>
          </a:prstGeom>
          <a:solidFill>
            <a:schemeClr val="accent1"/>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Service locations</a:t>
            </a:r>
            <a:endParaRPr/>
          </a:p>
        </p:txBody>
      </p:sp>
      <p:sp>
        <p:nvSpPr>
          <p:cNvPr id="188" name="Google Shape;188;p17"/>
          <p:cNvSpPr/>
          <p:nvPr/>
        </p:nvSpPr>
        <p:spPr>
          <a:xfrm>
            <a:off x="3802146" y="1836907"/>
            <a:ext cx="468295" cy="2509736"/>
          </a:xfrm>
          <a:custGeom>
            <a:rect b="b" l="l" r="r" t="t"/>
            <a:pathLst>
              <a:path extrusionOk="0" h="2509736" w="468295">
                <a:moveTo>
                  <a:pt x="332108" y="2509736"/>
                </a:moveTo>
                <a:cubicBezTo>
                  <a:pt x="281848" y="2345987"/>
                  <a:pt x="75946" y="1840151"/>
                  <a:pt x="30550" y="1517517"/>
                </a:cubicBezTo>
                <a:cubicBezTo>
                  <a:pt x="-14846" y="1194883"/>
                  <a:pt x="-13224" y="826853"/>
                  <a:pt x="59733" y="573934"/>
                </a:cubicBezTo>
                <a:cubicBezTo>
                  <a:pt x="132690" y="321015"/>
                  <a:pt x="364533" y="71336"/>
                  <a:pt x="468295" y="0"/>
                </a:cubicBezTo>
              </a:path>
            </a:pathLst>
          </a:cu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89" name="Google Shape;189;p17"/>
          <p:cNvCxnSpPr/>
          <p:nvPr/>
        </p:nvCxnSpPr>
        <p:spPr>
          <a:xfrm flipH="1" rot="10800000">
            <a:off x="3547324" y="1881360"/>
            <a:ext cx="863408" cy="1372672"/>
          </a:xfrm>
          <a:prstGeom prst="straightConnector1">
            <a:avLst/>
          </a:prstGeom>
          <a:noFill/>
          <a:ln cap="flat" cmpd="sng" w="19050">
            <a:solidFill>
              <a:srgbClr val="002060"/>
            </a:solidFill>
            <a:prstDash val="dot"/>
            <a:miter lim="800000"/>
            <a:headEnd len="sm" w="sm" type="none"/>
            <a:tailEnd len="sm" w="sm" type="none"/>
          </a:ln>
        </p:spPr>
      </p:cxnSp>
      <p:sp>
        <p:nvSpPr>
          <p:cNvPr id="190" name="Google Shape;190;p17"/>
          <p:cNvSpPr/>
          <p:nvPr/>
        </p:nvSpPr>
        <p:spPr>
          <a:xfrm>
            <a:off x="4005952" y="1877438"/>
            <a:ext cx="556319" cy="1585609"/>
          </a:xfrm>
          <a:custGeom>
            <a:rect b="b" l="l" r="r" t="t"/>
            <a:pathLst>
              <a:path extrusionOk="0" h="1585609" w="556319">
                <a:moveTo>
                  <a:pt x="264489" y="0"/>
                </a:moveTo>
                <a:cubicBezTo>
                  <a:pt x="164780" y="112679"/>
                  <a:pt x="65072" y="225358"/>
                  <a:pt x="31025" y="379379"/>
                </a:cubicBezTo>
                <a:cubicBezTo>
                  <a:pt x="-3022" y="533400"/>
                  <a:pt x="-27341" y="723090"/>
                  <a:pt x="60208" y="924128"/>
                </a:cubicBezTo>
                <a:cubicBezTo>
                  <a:pt x="147757" y="1125166"/>
                  <a:pt x="484983" y="1468877"/>
                  <a:pt x="556319" y="1585609"/>
                </a:cubicBezTo>
              </a:path>
            </a:pathLst>
          </a:cu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17"/>
          <p:cNvSpPr/>
          <p:nvPr/>
        </p:nvSpPr>
        <p:spPr>
          <a:xfrm>
            <a:off x="4003614" y="2835792"/>
            <a:ext cx="2903010" cy="838214"/>
          </a:xfrm>
          <a:prstGeom prst="roundRect">
            <a:avLst>
              <a:gd fmla="val 12776" name="adj"/>
            </a:avLst>
          </a:prstGeom>
          <a:solidFill>
            <a:schemeClr val="accent1"/>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Excavation: </a:t>
            </a:r>
            <a:r>
              <a:rPr b="0" i="0" lang="en-US" sz="1600" u="none" cap="none" strike="noStrike">
                <a:solidFill>
                  <a:schemeClr val="lt1"/>
                </a:solidFill>
                <a:latin typeface="Calibri"/>
                <a:ea typeface="Calibri"/>
                <a:cs typeface="Calibri"/>
                <a:sym typeface="Calibri"/>
              </a:rPr>
              <a:t>planning, leveling areas, digging and filling holes, compacting soil</a:t>
            </a:r>
            <a:endParaRPr/>
          </a:p>
        </p:txBody>
      </p:sp>
      <p:sp>
        <p:nvSpPr>
          <p:cNvPr id="192" name="Google Shape;192;p17"/>
          <p:cNvSpPr/>
          <p:nvPr/>
        </p:nvSpPr>
        <p:spPr>
          <a:xfrm>
            <a:off x="4107460" y="1528607"/>
            <a:ext cx="1533525" cy="427556"/>
          </a:xfrm>
          <a:prstGeom prst="roundRect">
            <a:avLst>
              <a:gd fmla="val 28750" name="adj"/>
            </a:avLst>
          </a:prstGeom>
          <a:solidFill>
            <a:schemeClr val="accent1"/>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rgbClr val="CCFFCC"/>
                </a:solidFill>
                <a:latin typeface="Calibri"/>
                <a:ea typeface="Calibri"/>
                <a:cs typeface="Calibri"/>
                <a:sym typeface="Calibri"/>
              </a:rPr>
              <a:t>Urban greenery</a:t>
            </a:r>
            <a:endParaRPr/>
          </a:p>
        </p:txBody>
      </p:sp>
      <p:sp>
        <p:nvSpPr>
          <p:cNvPr id="193" name="Google Shape;193;p17"/>
          <p:cNvSpPr/>
          <p:nvPr/>
        </p:nvSpPr>
        <p:spPr>
          <a:xfrm>
            <a:off x="3950820" y="3812019"/>
            <a:ext cx="3008598" cy="1726782"/>
          </a:xfrm>
          <a:prstGeom prst="roundRect">
            <a:avLst>
              <a:gd fmla="val 9490" name="adj"/>
            </a:avLst>
          </a:prstGeom>
          <a:solidFill>
            <a:schemeClr val="accent1"/>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Growing trees, shrubs and flower plants: </a:t>
            </a:r>
            <a:r>
              <a:rPr b="0" i="0" lang="en-US" sz="1600" u="none" cap="none" strike="noStrike">
                <a:solidFill>
                  <a:schemeClr val="lt1"/>
                </a:solidFill>
                <a:latin typeface="Calibri"/>
                <a:ea typeface="Calibri"/>
                <a:cs typeface="Calibri"/>
                <a:sym typeface="Calibri"/>
              </a:rPr>
              <a:t>preparation and processing of planting and seed materials, their planting and sowing, watering, treatment with pesticides, digging up plantings and cutting flower plants</a:t>
            </a:r>
            <a:endParaRPr/>
          </a:p>
        </p:txBody>
      </p:sp>
      <p:sp>
        <p:nvSpPr>
          <p:cNvPr id="194" name="Google Shape;194;p17"/>
          <p:cNvSpPr/>
          <p:nvPr/>
        </p:nvSpPr>
        <p:spPr>
          <a:xfrm>
            <a:off x="2177929" y="3075457"/>
            <a:ext cx="1533525" cy="427556"/>
          </a:xfrm>
          <a:prstGeom prst="roundRect">
            <a:avLst>
              <a:gd fmla="val 28750" name="adj"/>
            </a:avLst>
          </a:prstGeom>
          <a:solidFill>
            <a:schemeClr val="accent1"/>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Urban construction</a:t>
            </a:r>
            <a:endParaRPr/>
          </a:p>
        </p:txBody>
      </p:sp>
      <p:sp>
        <p:nvSpPr>
          <p:cNvPr id="195" name="Google Shape;195;p17"/>
          <p:cNvSpPr/>
          <p:nvPr/>
        </p:nvSpPr>
        <p:spPr>
          <a:xfrm>
            <a:off x="2177929" y="3690678"/>
            <a:ext cx="1533530" cy="427556"/>
          </a:xfrm>
          <a:prstGeom prst="roundRect">
            <a:avLst>
              <a:gd fmla="val 28750" name="adj"/>
            </a:avLst>
          </a:prstGeom>
          <a:solidFill>
            <a:schemeClr val="accent1"/>
          </a:solidFill>
          <a:ln>
            <a:noFill/>
          </a:ln>
        </p:spPr>
        <p:txBody>
          <a:bodyPr anchorCtr="0" anchor="ctr" bIns="0" lIns="0" spcFirstLastPara="1" rIns="0" wrap="square" tIns="0">
            <a:noAutofit/>
          </a:bodyPr>
          <a:lstStyle/>
          <a:p>
            <a:pPr indent="0" lvl="0" marL="0" marR="0" rtl="0" algn="ctr">
              <a:lnSpc>
                <a:spcPct val="93750"/>
              </a:lnSpc>
              <a:spcBef>
                <a:spcPts val="0"/>
              </a:spcBef>
              <a:spcAft>
                <a:spcPts val="0"/>
              </a:spcAft>
              <a:buNone/>
            </a:pPr>
            <a:r>
              <a:rPr b="1" i="0" lang="en-US" sz="1600" u="none" cap="none" strike="noStrike">
                <a:solidFill>
                  <a:schemeClr val="lt1"/>
                </a:solidFill>
                <a:latin typeface="Calibri"/>
                <a:ea typeface="Calibri"/>
                <a:cs typeface="Calibri"/>
                <a:sym typeface="Calibri"/>
              </a:rPr>
              <a:t>Transport</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ph type="ctrTitle"/>
          </p:nvPr>
        </p:nvSpPr>
        <p:spPr>
          <a:xfrm>
            <a:off x="1563863" y="1265884"/>
            <a:ext cx="3795409" cy="6480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US" sz="3600"/>
              <a:t>Indicator proposal</a:t>
            </a:r>
            <a:endParaRPr b="1"/>
          </a:p>
        </p:txBody>
      </p:sp>
      <p:sp>
        <p:nvSpPr>
          <p:cNvPr id="201" name="Google Shape;201;p18"/>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202" name="Google Shape;202;p18"/>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203" name="Google Shape;203;p18"/>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4" name="Google Shape;204;p18"/>
          <p:cNvSpPr txBox="1"/>
          <p:nvPr/>
        </p:nvSpPr>
        <p:spPr>
          <a:xfrm>
            <a:off x="515566" y="2000594"/>
            <a:ext cx="7840493" cy="36625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lt1"/>
                </a:solidFill>
                <a:latin typeface="Calibri"/>
                <a:ea typeface="Calibri"/>
                <a:cs typeface="Calibri"/>
                <a:sym typeface="Calibri"/>
              </a:rPr>
              <a:t>Description of the indicator:</a:t>
            </a:r>
            <a:endParaRPr b="1" sz="24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TPW indicator</a:t>
            </a:r>
            <a:endParaRPr/>
          </a:p>
          <a:p>
            <a:pPr indent="-285750" lvl="0" marL="285750" marR="0" rtl="0" algn="l">
              <a:spcBef>
                <a:spcPts val="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amount of precipitation</a:t>
            </a:r>
            <a:endParaRPr sz="23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wind speed</a:t>
            </a:r>
            <a:endParaRPr sz="23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variations between maximum and minimum temperatures, divided into average temperature for several (5-7) days?☺</a:t>
            </a:r>
            <a:endParaRPr sz="2300">
              <a:solidFill>
                <a:schemeClr val="lt1"/>
              </a:solidFill>
              <a:latin typeface="Calibri"/>
              <a:ea typeface="Calibri"/>
              <a:cs typeface="Calibri"/>
              <a:sym typeface="Calibri"/>
            </a:endParaRPr>
          </a:p>
          <a:p>
            <a:pPr indent="0" lvl="0" marL="0" marR="0" rtl="0" algn="l">
              <a:spcBef>
                <a:spcPts val="0"/>
              </a:spcBef>
              <a:spcAft>
                <a:spcPts val="0"/>
              </a:spcAft>
              <a:buNone/>
            </a:pPr>
            <a:r>
              <a:rPr b="1" lang="en-US" sz="2400">
                <a:solidFill>
                  <a:schemeClr val="lt1"/>
                </a:solidFill>
                <a:latin typeface="Calibri"/>
                <a:ea typeface="Calibri"/>
                <a:cs typeface="Calibri"/>
                <a:sym typeface="Calibri"/>
              </a:rPr>
              <a:t>Data needed to compute the indicator:</a:t>
            </a:r>
            <a:endParaRPr b="1" sz="24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temperature</a:t>
            </a:r>
            <a:endParaRPr sz="23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precipitation</a:t>
            </a:r>
            <a:endParaRPr sz="23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300"/>
              <a:buFont typeface="Calibri"/>
              <a:buChar char="-"/>
            </a:pPr>
            <a:r>
              <a:rPr lang="en-US" sz="2300">
                <a:solidFill>
                  <a:schemeClr val="lt1"/>
                </a:solidFill>
                <a:latin typeface="Calibri"/>
                <a:ea typeface="Calibri"/>
                <a:cs typeface="Calibri"/>
                <a:sym typeface="Calibri"/>
              </a:rPr>
              <a:t>wind speed</a:t>
            </a:r>
            <a:endParaRPr sz="2300">
              <a:solidFill>
                <a:schemeClr val="lt1"/>
              </a:solidFill>
              <a:latin typeface="Calibri"/>
              <a:ea typeface="Calibri"/>
              <a:cs typeface="Calibri"/>
              <a:sym typeface="Calibri"/>
            </a:endParaRPr>
          </a:p>
        </p:txBody>
      </p:sp>
      <p:sp>
        <p:nvSpPr>
          <p:cNvPr id="205" name="Google Shape;205;p18"/>
          <p:cNvSpPr/>
          <p:nvPr/>
        </p:nvSpPr>
        <p:spPr>
          <a:xfrm>
            <a:off x="8356060" y="2448082"/>
            <a:ext cx="3564000" cy="2921602"/>
          </a:xfrm>
          <a:prstGeom prst="roundRect">
            <a:avLst>
              <a:gd fmla="val 4627" name="adj"/>
            </a:avLst>
          </a:prstGeom>
          <a:solidFill>
            <a:srgbClr val="71AE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andscape Design &amp; Installation - Lawn Maintenance Services: Serving  Waynesville &amp; Maggie Valley" id="206" name="Google Shape;206;p18"/>
          <p:cNvPicPr preferRelativeResize="0"/>
          <p:nvPr/>
        </p:nvPicPr>
        <p:blipFill rotWithShape="1">
          <a:blip r:embed="rId3">
            <a:alphaModFix/>
          </a:blip>
          <a:srcRect b="0" l="0" r="0" t="-332"/>
          <a:stretch/>
        </p:blipFill>
        <p:spPr>
          <a:xfrm>
            <a:off x="8440550" y="2524126"/>
            <a:ext cx="3395020" cy="2759094"/>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p:nvPr/>
        </p:nvSpPr>
        <p:spPr>
          <a:xfrm>
            <a:off x="680623" y="2182813"/>
            <a:ext cx="1507482" cy="758160"/>
          </a:xfrm>
          <a:prstGeom prst="snip2DiagRect">
            <a:avLst>
              <a:gd fmla="val 0" name="adj1"/>
              <a:gd fmla="val 27354" name="adj2"/>
            </a:avLst>
          </a:prstGeom>
          <a:solidFill>
            <a:srgbClr val="E6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9"/>
          <p:cNvSpPr/>
          <p:nvPr/>
        </p:nvSpPr>
        <p:spPr>
          <a:xfrm>
            <a:off x="2493648" y="2188985"/>
            <a:ext cx="1507482" cy="758160"/>
          </a:xfrm>
          <a:prstGeom prst="snip2DiagRect">
            <a:avLst>
              <a:gd fmla="val 0" name="adj1"/>
              <a:gd fmla="val 27354" name="adj2"/>
            </a:avLst>
          </a:prstGeom>
          <a:solidFill>
            <a:srgbClr val="FFA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9"/>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214" name="Google Shape;214;p19"/>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215" name="Google Shape;215;p19"/>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16" name="Google Shape;216;p19"/>
          <p:cNvPicPr preferRelativeResize="0"/>
          <p:nvPr/>
        </p:nvPicPr>
        <p:blipFill rotWithShape="1">
          <a:blip r:embed="rId3">
            <a:alphaModFix/>
          </a:blip>
          <a:srcRect b="0" l="0" r="0" t="0"/>
          <a:stretch/>
        </p:blipFill>
        <p:spPr>
          <a:xfrm>
            <a:off x="6066768" y="2085185"/>
            <a:ext cx="52110" cy="3432748"/>
          </a:xfrm>
          <a:prstGeom prst="rect">
            <a:avLst/>
          </a:prstGeom>
          <a:noFill/>
          <a:ln>
            <a:noFill/>
          </a:ln>
        </p:spPr>
      </p:pic>
      <p:sp>
        <p:nvSpPr>
          <p:cNvPr id="217" name="Google Shape;217;p19"/>
          <p:cNvSpPr/>
          <p:nvPr/>
        </p:nvSpPr>
        <p:spPr>
          <a:xfrm>
            <a:off x="864467" y="5214775"/>
            <a:ext cx="366385" cy="365236"/>
          </a:xfrm>
          <a:prstGeom prst="mathMinus">
            <a:avLst>
              <a:gd fmla="val 2352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9"/>
          <p:cNvSpPr/>
          <p:nvPr/>
        </p:nvSpPr>
        <p:spPr>
          <a:xfrm>
            <a:off x="1230852" y="5214775"/>
            <a:ext cx="366385" cy="365236"/>
          </a:xfrm>
          <a:prstGeom prst="mathMinus">
            <a:avLst>
              <a:gd fmla="val 2352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9"/>
          <p:cNvSpPr/>
          <p:nvPr/>
        </p:nvSpPr>
        <p:spPr>
          <a:xfrm>
            <a:off x="1597237" y="5214775"/>
            <a:ext cx="366385" cy="365236"/>
          </a:xfrm>
          <a:prstGeom prst="mathMinus">
            <a:avLst>
              <a:gd fmla="val 2352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9"/>
          <p:cNvSpPr/>
          <p:nvPr/>
        </p:nvSpPr>
        <p:spPr>
          <a:xfrm>
            <a:off x="2879790" y="5214775"/>
            <a:ext cx="366385" cy="365236"/>
          </a:xfrm>
          <a:prstGeom prst="mathMinus">
            <a:avLst>
              <a:gd fmla="val 2352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9"/>
          <p:cNvSpPr/>
          <p:nvPr/>
        </p:nvSpPr>
        <p:spPr>
          <a:xfrm>
            <a:off x="3247013" y="5214775"/>
            <a:ext cx="366385" cy="365236"/>
          </a:xfrm>
          <a:prstGeom prst="mathMinus">
            <a:avLst>
              <a:gd fmla="val 2352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9"/>
          <p:cNvSpPr/>
          <p:nvPr/>
        </p:nvSpPr>
        <p:spPr>
          <a:xfrm>
            <a:off x="4848364" y="5214775"/>
            <a:ext cx="366385" cy="365236"/>
          </a:xfrm>
          <a:prstGeom prst="mathMinus">
            <a:avLst>
              <a:gd fmla="val 23520" name="adj1"/>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9"/>
          <p:cNvSpPr/>
          <p:nvPr/>
        </p:nvSpPr>
        <p:spPr>
          <a:xfrm>
            <a:off x="2493648" y="2233357"/>
            <a:ext cx="1507482" cy="68223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Annual mean temperature increase</a:t>
            </a:r>
            <a:endParaRPr/>
          </a:p>
        </p:txBody>
      </p:sp>
      <p:sp>
        <p:nvSpPr>
          <p:cNvPr id="224" name="Google Shape;224;p19"/>
          <p:cNvSpPr/>
          <p:nvPr/>
        </p:nvSpPr>
        <p:spPr>
          <a:xfrm>
            <a:off x="9713114" y="2182814"/>
            <a:ext cx="1825042" cy="758160"/>
          </a:xfrm>
          <a:prstGeom prst="snip2DiagRect">
            <a:avLst>
              <a:gd fmla="val 0" name="adj1"/>
              <a:gd fmla="val 2735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9"/>
          <p:cNvSpPr/>
          <p:nvPr/>
        </p:nvSpPr>
        <p:spPr>
          <a:xfrm>
            <a:off x="9789237" y="2233357"/>
            <a:ext cx="1672796" cy="68223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Weak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and moderate precipitation</a:t>
            </a:r>
            <a:endParaRPr/>
          </a:p>
        </p:txBody>
      </p:sp>
      <p:sp>
        <p:nvSpPr>
          <p:cNvPr id="226" name="Google Shape;226;p19"/>
          <p:cNvSpPr/>
          <p:nvPr/>
        </p:nvSpPr>
        <p:spPr>
          <a:xfrm>
            <a:off x="8018412" y="2182813"/>
            <a:ext cx="1507482" cy="764332"/>
          </a:xfrm>
          <a:prstGeom prst="snip2DiagRect">
            <a:avLst>
              <a:gd fmla="val 0" name="adj1"/>
              <a:gd fmla="val 27354" name="adj2"/>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9"/>
          <p:cNvSpPr/>
          <p:nvPr/>
        </p:nvSpPr>
        <p:spPr>
          <a:xfrm>
            <a:off x="8031799" y="2316954"/>
            <a:ext cx="1507482" cy="48987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Direct solar radiation</a:t>
            </a:r>
            <a:endParaRPr/>
          </a:p>
        </p:txBody>
      </p:sp>
      <p:sp>
        <p:nvSpPr>
          <p:cNvPr id="228" name="Google Shape;228;p19"/>
          <p:cNvSpPr/>
          <p:nvPr/>
        </p:nvSpPr>
        <p:spPr>
          <a:xfrm>
            <a:off x="6323709" y="2182813"/>
            <a:ext cx="1507482" cy="764332"/>
          </a:xfrm>
          <a:prstGeom prst="snip2DiagRect">
            <a:avLst>
              <a:gd fmla="val 0" name="adj1"/>
              <a:gd fmla="val 27354" name="adj2"/>
            </a:avLst>
          </a:prstGeom>
          <a:solidFill>
            <a:srgbClr val="E1EF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9"/>
          <p:cNvSpPr/>
          <p:nvPr/>
        </p:nvSpPr>
        <p:spPr>
          <a:xfrm>
            <a:off x="6394040" y="2413036"/>
            <a:ext cx="1366819" cy="297517"/>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Weak wind</a:t>
            </a:r>
            <a:endParaRPr/>
          </a:p>
        </p:txBody>
      </p:sp>
      <p:sp>
        <p:nvSpPr>
          <p:cNvPr id="230" name="Google Shape;230;p19"/>
          <p:cNvSpPr/>
          <p:nvPr/>
        </p:nvSpPr>
        <p:spPr>
          <a:xfrm>
            <a:off x="6879020" y="5222526"/>
            <a:ext cx="360000" cy="360000"/>
          </a:xfrm>
          <a:prstGeom prst="plus">
            <a:avLst>
              <a:gd fmla="val 38124"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9"/>
          <p:cNvSpPr/>
          <p:nvPr/>
        </p:nvSpPr>
        <p:spPr>
          <a:xfrm>
            <a:off x="8327141" y="5221572"/>
            <a:ext cx="360000" cy="360000"/>
          </a:xfrm>
          <a:prstGeom prst="plus">
            <a:avLst>
              <a:gd fmla="val 38124"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9"/>
          <p:cNvSpPr/>
          <p:nvPr/>
        </p:nvSpPr>
        <p:spPr>
          <a:xfrm>
            <a:off x="8778260" y="5222526"/>
            <a:ext cx="360000" cy="360000"/>
          </a:xfrm>
          <a:prstGeom prst="plus">
            <a:avLst>
              <a:gd fmla="val 38124"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9"/>
          <p:cNvSpPr/>
          <p:nvPr/>
        </p:nvSpPr>
        <p:spPr>
          <a:xfrm>
            <a:off x="10009064" y="5221572"/>
            <a:ext cx="360000" cy="360000"/>
          </a:xfrm>
          <a:prstGeom prst="plus">
            <a:avLst>
              <a:gd fmla="val 38124"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9"/>
          <p:cNvSpPr/>
          <p:nvPr/>
        </p:nvSpPr>
        <p:spPr>
          <a:xfrm>
            <a:off x="10445635" y="5222526"/>
            <a:ext cx="360000" cy="360000"/>
          </a:xfrm>
          <a:prstGeom prst="plus">
            <a:avLst>
              <a:gd fmla="val 38124"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9"/>
          <p:cNvSpPr/>
          <p:nvPr/>
        </p:nvSpPr>
        <p:spPr>
          <a:xfrm>
            <a:off x="10882206" y="5218368"/>
            <a:ext cx="360000" cy="360000"/>
          </a:xfrm>
          <a:prstGeom prst="plus">
            <a:avLst>
              <a:gd fmla="val 38124"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9"/>
          <p:cNvSpPr txBox="1"/>
          <p:nvPr>
            <p:ph type="ctrTitle"/>
          </p:nvPr>
        </p:nvSpPr>
        <p:spPr>
          <a:xfrm>
            <a:off x="838200" y="1244794"/>
            <a:ext cx="10515600" cy="6480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lang="en-US" sz="3600"/>
              <a:t>Step 2. Green public zones </a:t>
            </a:r>
            <a:endParaRPr b="1" sz="1800"/>
          </a:p>
        </p:txBody>
      </p:sp>
      <p:sp>
        <p:nvSpPr>
          <p:cNvPr id="237" name="Google Shape;237;p19"/>
          <p:cNvSpPr/>
          <p:nvPr/>
        </p:nvSpPr>
        <p:spPr>
          <a:xfrm>
            <a:off x="279722" y="4988689"/>
            <a:ext cx="11632557" cy="54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9"/>
          <p:cNvSpPr/>
          <p:nvPr/>
        </p:nvSpPr>
        <p:spPr>
          <a:xfrm>
            <a:off x="680623" y="3117586"/>
            <a:ext cx="1507482" cy="758160"/>
          </a:xfrm>
          <a:prstGeom prst="snip2DiagRect">
            <a:avLst>
              <a:gd fmla="val 0" name="adj1"/>
              <a:gd fmla="val 27354" name="adj2"/>
            </a:avLst>
          </a:prstGeom>
          <a:solidFill>
            <a:srgbClr val="E6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19"/>
          <p:cNvSpPr/>
          <p:nvPr/>
        </p:nvSpPr>
        <p:spPr>
          <a:xfrm>
            <a:off x="4306673" y="2182814"/>
            <a:ext cx="1507482" cy="758160"/>
          </a:xfrm>
          <a:prstGeom prst="snip2DiagRect">
            <a:avLst>
              <a:gd fmla="val 0" name="adj1"/>
              <a:gd fmla="val 27354" name="adj2"/>
            </a:avLst>
          </a:prstGeom>
          <a:solidFill>
            <a:srgbClr val="FF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9"/>
          <p:cNvSpPr/>
          <p:nvPr/>
        </p:nvSpPr>
        <p:spPr>
          <a:xfrm>
            <a:off x="4432980" y="2316855"/>
            <a:ext cx="1507482" cy="48987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High cloudiness</a:t>
            </a:r>
            <a:endParaRPr/>
          </a:p>
        </p:txBody>
      </p:sp>
      <p:sp>
        <p:nvSpPr>
          <p:cNvPr id="241" name="Google Shape;241;p19"/>
          <p:cNvSpPr/>
          <p:nvPr/>
        </p:nvSpPr>
        <p:spPr>
          <a:xfrm>
            <a:off x="680623" y="4083455"/>
            <a:ext cx="1507482" cy="758160"/>
          </a:xfrm>
          <a:prstGeom prst="snip2DiagRect">
            <a:avLst>
              <a:gd fmla="val 0" name="adj1"/>
              <a:gd fmla="val 27354" name="adj2"/>
            </a:avLst>
          </a:prstGeom>
          <a:solidFill>
            <a:srgbClr val="E6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19"/>
          <p:cNvSpPr/>
          <p:nvPr/>
        </p:nvSpPr>
        <p:spPr>
          <a:xfrm>
            <a:off x="680623" y="2233357"/>
            <a:ext cx="1507482" cy="68223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Frosts during the growing season</a:t>
            </a:r>
            <a:endParaRPr/>
          </a:p>
        </p:txBody>
      </p:sp>
      <p:sp>
        <p:nvSpPr>
          <p:cNvPr id="243" name="Google Shape;243;p19"/>
          <p:cNvSpPr/>
          <p:nvPr/>
        </p:nvSpPr>
        <p:spPr>
          <a:xfrm>
            <a:off x="744079" y="4217596"/>
            <a:ext cx="1380570" cy="48987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Heavy </a:t>
            </a:r>
            <a:endParaRPr/>
          </a:p>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precipitation</a:t>
            </a:r>
            <a:endParaRPr sz="1800">
              <a:solidFill>
                <a:schemeClr val="dk1"/>
              </a:solidFill>
              <a:latin typeface="Calibri"/>
              <a:ea typeface="Calibri"/>
              <a:cs typeface="Calibri"/>
              <a:sym typeface="Calibri"/>
            </a:endParaRPr>
          </a:p>
        </p:txBody>
      </p:sp>
      <p:sp>
        <p:nvSpPr>
          <p:cNvPr id="244" name="Google Shape;244;p19"/>
          <p:cNvSpPr/>
          <p:nvPr/>
        </p:nvSpPr>
        <p:spPr>
          <a:xfrm>
            <a:off x="2493648" y="3147026"/>
            <a:ext cx="1507482" cy="758160"/>
          </a:xfrm>
          <a:prstGeom prst="snip2DiagRect">
            <a:avLst>
              <a:gd fmla="val 0" name="adj1"/>
              <a:gd fmla="val 27354" name="adj2"/>
            </a:avLst>
          </a:prstGeom>
          <a:solidFill>
            <a:srgbClr val="FFA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9"/>
          <p:cNvSpPr/>
          <p:nvPr/>
        </p:nvSpPr>
        <p:spPr>
          <a:xfrm>
            <a:off x="2580196" y="3383758"/>
            <a:ext cx="1334383" cy="284693"/>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Heat waves</a:t>
            </a:r>
            <a:endParaRPr/>
          </a:p>
        </p:txBody>
      </p:sp>
      <p:sp>
        <p:nvSpPr>
          <p:cNvPr id="246" name="Google Shape;246;p19"/>
          <p:cNvSpPr/>
          <p:nvPr/>
        </p:nvSpPr>
        <p:spPr>
          <a:xfrm>
            <a:off x="680623" y="3184986"/>
            <a:ext cx="1507482" cy="68223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Gusts of wind, squalls, hurricanes</a:t>
            </a:r>
            <a:endParaRPr/>
          </a:p>
        </p:txBody>
      </p:sp>
      <p:sp>
        <p:nvSpPr>
          <p:cNvPr id="247" name="Google Shape;247;p19"/>
          <p:cNvSpPr/>
          <p:nvPr/>
        </p:nvSpPr>
        <p:spPr>
          <a:xfrm>
            <a:off x="8018412" y="3147026"/>
            <a:ext cx="1507482" cy="764332"/>
          </a:xfrm>
          <a:prstGeom prst="snip2DiagRect">
            <a:avLst>
              <a:gd fmla="val 0" name="adj1"/>
              <a:gd fmla="val 27354" name="adj2"/>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9"/>
          <p:cNvSpPr/>
          <p:nvPr/>
        </p:nvSpPr>
        <p:spPr>
          <a:xfrm>
            <a:off x="8045186" y="3207971"/>
            <a:ext cx="1494095" cy="669414"/>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Long sunshine </a:t>
            </a:r>
            <a:endParaRPr/>
          </a:p>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duration</a:t>
            </a:r>
            <a:endParaRPr/>
          </a:p>
        </p:txBody>
      </p:sp>
      <p:sp>
        <p:nvSpPr>
          <p:cNvPr id="249" name="Google Shape;249;p19"/>
          <p:cNvSpPr/>
          <p:nvPr/>
        </p:nvSpPr>
        <p:spPr>
          <a:xfrm>
            <a:off x="2493648" y="4083455"/>
            <a:ext cx="1507482" cy="759401"/>
          </a:xfrm>
          <a:prstGeom prst="snip2DiagRect">
            <a:avLst>
              <a:gd fmla="val 0" name="adj1"/>
              <a:gd fmla="val 27354" name="adj2"/>
            </a:avLst>
          </a:prstGeom>
          <a:solidFill>
            <a:srgbClr val="FFA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9"/>
          <p:cNvSpPr/>
          <p:nvPr/>
        </p:nvSpPr>
        <p:spPr>
          <a:xfrm>
            <a:off x="2493648" y="4315017"/>
            <a:ext cx="1507482" cy="297517"/>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Drought</a:t>
            </a:r>
            <a:endParaRPr/>
          </a:p>
        </p:txBody>
      </p:sp>
      <p:pic>
        <p:nvPicPr>
          <p:cNvPr id="251" name="Google Shape;251;p19"/>
          <p:cNvPicPr preferRelativeResize="0"/>
          <p:nvPr/>
        </p:nvPicPr>
        <p:blipFill rotWithShape="1">
          <a:blip r:embed="rId4">
            <a:alphaModFix/>
          </a:blip>
          <a:srcRect b="0" l="0" r="0" t="0"/>
          <a:stretch/>
        </p:blipFill>
        <p:spPr>
          <a:xfrm>
            <a:off x="9701625" y="3272568"/>
            <a:ext cx="1828959" cy="755970"/>
          </a:xfrm>
          <a:prstGeom prst="rect">
            <a:avLst/>
          </a:prstGeom>
          <a:noFill/>
          <a:ln>
            <a:noFill/>
          </a:ln>
        </p:spPr>
      </p:pic>
      <p:sp>
        <p:nvSpPr>
          <p:cNvPr id="252" name="Google Shape;252;p19"/>
          <p:cNvSpPr/>
          <p:nvPr/>
        </p:nvSpPr>
        <p:spPr>
          <a:xfrm>
            <a:off x="9968359" y="3305811"/>
            <a:ext cx="173795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High relative humidity</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0"/>
          <p:cNvSpPr txBox="1"/>
          <p:nvPr>
            <p:ph type="ctrTitle"/>
          </p:nvPr>
        </p:nvSpPr>
        <p:spPr>
          <a:xfrm>
            <a:off x="3349528" y="1158240"/>
            <a:ext cx="5492945" cy="52102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en-US" sz="3600"/>
              <a:t>Step 3. Adaptation measures</a:t>
            </a:r>
            <a:endParaRPr/>
          </a:p>
        </p:txBody>
      </p:sp>
      <p:sp>
        <p:nvSpPr>
          <p:cNvPr id="259" name="Google Shape;259;p20"/>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260" name="Google Shape;260;p20"/>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261" name="Google Shape;261;p20"/>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2" name="Google Shape;262;p20"/>
          <p:cNvSpPr txBox="1"/>
          <p:nvPr/>
        </p:nvSpPr>
        <p:spPr>
          <a:xfrm>
            <a:off x="132000" y="3667444"/>
            <a:ext cx="1666320" cy="874598"/>
          </a:xfrm>
          <a:prstGeom prst="rect">
            <a:avLst/>
          </a:prstGeom>
          <a:noFill/>
          <a:ln>
            <a:noFill/>
          </a:ln>
        </p:spPr>
        <p:txBody>
          <a:bodyPr anchorCtr="0" anchor="t" bIns="45700" lIns="91425" spcFirstLastPara="1" rIns="91425" wrap="square" tIns="45700">
            <a:spAutoFit/>
          </a:bodyPr>
          <a:lstStyle/>
          <a:p>
            <a:pPr indent="0" lvl="0" marL="0" marR="0" rtl="0" algn="l">
              <a:lnSpc>
                <a:spcPct val="83333"/>
              </a:lnSpc>
              <a:spcBef>
                <a:spcPts val="0"/>
              </a:spcBef>
              <a:spcAft>
                <a:spcPts val="0"/>
              </a:spcAft>
              <a:buNone/>
            </a:pPr>
            <a:r>
              <a:rPr b="1" lang="en-US" sz="1800">
                <a:solidFill>
                  <a:schemeClr val="lt1"/>
                </a:solidFill>
                <a:latin typeface="Calibri"/>
                <a:ea typeface="Calibri"/>
                <a:cs typeface="Calibri"/>
                <a:sym typeface="Calibri"/>
              </a:rPr>
              <a:t>Public and Private sectors,</a:t>
            </a:r>
            <a:endParaRPr b="1" sz="1800">
              <a:solidFill>
                <a:schemeClr val="lt1"/>
              </a:solidFill>
              <a:latin typeface="Calibri"/>
              <a:ea typeface="Calibri"/>
              <a:cs typeface="Calibri"/>
              <a:sym typeface="Calibri"/>
            </a:endParaRPr>
          </a:p>
          <a:p>
            <a:pPr indent="0" lvl="0" marL="0" marR="0" rtl="0" algn="l">
              <a:lnSpc>
                <a:spcPct val="83333"/>
              </a:lnSpc>
              <a:spcBef>
                <a:spcPts val="0"/>
              </a:spcBef>
              <a:spcAft>
                <a:spcPts val="0"/>
              </a:spcAft>
              <a:buNone/>
            </a:pPr>
            <a:r>
              <a:rPr b="1" lang="en-US" sz="1800">
                <a:solidFill>
                  <a:schemeClr val="lt1"/>
                </a:solidFill>
                <a:latin typeface="Calibri"/>
                <a:ea typeface="Calibri"/>
                <a:cs typeface="Calibri"/>
                <a:sym typeface="Calibri"/>
              </a:rPr>
              <a:t>Professional &amp; Citizen Groups  </a:t>
            </a:r>
            <a:endParaRPr/>
          </a:p>
        </p:txBody>
      </p:sp>
      <p:sp>
        <p:nvSpPr>
          <p:cNvPr id="263" name="Google Shape;263;p20"/>
          <p:cNvSpPr txBox="1"/>
          <p:nvPr/>
        </p:nvSpPr>
        <p:spPr>
          <a:xfrm>
            <a:off x="132000" y="2761303"/>
            <a:ext cx="1666320" cy="284693"/>
          </a:xfrm>
          <a:prstGeom prst="rect">
            <a:avLst/>
          </a:prstGeom>
          <a:noFill/>
          <a:ln>
            <a:noFill/>
          </a:ln>
        </p:spPr>
        <p:txBody>
          <a:bodyPr anchorCtr="0" anchor="t" bIns="45700" lIns="91425" spcFirstLastPara="1" rIns="91425" wrap="square" tIns="45700">
            <a:spAutoFit/>
          </a:bodyPr>
          <a:lstStyle/>
          <a:p>
            <a:pPr indent="0" lvl="0" marL="0" marR="0" rtl="0" algn="l">
              <a:lnSpc>
                <a:spcPct val="83333"/>
              </a:lnSpc>
              <a:spcBef>
                <a:spcPts val="0"/>
              </a:spcBef>
              <a:spcAft>
                <a:spcPts val="0"/>
              </a:spcAft>
              <a:buNone/>
            </a:pPr>
            <a:r>
              <a:rPr b="1" lang="en-US" sz="1800">
                <a:solidFill>
                  <a:schemeClr val="lt1"/>
                </a:solidFill>
                <a:latin typeface="Calibri"/>
                <a:ea typeface="Calibri"/>
                <a:cs typeface="Calibri"/>
                <a:sym typeface="Calibri"/>
              </a:rPr>
              <a:t>Administration</a:t>
            </a:r>
            <a:endParaRPr/>
          </a:p>
        </p:txBody>
      </p:sp>
      <p:pic>
        <p:nvPicPr>
          <p:cNvPr id="264" name="Google Shape;264;p20"/>
          <p:cNvPicPr preferRelativeResize="0"/>
          <p:nvPr/>
        </p:nvPicPr>
        <p:blipFill rotWithShape="1">
          <a:blip r:embed="rId3">
            <a:alphaModFix/>
          </a:blip>
          <a:srcRect b="-800" l="0" r="2813" t="800"/>
          <a:stretch/>
        </p:blipFill>
        <p:spPr>
          <a:xfrm>
            <a:off x="1900832" y="2385836"/>
            <a:ext cx="1534300" cy="1052475"/>
          </a:xfrm>
          <a:prstGeom prst="rect">
            <a:avLst/>
          </a:prstGeom>
          <a:noFill/>
          <a:ln>
            <a:noFill/>
          </a:ln>
        </p:spPr>
      </p:pic>
      <p:sp>
        <p:nvSpPr>
          <p:cNvPr id="265" name="Google Shape;265;p20"/>
          <p:cNvSpPr/>
          <p:nvPr/>
        </p:nvSpPr>
        <p:spPr>
          <a:xfrm>
            <a:off x="132000" y="4995192"/>
            <a:ext cx="166632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Target groups</a:t>
            </a:r>
            <a:endParaRPr b="1" sz="1800">
              <a:solidFill>
                <a:schemeClr val="lt1"/>
              </a:solidFill>
              <a:latin typeface="Calibri"/>
              <a:ea typeface="Calibri"/>
              <a:cs typeface="Calibri"/>
              <a:sym typeface="Calibri"/>
            </a:endParaRPr>
          </a:p>
        </p:txBody>
      </p:sp>
      <p:sp>
        <p:nvSpPr>
          <p:cNvPr id="266" name="Google Shape;266;p20"/>
          <p:cNvSpPr/>
          <p:nvPr/>
        </p:nvSpPr>
        <p:spPr>
          <a:xfrm>
            <a:off x="7710394" y="1660458"/>
            <a:ext cx="4139833"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Condition that benefits</a:t>
            </a:r>
            <a:endParaRPr/>
          </a:p>
        </p:txBody>
      </p:sp>
      <p:pic>
        <p:nvPicPr>
          <p:cNvPr id="267" name="Google Shape;267;p20"/>
          <p:cNvPicPr preferRelativeResize="0"/>
          <p:nvPr/>
        </p:nvPicPr>
        <p:blipFill rotWithShape="1">
          <a:blip r:embed="rId4">
            <a:alphaModFix/>
          </a:blip>
          <a:srcRect b="0" l="0" r="0" t="0"/>
          <a:stretch/>
        </p:blipFill>
        <p:spPr>
          <a:xfrm>
            <a:off x="1888036" y="4711667"/>
            <a:ext cx="1547096" cy="936384"/>
          </a:xfrm>
          <a:prstGeom prst="rect">
            <a:avLst/>
          </a:prstGeom>
          <a:noFill/>
          <a:ln>
            <a:noFill/>
          </a:ln>
        </p:spPr>
      </p:pic>
      <p:sp>
        <p:nvSpPr>
          <p:cNvPr id="268" name="Google Shape;268;p20"/>
          <p:cNvSpPr/>
          <p:nvPr/>
        </p:nvSpPr>
        <p:spPr>
          <a:xfrm>
            <a:off x="7946518" y="2523108"/>
            <a:ext cx="16784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state protection</a:t>
            </a:r>
            <a:endParaRPr/>
          </a:p>
        </p:txBody>
      </p:sp>
      <p:sp>
        <p:nvSpPr>
          <p:cNvPr id="269" name="Google Shape;269;p20"/>
          <p:cNvSpPr/>
          <p:nvPr/>
        </p:nvSpPr>
        <p:spPr>
          <a:xfrm>
            <a:off x="7946518" y="4256179"/>
            <a:ext cx="1890454" cy="284693"/>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protection actions</a:t>
            </a:r>
            <a:endParaRPr/>
          </a:p>
        </p:txBody>
      </p:sp>
      <p:sp>
        <p:nvSpPr>
          <p:cNvPr id="270" name="Google Shape;270;p20"/>
          <p:cNvSpPr/>
          <p:nvPr/>
        </p:nvSpPr>
        <p:spPr>
          <a:xfrm>
            <a:off x="3629456" y="2667134"/>
            <a:ext cx="1266180" cy="477054"/>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damage </a:t>
            </a:r>
            <a:endParaRPr/>
          </a:p>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assessment</a:t>
            </a:r>
            <a:endParaRPr sz="1800">
              <a:solidFill>
                <a:schemeClr val="dk1"/>
              </a:solidFill>
              <a:latin typeface="Calibri"/>
              <a:ea typeface="Calibri"/>
              <a:cs typeface="Calibri"/>
              <a:sym typeface="Calibri"/>
            </a:endParaRPr>
          </a:p>
        </p:txBody>
      </p:sp>
      <p:sp>
        <p:nvSpPr>
          <p:cNvPr id="271" name="Google Shape;271;p20"/>
          <p:cNvSpPr/>
          <p:nvPr/>
        </p:nvSpPr>
        <p:spPr>
          <a:xfrm>
            <a:off x="5648961" y="2658710"/>
            <a:ext cx="1791082" cy="489878"/>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monitoring,</a:t>
            </a:r>
            <a:endParaRPr/>
          </a:p>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damage control</a:t>
            </a:r>
            <a:endParaRPr/>
          </a:p>
        </p:txBody>
      </p:sp>
      <p:sp>
        <p:nvSpPr>
          <p:cNvPr id="272" name="Google Shape;272;p20"/>
          <p:cNvSpPr/>
          <p:nvPr/>
        </p:nvSpPr>
        <p:spPr>
          <a:xfrm>
            <a:off x="3629456" y="4941332"/>
            <a:ext cx="1880579" cy="477054"/>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volunteering</a:t>
            </a:r>
            <a:endParaRPr/>
          </a:p>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in damage control</a:t>
            </a:r>
            <a:endParaRPr/>
          </a:p>
        </p:txBody>
      </p:sp>
      <p:pic>
        <p:nvPicPr>
          <p:cNvPr id="273" name="Google Shape;273;p20"/>
          <p:cNvPicPr preferRelativeResize="0"/>
          <p:nvPr/>
        </p:nvPicPr>
        <p:blipFill rotWithShape="1">
          <a:blip r:embed="rId5">
            <a:alphaModFix/>
          </a:blip>
          <a:srcRect b="0" l="0" r="0" t="0"/>
          <a:stretch/>
        </p:blipFill>
        <p:spPr>
          <a:xfrm>
            <a:off x="7627594" y="2040036"/>
            <a:ext cx="82800" cy="3600814"/>
          </a:xfrm>
          <a:prstGeom prst="rect">
            <a:avLst/>
          </a:prstGeom>
          <a:noFill/>
          <a:ln>
            <a:noFill/>
          </a:ln>
        </p:spPr>
      </p:pic>
      <p:pic>
        <p:nvPicPr>
          <p:cNvPr id="274" name="Google Shape;274;p20"/>
          <p:cNvPicPr preferRelativeResize="0"/>
          <p:nvPr/>
        </p:nvPicPr>
        <p:blipFill rotWithShape="1">
          <a:blip r:embed="rId6">
            <a:alphaModFix/>
          </a:blip>
          <a:srcRect b="0" l="0" r="0" t="0"/>
          <a:stretch/>
        </p:blipFill>
        <p:spPr>
          <a:xfrm flipH="1" rot="10800000">
            <a:off x="3585548" y="2290435"/>
            <a:ext cx="8278505" cy="83096"/>
          </a:xfrm>
          <a:prstGeom prst="rect">
            <a:avLst/>
          </a:prstGeom>
          <a:noFill/>
          <a:ln>
            <a:noFill/>
          </a:ln>
        </p:spPr>
      </p:pic>
      <p:sp>
        <p:nvSpPr>
          <p:cNvPr id="275" name="Google Shape;275;p20"/>
          <p:cNvSpPr/>
          <p:nvPr/>
        </p:nvSpPr>
        <p:spPr>
          <a:xfrm>
            <a:off x="3586175" y="1951881"/>
            <a:ext cx="192386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short term measures</a:t>
            </a:r>
            <a:endParaRPr sz="1600">
              <a:solidFill>
                <a:schemeClr val="lt1"/>
              </a:solidFill>
              <a:latin typeface="Calibri"/>
              <a:ea typeface="Calibri"/>
              <a:cs typeface="Calibri"/>
              <a:sym typeface="Calibri"/>
            </a:endParaRPr>
          </a:p>
        </p:txBody>
      </p:sp>
      <p:sp>
        <p:nvSpPr>
          <p:cNvPr id="276" name="Google Shape;276;p20"/>
          <p:cNvSpPr/>
          <p:nvPr/>
        </p:nvSpPr>
        <p:spPr>
          <a:xfrm>
            <a:off x="5648961" y="3866216"/>
            <a:ext cx="1738180" cy="489878"/>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damage control</a:t>
            </a:r>
            <a:endParaRPr/>
          </a:p>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(restoration)</a:t>
            </a:r>
            <a:endParaRPr/>
          </a:p>
        </p:txBody>
      </p:sp>
      <p:sp>
        <p:nvSpPr>
          <p:cNvPr id="277" name="Google Shape;277;p20"/>
          <p:cNvSpPr/>
          <p:nvPr/>
        </p:nvSpPr>
        <p:spPr>
          <a:xfrm>
            <a:off x="7946517" y="3014665"/>
            <a:ext cx="1225977" cy="284693"/>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monitoring</a:t>
            </a:r>
            <a:endParaRPr/>
          </a:p>
        </p:txBody>
      </p:sp>
      <p:sp>
        <p:nvSpPr>
          <p:cNvPr id="278" name="Google Shape;278;p20"/>
          <p:cNvSpPr/>
          <p:nvPr/>
        </p:nvSpPr>
        <p:spPr>
          <a:xfrm>
            <a:off x="5648961" y="1950357"/>
            <a:ext cx="197863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long term measures</a:t>
            </a:r>
            <a:endParaRPr sz="1600">
              <a:solidFill>
                <a:schemeClr val="lt1"/>
              </a:solidFill>
              <a:latin typeface="Calibri"/>
              <a:ea typeface="Calibri"/>
              <a:cs typeface="Calibri"/>
              <a:sym typeface="Calibri"/>
            </a:endParaRPr>
          </a:p>
        </p:txBody>
      </p:sp>
      <p:pic>
        <p:nvPicPr>
          <p:cNvPr descr="https://omr.gov.ua/images/galleries/maxi/100727.jpg" id="279" name="Google Shape;279;p20"/>
          <p:cNvPicPr preferRelativeResize="0"/>
          <p:nvPr/>
        </p:nvPicPr>
        <p:blipFill rotWithShape="1">
          <a:blip r:embed="rId7">
            <a:alphaModFix/>
          </a:blip>
          <a:srcRect b="0" l="0" r="0" t="0"/>
          <a:stretch/>
        </p:blipFill>
        <p:spPr>
          <a:xfrm>
            <a:off x="1900832" y="3584731"/>
            <a:ext cx="1534300" cy="1040024"/>
          </a:xfrm>
          <a:prstGeom prst="rect">
            <a:avLst/>
          </a:prstGeom>
          <a:noFill/>
          <a:ln>
            <a:noFill/>
          </a:ln>
        </p:spPr>
      </p:pic>
      <p:sp>
        <p:nvSpPr>
          <p:cNvPr id="280" name="Google Shape;280;p20"/>
          <p:cNvSpPr/>
          <p:nvPr/>
        </p:nvSpPr>
        <p:spPr>
          <a:xfrm>
            <a:off x="7723637" y="1948833"/>
            <a:ext cx="192386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short term measures</a:t>
            </a:r>
            <a:endParaRPr sz="1600">
              <a:solidFill>
                <a:schemeClr val="lt1"/>
              </a:solidFill>
              <a:latin typeface="Calibri"/>
              <a:ea typeface="Calibri"/>
              <a:cs typeface="Calibri"/>
              <a:sym typeface="Calibri"/>
            </a:endParaRPr>
          </a:p>
        </p:txBody>
      </p:sp>
      <p:sp>
        <p:nvSpPr>
          <p:cNvPr id="281" name="Google Shape;281;p20"/>
          <p:cNvSpPr/>
          <p:nvPr/>
        </p:nvSpPr>
        <p:spPr>
          <a:xfrm>
            <a:off x="10004541" y="2769726"/>
            <a:ext cx="1845686" cy="284693"/>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budget planning</a:t>
            </a:r>
            <a:endParaRPr/>
          </a:p>
        </p:txBody>
      </p:sp>
      <p:sp>
        <p:nvSpPr>
          <p:cNvPr id="282" name="Google Shape;282;p20"/>
          <p:cNvSpPr/>
          <p:nvPr/>
        </p:nvSpPr>
        <p:spPr>
          <a:xfrm>
            <a:off x="5648079" y="4845152"/>
            <a:ext cx="1802929" cy="669414"/>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creating a wide </a:t>
            </a:r>
            <a:endParaRPr/>
          </a:p>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volunteer </a:t>
            </a:r>
            <a:endParaRPr/>
          </a:p>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movement</a:t>
            </a:r>
            <a:endParaRPr/>
          </a:p>
        </p:txBody>
      </p:sp>
      <p:sp>
        <p:nvSpPr>
          <p:cNvPr id="283" name="Google Shape;283;p20"/>
          <p:cNvSpPr/>
          <p:nvPr/>
        </p:nvSpPr>
        <p:spPr>
          <a:xfrm>
            <a:off x="3629456" y="3962396"/>
            <a:ext cx="1652953" cy="297517"/>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damage control</a:t>
            </a:r>
            <a:endParaRPr sz="1800">
              <a:solidFill>
                <a:schemeClr val="dk1"/>
              </a:solidFill>
              <a:latin typeface="Calibri"/>
              <a:ea typeface="Calibri"/>
              <a:cs typeface="Calibri"/>
              <a:sym typeface="Calibri"/>
            </a:endParaRPr>
          </a:p>
        </p:txBody>
      </p:sp>
      <p:sp>
        <p:nvSpPr>
          <p:cNvPr id="284" name="Google Shape;284;p20"/>
          <p:cNvSpPr/>
          <p:nvPr/>
        </p:nvSpPr>
        <p:spPr>
          <a:xfrm>
            <a:off x="7946517" y="4941332"/>
            <a:ext cx="1828967" cy="477054"/>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improvement </a:t>
            </a:r>
            <a:endParaRPr/>
          </a:p>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of the local area</a:t>
            </a:r>
            <a:endParaRPr/>
          </a:p>
        </p:txBody>
      </p:sp>
      <p:sp>
        <p:nvSpPr>
          <p:cNvPr id="285" name="Google Shape;285;p20"/>
          <p:cNvSpPr/>
          <p:nvPr/>
        </p:nvSpPr>
        <p:spPr>
          <a:xfrm>
            <a:off x="10004540" y="5037512"/>
            <a:ext cx="1872500" cy="297517"/>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local area support</a:t>
            </a:r>
            <a:endParaRPr/>
          </a:p>
        </p:txBody>
      </p:sp>
      <p:sp>
        <p:nvSpPr>
          <p:cNvPr id="286" name="Google Shape;286;p20"/>
          <p:cNvSpPr/>
          <p:nvPr/>
        </p:nvSpPr>
        <p:spPr>
          <a:xfrm>
            <a:off x="10004540" y="3770036"/>
            <a:ext cx="1659365" cy="682238"/>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development </a:t>
            </a:r>
            <a:endParaRPr/>
          </a:p>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of a company </a:t>
            </a:r>
            <a:endParaRPr/>
          </a:p>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growth strategy</a:t>
            </a:r>
            <a:endParaRPr/>
          </a:p>
        </p:txBody>
      </p:sp>
      <p:sp>
        <p:nvSpPr>
          <p:cNvPr id="287" name="Google Shape;287;p20"/>
          <p:cNvSpPr/>
          <p:nvPr/>
        </p:nvSpPr>
        <p:spPr>
          <a:xfrm>
            <a:off x="7946518" y="3601916"/>
            <a:ext cx="1828967" cy="477054"/>
          </a:xfrm>
          <a:prstGeom prst="rect">
            <a:avLst/>
          </a:prstGeom>
          <a:noFill/>
          <a:ln>
            <a:noFill/>
          </a:ln>
        </p:spPr>
        <p:txBody>
          <a:bodyPr anchorCtr="0" anchor="t" bIns="45700" lIns="91425" spcFirstLastPara="1" rIns="91425" wrap="square" tIns="45700">
            <a:noAutofit/>
          </a:bodyPr>
          <a:lstStyle/>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general </a:t>
            </a:r>
            <a:endParaRPr/>
          </a:p>
          <a:p>
            <a:pPr indent="0" lvl="0" marL="0" marR="0" rtl="0" algn="l">
              <a:lnSpc>
                <a:spcPct val="83333"/>
              </a:lnSpc>
              <a:spcBef>
                <a:spcPts val="0"/>
              </a:spcBef>
              <a:spcAft>
                <a:spcPts val="0"/>
              </a:spcAft>
              <a:buNone/>
            </a:pPr>
            <a:r>
              <a:rPr lang="en-US" sz="1800">
                <a:solidFill>
                  <a:schemeClr val="dk1"/>
                </a:solidFill>
                <a:latin typeface="Calibri"/>
                <a:ea typeface="Calibri"/>
                <a:cs typeface="Calibri"/>
                <a:sym typeface="Calibri"/>
              </a:rPr>
              <a:t>maintenance</a:t>
            </a:r>
            <a:endParaRPr/>
          </a:p>
        </p:txBody>
      </p:sp>
      <p:sp>
        <p:nvSpPr>
          <p:cNvPr id="288" name="Google Shape;288;p20"/>
          <p:cNvSpPr/>
          <p:nvPr/>
        </p:nvSpPr>
        <p:spPr>
          <a:xfrm>
            <a:off x="3585548" y="1660458"/>
            <a:ext cx="404204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Conditions that harm</a:t>
            </a:r>
            <a:endParaRPr b="1" sz="1800">
              <a:solidFill>
                <a:schemeClr val="lt1"/>
              </a:solidFill>
              <a:latin typeface="Calibri"/>
              <a:ea typeface="Calibri"/>
              <a:cs typeface="Calibri"/>
              <a:sym typeface="Calibri"/>
            </a:endParaRPr>
          </a:p>
        </p:txBody>
      </p:sp>
      <p:sp>
        <p:nvSpPr>
          <p:cNvPr id="289" name="Google Shape;289;p20"/>
          <p:cNvSpPr/>
          <p:nvPr/>
        </p:nvSpPr>
        <p:spPr>
          <a:xfrm>
            <a:off x="9885419" y="1951881"/>
            <a:ext cx="1978634"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long term measures</a:t>
            </a:r>
            <a:endParaRPr sz="16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1"/>
          <p:cNvSpPr/>
          <p:nvPr/>
        </p:nvSpPr>
        <p:spPr>
          <a:xfrm>
            <a:off x="4897119" y="4114800"/>
            <a:ext cx="6502400" cy="843280"/>
          </a:xfrm>
          <a:prstGeom prst="roundRect">
            <a:avLst>
              <a:gd fmla="val 12520" name="adj"/>
            </a:avLst>
          </a:prstGeom>
          <a:solidFill>
            <a:schemeClr val="accent5"/>
          </a:solidFill>
          <a:ln cap="flat" cmpd="sng" w="1905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1"/>
          <p:cNvSpPr/>
          <p:nvPr/>
        </p:nvSpPr>
        <p:spPr>
          <a:xfrm>
            <a:off x="4897119" y="3496025"/>
            <a:ext cx="6502400" cy="577150"/>
          </a:xfrm>
          <a:prstGeom prst="roundRect">
            <a:avLst>
              <a:gd fmla="val 18169" name="adj"/>
            </a:avLst>
          </a:prstGeom>
          <a:solidFill>
            <a:schemeClr val="accent5"/>
          </a:solidFill>
          <a:ln cap="flat" cmpd="sng" w="1905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txBox="1"/>
          <p:nvPr>
            <p:ph type="ctrTitle"/>
          </p:nvPr>
        </p:nvSpPr>
        <p:spPr>
          <a:xfrm>
            <a:off x="3993696" y="1254709"/>
            <a:ext cx="3795409" cy="6480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US" sz="3600"/>
              <a:t>Stakeholders</a:t>
            </a:r>
            <a:endParaRPr/>
          </a:p>
        </p:txBody>
      </p:sp>
      <p:sp>
        <p:nvSpPr>
          <p:cNvPr id="298" name="Google Shape;298;p21"/>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299" name="Google Shape;299;p21"/>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300" name="Google Shape;300;p21"/>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1" name="Google Shape;301;p21"/>
          <p:cNvSpPr/>
          <p:nvPr/>
        </p:nvSpPr>
        <p:spPr>
          <a:xfrm>
            <a:off x="355600" y="2052320"/>
            <a:ext cx="4246880" cy="3624884"/>
          </a:xfrm>
          <a:prstGeom prst="roundRect">
            <a:avLst>
              <a:gd fmla="val 462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2" name="Google Shape;302;p21"/>
          <p:cNvPicPr preferRelativeResize="0"/>
          <p:nvPr/>
        </p:nvPicPr>
        <p:blipFill rotWithShape="1">
          <a:blip r:embed="rId3">
            <a:alphaModFix/>
          </a:blip>
          <a:srcRect b="0" l="5773" r="7651" t="11812"/>
          <a:stretch/>
        </p:blipFill>
        <p:spPr>
          <a:xfrm>
            <a:off x="617248" y="2291414"/>
            <a:ext cx="3723584" cy="3146696"/>
          </a:xfrm>
          <a:prstGeom prst="rect">
            <a:avLst/>
          </a:prstGeom>
          <a:noFill/>
          <a:ln>
            <a:noFill/>
          </a:ln>
        </p:spPr>
      </p:pic>
      <p:sp>
        <p:nvSpPr>
          <p:cNvPr id="303" name="Google Shape;303;p21"/>
          <p:cNvSpPr/>
          <p:nvPr/>
        </p:nvSpPr>
        <p:spPr>
          <a:xfrm>
            <a:off x="4897120" y="2905760"/>
            <a:ext cx="6502400" cy="548640"/>
          </a:xfrm>
          <a:prstGeom prst="roundRect">
            <a:avLst>
              <a:gd fmla="val 17049" name="adj"/>
            </a:avLst>
          </a:prstGeom>
          <a:solidFill>
            <a:schemeClr val="accent5"/>
          </a:solidFill>
          <a:ln cap="flat" cmpd="sng" w="1905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4897120" y="5049520"/>
            <a:ext cx="6502400" cy="540000"/>
          </a:xfrm>
          <a:prstGeom prst="roundRect">
            <a:avLst>
              <a:gd fmla="val 15662" name="adj"/>
            </a:avLst>
          </a:prstGeom>
          <a:solidFill>
            <a:schemeClr val="accent5"/>
          </a:solidFill>
          <a:ln cap="flat" cmpd="sng" w="1905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4897119" y="2321894"/>
            <a:ext cx="6502400" cy="502586"/>
          </a:xfrm>
          <a:prstGeom prst="roundRect">
            <a:avLst>
              <a:gd fmla="val 18865" name="adj"/>
            </a:avLst>
          </a:prstGeom>
          <a:solidFill>
            <a:schemeClr val="accent5"/>
          </a:solidFill>
          <a:ln cap="flat" cmpd="sng" w="1905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9761531" y="3602456"/>
            <a:ext cx="1644180" cy="338554"/>
          </a:xfrm>
          <a:prstGeom prst="rect">
            <a:avLst/>
          </a:prstGeom>
          <a:solidFill>
            <a:srgbClr val="1872B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Calibri"/>
                <a:ea typeface="Calibri"/>
                <a:cs typeface="Calibri"/>
                <a:sym typeface="Calibri"/>
              </a:rPr>
              <a:t>Private sector </a:t>
            </a:r>
            <a:endParaRPr/>
          </a:p>
        </p:txBody>
      </p:sp>
      <p:sp>
        <p:nvSpPr>
          <p:cNvPr id="307" name="Google Shape;307;p21"/>
          <p:cNvSpPr/>
          <p:nvPr/>
        </p:nvSpPr>
        <p:spPr>
          <a:xfrm>
            <a:off x="9761531" y="3012049"/>
            <a:ext cx="1644179" cy="338554"/>
          </a:xfrm>
          <a:prstGeom prst="rect">
            <a:avLst/>
          </a:prstGeom>
          <a:solidFill>
            <a:srgbClr val="1872B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Calibri"/>
                <a:ea typeface="Calibri"/>
                <a:cs typeface="Calibri"/>
                <a:sym typeface="Calibri"/>
              </a:rPr>
              <a:t>Public sector</a:t>
            </a:r>
            <a:endParaRPr sz="1600">
              <a:solidFill>
                <a:schemeClr val="lt1"/>
              </a:solidFill>
              <a:latin typeface="Calibri"/>
              <a:ea typeface="Calibri"/>
              <a:cs typeface="Calibri"/>
              <a:sym typeface="Calibri"/>
            </a:endParaRPr>
          </a:p>
        </p:txBody>
      </p:sp>
      <p:sp>
        <p:nvSpPr>
          <p:cNvPr id="308" name="Google Shape;308;p21"/>
          <p:cNvSpPr/>
          <p:nvPr/>
        </p:nvSpPr>
        <p:spPr>
          <a:xfrm>
            <a:off x="9755341" y="2403910"/>
            <a:ext cx="1644180" cy="338554"/>
          </a:xfrm>
          <a:prstGeom prst="rect">
            <a:avLst/>
          </a:prstGeom>
          <a:solidFill>
            <a:srgbClr val="1872B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Calibri"/>
                <a:ea typeface="Calibri"/>
                <a:cs typeface="Calibri"/>
                <a:sym typeface="Calibri"/>
              </a:rPr>
              <a:t>Administration</a:t>
            </a:r>
            <a:endParaRPr/>
          </a:p>
        </p:txBody>
      </p:sp>
      <p:sp>
        <p:nvSpPr>
          <p:cNvPr id="309" name="Google Shape;309;p21"/>
          <p:cNvSpPr/>
          <p:nvPr/>
        </p:nvSpPr>
        <p:spPr>
          <a:xfrm>
            <a:off x="4965556" y="1967925"/>
            <a:ext cx="6433964" cy="37600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Possible end users of the indicator:</a:t>
            </a:r>
            <a:endParaRPr sz="2000">
              <a:solidFill>
                <a:schemeClr val="lt1"/>
              </a:solidFill>
              <a:latin typeface="Calibri"/>
              <a:ea typeface="Calibri"/>
              <a:cs typeface="Calibri"/>
              <a:sym typeface="Calibri"/>
            </a:endParaRPr>
          </a:p>
          <a:p>
            <a:pPr indent="-285750" lvl="0" marL="285750" marR="0" rtl="0" algn="l">
              <a:spcBef>
                <a:spcPts val="100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City managers</a:t>
            </a:r>
            <a:endParaRPr sz="1600">
              <a:solidFill>
                <a:schemeClr val="lt1"/>
              </a:solidFill>
              <a:latin typeface="Calibri"/>
              <a:ea typeface="Calibri"/>
              <a:cs typeface="Calibri"/>
              <a:sym typeface="Calibri"/>
            </a:endParaRPr>
          </a:p>
          <a:p>
            <a:pPr indent="-285750" lvl="0" marL="285750" marR="0" rtl="0" algn="l">
              <a:spcBef>
                <a:spcPts val="200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C.E.O. in the field of urban greenery</a:t>
            </a:r>
            <a:endParaRPr sz="16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Environmental protection officers</a:t>
            </a:r>
            <a:endParaRPr/>
          </a:p>
          <a:p>
            <a:pPr indent="-285750" lvl="0" marL="285750" marR="0" rtl="0" algn="l">
              <a:spcBef>
                <a:spcPts val="100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C.E.O. of the private gardening enterprises</a:t>
            </a:r>
            <a:endParaRPr sz="16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Landscape designers</a:t>
            </a:r>
            <a:endParaRPr/>
          </a:p>
          <a:p>
            <a:pPr indent="-285750" lvl="0" marL="285750" marR="0" rtl="0" algn="l">
              <a:spcBef>
                <a:spcPts val="100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Experts from research institutions  and </a:t>
            </a:r>
            <a:br>
              <a:rPr lang="en-US" sz="1600">
                <a:solidFill>
                  <a:schemeClr val="lt1"/>
                </a:solidFill>
                <a:latin typeface="Calibri"/>
                <a:ea typeface="Calibri"/>
                <a:cs typeface="Calibri"/>
                <a:sym typeface="Calibri"/>
              </a:rPr>
            </a:br>
            <a:r>
              <a:rPr lang="en-US" sz="1600">
                <a:solidFill>
                  <a:schemeClr val="lt1"/>
                </a:solidFill>
                <a:latin typeface="Calibri"/>
                <a:ea typeface="Calibri"/>
                <a:cs typeface="Calibri"/>
                <a:sym typeface="Calibri"/>
              </a:rPr>
              <a:t>educational institutions </a:t>
            </a:r>
            <a:endParaRPr sz="16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Eco-activists</a:t>
            </a:r>
            <a:endParaRPr sz="1600">
              <a:solidFill>
                <a:srgbClr val="92D050"/>
              </a:solidFill>
              <a:latin typeface="Calibri"/>
              <a:ea typeface="Calibri"/>
              <a:cs typeface="Calibri"/>
              <a:sym typeface="Calibri"/>
            </a:endParaRPr>
          </a:p>
          <a:p>
            <a:pPr indent="-285750" lvl="0" marL="285750" marR="0" rtl="0" algn="l">
              <a:spcBef>
                <a:spcPts val="120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Citizens</a:t>
            </a:r>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Tourists</a:t>
            </a:r>
            <a:endParaRPr sz="1600">
              <a:solidFill>
                <a:schemeClr val="lt1"/>
              </a:solidFill>
              <a:latin typeface="Calibri"/>
              <a:ea typeface="Calibri"/>
              <a:cs typeface="Calibri"/>
              <a:sym typeface="Calibri"/>
            </a:endParaRPr>
          </a:p>
        </p:txBody>
      </p:sp>
      <p:sp>
        <p:nvSpPr>
          <p:cNvPr id="310" name="Google Shape;310;p21"/>
          <p:cNvSpPr/>
          <p:nvPr/>
        </p:nvSpPr>
        <p:spPr>
          <a:xfrm>
            <a:off x="9755341" y="5140083"/>
            <a:ext cx="1644180" cy="338554"/>
          </a:xfrm>
          <a:prstGeom prst="rect">
            <a:avLst/>
          </a:prstGeom>
          <a:solidFill>
            <a:srgbClr val="1872B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Calibri"/>
                <a:ea typeface="Calibri"/>
                <a:cs typeface="Calibri"/>
                <a:sym typeface="Calibri"/>
              </a:rPr>
              <a:t>Target groups</a:t>
            </a:r>
            <a:endParaRPr sz="1600">
              <a:solidFill>
                <a:schemeClr val="lt1"/>
              </a:solidFill>
              <a:latin typeface="Calibri"/>
              <a:ea typeface="Calibri"/>
              <a:cs typeface="Calibri"/>
              <a:sym typeface="Calibri"/>
            </a:endParaRPr>
          </a:p>
        </p:txBody>
      </p:sp>
      <p:sp>
        <p:nvSpPr>
          <p:cNvPr id="311" name="Google Shape;311;p21"/>
          <p:cNvSpPr/>
          <p:nvPr/>
        </p:nvSpPr>
        <p:spPr>
          <a:xfrm>
            <a:off x="9761531" y="4238463"/>
            <a:ext cx="1644180" cy="584775"/>
          </a:xfrm>
          <a:prstGeom prst="rect">
            <a:avLst/>
          </a:prstGeom>
          <a:solidFill>
            <a:srgbClr val="1872B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Calibri"/>
                <a:ea typeface="Calibri"/>
                <a:cs typeface="Calibri"/>
                <a:sym typeface="Calibri"/>
              </a:rPr>
              <a:t>Professional &amp; Citizen Groups </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2"/>
          <p:cNvSpPr txBox="1"/>
          <p:nvPr>
            <p:ph idx="10" type="dt"/>
          </p:nvPr>
        </p:nvSpPr>
        <p:spPr>
          <a:xfrm>
            <a:off x="838200" y="6356350"/>
            <a:ext cx="1007225"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6/16/2024</a:t>
            </a:r>
            <a:endParaRPr/>
          </a:p>
        </p:txBody>
      </p:sp>
      <p:sp>
        <p:nvSpPr>
          <p:cNvPr id="317" name="Google Shape;317;p22"/>
          <p:cNvSpPr txBox="1"/>
          <p:nvPr>
            <p:ph idx="11" type="ftr"/>
          </p:nvPr>
        </p:nvSpPr>
        <p:spPr>
          <a:xfrm>
            <a:off x="1936865" y="6356350"/>
            <a:ext cx="8736677"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The European Commission support for the production of this publication does not constitute an endorsement of the contents which reflects the views only</a:t>
            </a:r>
            <a:endParaRPr/>
          </a:p>
          <a:p>
            <a:pPr indent="0" lvl="0" marL="0" rtl="0" algn="ctr">
              <a:spcBef>
                <a:spcPts val="0"/>
              </a:spcBef>
              <a:spcAft>
                <a:spcPts val="0"/>
              </a:spcAft>
              <a:buNone/>
            </a:pPr>
            <a:r>
              <a:rPr lang="en-US"/>
              <a:t>of the authors, and the Commission cannot be held responsible for any use which may be made of the information contained therein</a:t>
            </a:r>
            <a:endParaRPr/>
          </a:p>
        </p:txBody>
      </p:sp>
      <p:sp>
        <p:nvSpPr>
          <p:cNvPr id="318" name="Google Shape;318;p22"/>
          <p:cNvSpPr txBox="1"/>
          <p:nvPr>
            <p:ph idx="12" type="sldNum"/>
          </p:nvPr>
        </p:nvSpPr>
        <p:spPr>
          <a:xfrm>
            <a:off x="10781607" y="6356350"/>
            <a:ext cx="572193" cy="365125"/>
          </a:xfrm>
          <a:prstGeom prst="rect">
            <a:avLst/>
          </a:prstGeom>
          <a:solidFill>
            <a:srgbClr val="00B0F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319" name="Google Shape;319;p22"/>
          <p:cNvGraphicFramePr/>
          <p:nvPr/>
        </p:nvGraphicFramePr>
        <p:xfrm>
          <a:off x="237366" y="1257863"/>
          <a:ext cx="3000000" cy="3000000"/>
        </p:xfrm>
        <a:graphic>
          <a:graphicData uri="http://schemas.openxmlformats.org/drawingml/2006/table">
            <a:tbl>
              <a:tblPr bandRow="1" firstRow="1">
                <a:noFill/>
                <a:tableStyleId>{FC4EBEE7-9C54-4EE8-8844-50344E94511D}</a:tableStyleId>
              </a:tblPr>
              <a:tblGrid>
                <a:gridCol w="3536250"/>
                <a:gridCol w="3646375"/>
                <a:gridCol w="2275550"/>
                <a:gridCol w="2341575"/>
              </a:tblGrid>
              <a:tr h="620775">
                <a:tc>
                  <a:txBody>
                    <a:bodyPr/>
                    <a:lstStyle/>
                    <a:p>
                      <a:pPr indent="0" lvl="0" marL="0" marR="0" rtl="0" algn="ctr">
                        <a:spcBef>
                          <a:spcPts val="0"/>
                        </a:spcBef>
                        <a:spcAft>
                          <a:spcPts val="0"/>
                        </a:spcAft>
                        <a:buClr>
                          <a:schemeClr val="dk1"/>
                        </a:buClr>
                        <a:buSzPts val="2000"/>
                        <a:buFont typeface="Calibri"/>
                        <a:buNone/>
                      </a:pPr>
                      <a:r>
                        <a:rPr b="1" lang="en-US" sz="2000" u="none" cap="none" strike="noStrike">
                          <a:solidFill>
                            <a:schemeClr val="dk1"/>
                          </a:solidFill>
                          <a:latin typeface="Calibri"/>
                          <a:ea typeface="Calibri"/>
                          <a:cs typeface="Calibri"/>
                          <a:sym typeface="Calibri"/>
                        </a:rPr>
                        <a:t>Stakeholders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a:txBody>
                    <a:bodyPr/>
                    <a:lstStyle/>
                    <a:p>
                      <a:pPr indent="0" lvl="0" marL="0" marR="0" rtl="0" algn="ctr">
                        <a:spcBef>
                          <a:spcPts val="0"/>
                        </a:spcBef>
                        <a:spcAft>
                          <a:spcPts val="0"/>
                        </a:spcAft>
                        <a:buNone/>
                      </a:pPr>
                      <a:r>
                        <a:rPr lang="en-US" sz="2000" u="none" cap="none" strike="noStrike">
                          <a:solidFill>
                            <a:schemeClr val="dk1"/>
                          </a:solidFill>
                          <a:latin typeface="Calibri"/>
                          <a:ea typeface="Calibri"/>
                          <a:cs typeface="Calibri"/>
                          <a:sym typeface="Calibri"/>
                        </a:rPr>
                        <a:t>Short term</a:t>
                      </a:r>
                      <a:endParaRPr sz="2000" u="none" cap="none" strike="noStrike">
                        <a:solidFill>
                          <a:schemeClr val="dk1"/>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a:txBody>
                    <a:bodyPr/>
                    <a:lstStyle/>
                    <a:p>
                      <a:pPr indent="0" lvl="0" marL="0" marR="0" rtl="0" algn="ctr">
                        <a:spcBef>
                          <a:spcPts val="0"/>
                        </a:spcBef>
                        <a:spcAft>
                          <a:spcPts val="0"/>
                        </a:spcAft>
                        <a:buNone/>
                      </a:pPr>
                      <a:r>
                        <a:rPr lang="en-US" sz="2000" u="none" cap="none" strike="noStrike">
                          <a:solidFill>
                            <a:schemeClr val="dk1"/>
                          </a:solidFill>
                          <a:latin typeface="Calibri"/>
                          <a:ea typeface="Calibri"/>
                          <a:cs typeface="Calibri"/>
                          <a:sym typeface="Calibri"/>
                        </a:rPr>
                        <a:t>Medium term</a:t>
                      </a:r>
                      <a:endParaRPr sz="2000" u="none" cap="none" strike="noStrike">
                        <a:solidFill>
                          <a:schemeClr val="dk1"/>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a:txBody>
                    <a:bodyPr/>
                    <a:lstStyle/>
                    <a:p>
                      <a:pPr indent="0" lvl="0" marL="0" marR="0" rtl="0" algn="ctr">
                        <a:spcBef>
                          <a:spcPts val="0"/>
                        </a:spcBef>
                        <a:spcAft>
                          <a:spcPts val="0"/>
                        </a:spcAft>
                        <a:buNone/>
                      </a:pPr>
                      <a:r>
                        <a:rPr lang="en-US" sz="2000" u="none" cap="none" strike="noStrike">
                          <a:solidFill>
                            <a:schemeClr val="dk1"/>
                          </a:solidFill>
                          <a:latin typeface="Calibri"/>
                          <a:ea typeface="Calibri"/>
                          <a:cs typeface="Calibri"/>
                          <a:sym typeface="Calibri"/>
                        </a:rPr>
                        <a:t>Long term</a:t>
                      </a:r>
                      <a:endParaRPr sz="2000" u="none" cap="none" strike="noStrike">
                        <a:solidFill>
                          <a:schemeClr val="dk1"/>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r>
              <a:tr h="465500">
                <a:tc>
                  <a:txBody>
                    <a:bodyPr/>
                    <a:lstStyle/>
                    <a:p>
                      <a:pPr indent="0" lvl="0" marL="0" marR="0" rtl="0" algn="l">
                        <a:spcBef>
                          <a:spcPts val="0"/>
                        </a:spcBef>
                        <a:spcAft>
                          <a:spcPts val="0"/>
                        </a:spcAft>
                        <a:buClr>
                          <a:schemeClr val="dk1"/>
                        </a:buClr>
                        <a:buSzPts val="1800"/>
                        <a:buFont typeface="Arial"/>
                        <a:buNone/>
                      </a:pPr>
                      <a:r>
                        <a:rPr b="0" lang="en-US" sz="1800" u="none" cap="none" strike="noStrike">
                          <a:solidFill>
                            <a:schemeClr val="dk1"/>
                          </a:solidFill>
                          <a:latin typeface="Calibri"/>
                          <a:ea typeface="Calibri"/>
                          <a:cs typeface="Calibri"/>
                          <a:sym typeface="Calibri"/>
                        </a:rPr>
                        <a:t>• City managers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rowSpan="9">
                  <a:txBody>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rowSpan="9">
                  <a:txBody>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rowSpan="9">
                  <a:txBody>
                    <a:bodyPr/>
                    <a:lstStyle/>
                    <a:p>
                      <a:pPr indent="0" lvl="0" marL="0" marR="0" rtl="0" algn="l">
                        <a:lnSpc>
                          <a:spcPct val="100000"/>
                        </a:lnSpc>
                        <a:spcBef>
                          <a:spcPts val="0"/>
                        </a:spcBef>
                        <a:spcAft>
                          <a:spcPts val="0"/>
                        </a:spcAft>
                        <a:buClr>
                          <a:schemeClr val="dk1"/>
                        </a:buClr>
                        <a:buSzPts val="1400"/>
                        <a:buFont typeface="Calibri"/>
                        <a:buNone/>
                      </a:pPr>
                      <a:r>
                        <a:t/>
                      </a:r>
                      <a:endParaRPr b="0" sz="14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r>
              <a:tr h="682975">
                <a:tc>
                  <a:txBody>
                    <a:bodyPr/>
                    <a:lstStyle/>
                    <a:p>
                      <a:pPr indent="0" lvl="0" marL="0" marR="0" rtl="0" algn="l">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 </a:t>
                      </a:r>
                      <a:r>
                        <a:rPr lang="en-US" sz="1800"/>
                        <a:t>C.E.O. in the field of urban greenery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vMerge="1"/>
                <a:tc vMerge="1"/>
                <a:tc vMerge="1"/>
              </a:tr>
              <a:tr h="465500">
                <a:tc>
                  <a:txBody>
                    <a:bodyPr/>
                    <a:lstStyle/>
                    <a:p>
                      <a:pPr indent="0" lvl="0" marL="0" marR="0" rtl="0" algn="l">
                        <a:lnSpc>
                          <a:spcPct val="10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 </a:t>
                      </a:r>
                      <a:r>
                        <a:rPr lang="en-US" sz="1800"/>
                        <a:t>Environmental protection officers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vMerge="1"/>
                <a:tc vMerge="1"/>
                <a:tc vMerge="1"/>
              </a:tr>
              <a:tr h="682975">
                <a:tc>
                  <a:txBody>
                    <a:bodyPr/>
                    <a:lstStyle/>
                    <a:p>
                      <a:pPr indent="0" lvl="0" marL="0" marR="0" rtl="0" algn="l">
                        <a:lnSpc>
                          <a:spcPct val="10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 </a:t>
                      </a:r>
                      <a:r>
                        <a:rPr lang="en-US" sz="1800">
                          <a:solidFill>
                            <a:schemeClr val="dk1"/>
                          </a:solidFill>
                        </a:rPr>
                        <a:t>C.E.O. of the private gardening enterprises</a:t>
                      </a:r>
                      <a:endParaRPr sz="1800">
                        <a:solidFill>
                          <a:schemeClr val="dk1"/>
                        </a:solidFil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vMerge="1"/>
                <a:tc vMerge="1"/>
                <a:tc vMerge="1"/>
              </a:tr>
              <a:tr h="471850">
                <a:tc>
                  <a:txBody>
                    <a:bodyPr/>
                    <a:lstStyle/>
                    <a:p>
                      <a:pPr indent="0" lvl="0" marL="0" marR="0" rtl="0" algn="l">
                        <a:lnSpc>
                          <a:spcPct val="10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 </a:t>
                      </a:r>
                      <a:r>
                        <a:rPr lang="en-US" sz="1800">
                          <a:solidFill>
                            <a:schemeClr val="dk1"/>
                          </a:solidFill>
                        </a:rPr>
                        <a:t>Landscape designers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vMerge="1"/>
                <a:tc vMerge="1"/>
                <a:tc vMerge="1"/>
              </a:tr>
              <a:tr h="677525">
                <a:tc>
                  <a:txBody>
                    <a:bodyPr/>
                    <a:lstStyle/>
                    <a:p>
                      <a:pPr indent="0" lvl="0" marL="0" marR="0" rtl="0" algn="l">
                        <a:lnSpc>
                          <a:spcPct val="10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Experts from research institutions  and educational institutions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vMerge="1"/>
                <a:tc vMerge="1"/>
                <a:tc vMerge="1"/>
              </a:tr>
              <a:tr h="465500">
                <a:tc>
                  <a:txBody>
                    <a:bodyPr/>
                    <a:lstStyle/>
                    <a:p>
                      <a:pPr indent="0" lvl="0" marL="0" marR="0" rtl="0" algn="l">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 </a:t>
                      </a:r>
                      <a:r>
                        <a:rPr lang="en-US" sz="1800"/>
                        <a:t>Eco-activists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vMerge="1"/>
                <a:tc vMerge="1"/>
                <a:tc vMerge="1"/>
              </a:tr>
              <a:tr h="465500">
                <a:tc>
                  <a:txBody>
                    <a:bodyPr/>
                    <a:lstStyle/>
                    <a:p>
                      <a:pPr indent="0" lvl="0" marL="0" marR="0" rtl="0" algn="l">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 </a:t>
                      </a:r>
                      <a:r>
                        <a:rPr lang="en-US" sz="1800"/>
                        <a:t>Citizens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vMerge="1"/>
                <a:tc vMerge="1"/>
                <a:tc vMerge="1"/>
              </a:tr>
              <a:tr h="465500">
                <a:tc>
                  <a:txBody>
                    <a:bodyPr/>
                    <a:lstStyle/>
                    <a:p>
                      <a:pPr indent="0" lvl="0" marL="0" marR="0" rtl="0" algn="l">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 </a:t>
                      </a:r>
                      <a:r>
                        <a:rPr lang="en-US" sz="1800"/>
                        <a:t>Tourists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E2F3"/>
                    </a:solidFill>
                  </a:tcPr>
                </a:tc>
                <a:tc vMerge="1"/>
                <a:tc vMerge="1"/>
                <a:tc vMerge="1"/>
              </a:tr>
            </a:tbl>
          </a:graphicData>
        </a:graphic>
      </p:graphicFrame>
      <p:sp>
        <p:nvSpPr>
          <p:cNvPr id="320" name="Google Shape;320;p22"/>
          <p:cNvSpPr/>
          <p:nvPr/>
        </p:nvSpPr>
        <p:spPr>
          <a:xfrm>
            <a:off x="3815552" y="5810729"/>
            <a:ext cx="1674404" cy="783082"/>
          </a:xfrm>
          <a:prstGeom prst="snip2DiagRect">
            <a:avLst>
              <a:gd fmla="val 0" name="adj1"/>
              <a:gd fmla="val 2735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2"/>
          <p:cNvSpPr/>
          <p:nvPr/>
        </p:nvSpPr>
        <p:spPr>
          <a:xfrm>
            <a:off x="3815552" y="5817209"/>
            <a:ext cx="1825042" cy="68223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Weak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and moderate precipitation</a:t>
            </a:r>
            <a:endParaRPr/>
          </a:p>
        </p:txBody>
      </p:sp>
      <p:sp>
        <p:nvSpPr>
          <p:cNvPr id="322" name="Google Shape;322;p22"/>
          <p:cNvSpPr/>
          <p:nvPr/>
        </p:nvSpPr>
        <p:spPr>
          <a:xfrm>
            <a:off x="3858860" y="4524372"/>
            <a:ext cx="1587789" cy="838382"/>
          </a:xfrm>
          <a:prstGeom prst="snip2DiagRect">
            <a:avLst>
              <a:gd fmla="val 0" name="adj1"/>
              <a:gd fmla="val 27354" name="adj2"/>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2"/>
          <p:cNvSpPr/>
          <p:nvPr/>
        </p:nvSpPr>
        <p:spPr>
          <a:xfrm>
            <a:off x="3966799" y="4681241"/>
            <a:ext cx="1507482" cy="48987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Direct solar radiation</a:t>
            </a:r>
            <a:endParaRPr/>
          </a:p>
        </p:txBody>
      </p:sp>
      <p:sp>
        <p:nvSpPr>
          <p:cNvPr id="324" name="Google Shape;324;p22"/>
          <p:cNvSpPr/>
          <p:nvPr/>
        </p:nvSpPr>
        <p:spPr>
          <a:xfrm>
            <a:off x="4656567" y="3538913"/>
            <a:ext cx="1620407" cy="806388"/>
          </a:xfrm>
          <a:prstGeom prst="snip2DiagRect">
            <a:avLst>
              <a:gd fmla="val 0" name="adj1"/>
              <a:gd fmla="val 27354" name="adj2"/>
            </a:avLst>
          </a:prstGeom>
          <a:solidFill>
            <a:srgbClr val="E1EF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2"/>
          <p:cNvSpPr/>
          <p:nvPr/>
        </p:nvSpPr>
        <p:spPr>
          <a:xfrm>
            <a:off x="4770415" y="3779444"/>
            <a:ext cx="1366819" cy="297517"/>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Weak wind</a:t>
            </a:r>
            <a:endParaRPr/>
          </a:p>
        </p:txBody>
      </p:sp>
      <p:sp>
        <p:nvSpPr>
          <p:cNvPr id="326" name="Google Shape;326;p22"/>
          <p:cNvSpPr/>
          <p:nvPr/>
        </p:nvSpPr>
        <p:spPr>
          <a:xfrm>
            <a:off x="4645242" y="2696985"/>
            <a:ext cx="1643055" cy="734227"/>
          </a:xfrm>
          <a:prstGeom prst="snip2DiagRect">
            <a:avLst>
              <a:gd fmla="val 0" name="adj1"/>
              <a:gd fmla="val 27354" name="adj2"/>
            </a:avLst>
          </a:prstGeom>
          <a:solidFill>
            <a:srgbClr val="FF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2"/>
          <p:cNvSpPr/>
          <p:nvPr/>
        </p:nvSpPr>
        <p:spPr>
          <a:xfrm>
            <a:off x="4652754" y="2791291"/>
            <a:ext cx="1541512" cy="477054"/>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High cloudiness</a:t>
            </a:r>
            <a:endParaRPr/>
          </a:p>
        </p:txBody>
      </p:sp>
      <p:sp>
        <p:nvSpPr>
          <p:cNvPr id="328" name="Google Shape;328;p22"/>
          <p:cNvSpPr/>
          <p:nvPr/>
        </p:nvSpPr>
        <p:spPr>
          <a:xfrm>
            <a:off x="10087790" y="1947776"/>
            <a:ext cx="1662592" cy="749210"/>
          </a:xfrm>
          <a:prstGeom prst="snip2DiagRect">
            <a:avLst>
              <a:gd fmla="val 0" name="adj1"/>
              <a:gd fmla="val 27354" name="adj2"/>
            </a:avLst>
          </a:prstGeom>
          <a:solidFill>
            <a:srgbClr val="FFA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2"/>
          <p:cNvSpPr/>
          <p:nvPr/>
        </p:nvSpPr>
        <p:spPr>
          <a:xfrm>
            <a:off x="10101166" y="1993653"/>
            <a:ext cx="1507482" cy="68223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Annual mean temperature increase</a:t>
            </a:r>
            <a:endParaRPr/>
          </a:p>
        </p:txBody>
      </p:sp>
      <p:sp>
        <p:nvSpPr>
          <p:cNvPr id="330" name="Google Shape;330;p22"/>
          <p:cNvSpPr/>
          <p:nvPr/>
        </p:nvSpPr>
        <p:spPr>
          <a:xfrm>
            <a:off x="7827114" y="2829663"/>
            <a:ext cx="1712720" cy="711178"/>
          </a:xfrm>
          <a:prstGeom prst="snip2DiagRect">
            <a:avLst>
              <a:gd fmla="val 0" name="adj1"/>
              <a:gd fmla="val 27354" name="adj2"/>
            </a:avLst>
          </a:prstGeom>
          <a:solidFill>
            <a:srgbClr val="FFA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22"/>
          <p:cNvSpPr/>
          <p:nvPr/>
        </p:nvSpPr>
        <p:spPr>
          <a:xfrm>
            <a:off x="7929733" y="3042906"/>
            <a:ext cx="1334383" cy="284693"/>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Heat waves</a:t>
            </a:r>
            <a:endParaRPr/>
          </a:p>
        </p:txBody>
      </p:sp>
      <p:sp>
        <p:nvSpPr>
          <p:cNvPr id="332" name="Google Shape;332;p22"/>
          <p:cNvSpPr/>
          <p:nvPr/>
        </p:nvSpPr>
        <p:spPr>
          <a:xfrm>
            <a:off x="7827114" y="1993653"/>
            <a:ext cx="1712720" cy="747969"/>
          </a:xfrm>
          <a:prstGeom prst="snip2DiagRect">
            <a:avLst>
              <a:gd fmla="val 11307" name="adj1"/>
              <a:gd fmla="val 27354" name="adj2"/>
            </a:avLst>
          </a:prstGeom>
          <a:solidFill>
            <a:srgbClr val="E6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22"/>
          <p:cNvSpPr/>
          <p:nvPr/>
        </p:nvSpPr>
        <p:spPr>
          <a:xfrm>
            <a:off x="3858860" y="1920058"/>
            <a:ext cx="1587789" cy="669226"/>
          </a:xfrm>
          <a:prstGeom prst="snip2DiagRect">
            <a:avLst>
              <a:gd fmla="val 0" name="adj1"/>
              <a:gd fmla="val 27354" name="adj2"/>
            </a:avLst>
          </a:prstGeom>
          <a:solidFill>
            <a:srgbClr val="E6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22"/>
          <p:cNvSpPr/>
          <p:nvPr/>
        </p:nvSpPr>
        <p:spPr>
          <a:xfrm>
            <a:off x="7929733" y="2069575"/>
            <a:ext cx="1507482" cy="68223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Frosts during the growing season</a:t>
            </a:r>
            <a:endParaRPr/>
          </a:p>
        </p:txBody>
      </p:sp>
      <p:sp>
        <p:nvSpPr>
          <p:cNvPr id="335" name="Google Shape;335;p22"/>
          <p:cNvSpPr/>
          <p:nvPr/>
        </p:nvSpPr>
        <p:spPr>
          <a:xfrm>
            <a:off x="3987188" y="1931078"/>
            <a:ext cx="1507482" cy="68223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Gusts of wind, squalls, hurricanes</a:t>
            </a:r>
            <a:endParaRPr/>
          </a:p>
        </p:txBody>
      </p:sp>
      <p:sp>
        <p:nvSpPr>
          <p:cNvPr id="336" name="Google Shape;336;p22"/>
          <p:cNvSpPr/>
          <p:nvPr/>
        </p:nvSpPr>
        <p:spPr>
          <a:xfrm>
            <a:off x="5567195" y="4530960"/>
            <a:ext cx="1695261" cy="824110"/>
          </a:xfrm>
          <a:prstGeom prst="snip2DiagRect">
            <a:avLst>
              <a:gd fmla="val 0" name="adj1"/>
              <a:gd fmla="val 27354" name="adj2"/>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2"/>
          <p:cNvSpPr/>
          <p:nvPr/>
        </p:nvSpPr>
        <p:spPr>
          <a:xfrm>
            <a:off x="5555820" y="4685548"/>
            <a:ext cx="1808760" cy="48987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Long sunshine </a:t>
            </a:r>
            <a:endParaRPr/>
          </a:p>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duration</a:t>
            </a:r>
            <a:endParaRPr/>
          </a:p>
        </p:txBody>
      </p:sp>
      <p:sp>
        <p:nvSpPr>
          <p:cNvPr id="338" name="Google Shape;338;p22"/>
          <p:cNvSpPr/>
          <p:nvPr/>
        </p:nvSpPr>
        <p:spPr>
          <a:xfrm>
            <a:off x="7869101" y="3666173"/>
            <a:ext cx="1670733" cy="728140"/>
          </a:xfrm>
          <a:prstGeom prst="snip2DiagRect">
            <a:avLst>
              <a:gd fmla="val 0" name="adj1"/>
              <a:gd fmla="val 27354" name="adj2"/>
            </a:avLst>
          </a:prstGeom>
          <a:solidFill>
            <a:srgbClr val="FFA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7950726" y="3881484"/>
            <a:ext cx="1507482" cy="297517"/>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Drought</a:t>
            </a:r>
            <a:endParaRPr/>
          </a:p>
        </p:txBody>
      </p:sp>
      <p:sp>
        <p:nvSpPr>
          <p:cNvPr id="340" name="Google Shape;340;p22"/>
          <p:cNvSpPr/>
          <p:nvPr/>
        </p:nvSpPr>
        <p:spPr>
          <a:xfrm>
            <a:off x="5535315" y="1931078"/>
            <a:ext cx="1498172" cy="680569"/>
          </a:xfrm>
          <a:prstGeom prst="snip2DiagRect">
            <a:avLst>
              <a:gd fmla="val 0" name="adj1"/>
              <a:gd fmla="val 27354" name="adj2"/>
            </a:avLst>
          </a:prstGeom>
          <a:solidFill>
            <a:srgbClr val="E6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22"/>
          <p:cNvSpPr/>
          <p:nvPr/>
        </p:nvSpPr>
        <p:spPr>
          <a:xfrm>
            <a:off x="5622998" y="2047755"/>
            <a:ext cx="1380570" cy="48987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Heavy </a:t>
            </a:r>
            <a:endParaRPr/>
          </a:p>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precipitation</a:t>
            </a:r>
            <a:endParaRPr sz="1800">
              <a:solidFill>
                <a:schemeClr val="dk1"/>
              </a:solidFill>
              <a:latin typeface="Calibri"/>
              <a:ea typeface="Calibri"/>
              <a:cs typeface="Calibri"/>
              <a:sym typeface="Calibri"/>
            </a:endParaRPr>
          </a:p>
        </p:txBody>
      </p:sp>
      <p:sp>
        <p:nvSpPr>
          <p:cNvPr id="342" name="Google Shape;342;p22"/>
          <p:cNvSpPr/>
          <p:nvPr/>
        </p:nvSpPr>
        <p:spPr>
          <a:xfrm>
            <a:off x="5489956" y="5969896"/>
            <a:ext cx="1825042" cy="682238"/>
          </a:xfrm>
          <a:prstGeom prst="rect">
            <a:avLst/>
          </a:prstGeom>
          <a:noFill/>
          <a:ln>
            <a:noFill/>
          </a:ln>
        </p:spPr>
        <p:txBody>
          <a:bodyPr anchorCtr="0" anchor="t" bIns="45700" lIns="91425" spcFirstLastPara="1" rIns="91425" wrap="square" tIns="45700">
            <a:noAutofit/>
          </a:bodyPr>
          <a:lstStyle/>
          <a:p>
            <a:pPr indent="0" lvl="0" marL="0" marR="0" rtl="0" algn="ctr">
              <a:lnSpc>
                <a:spcPct val="83333"/>
              </a:lnSpc>
              <a:spcBef>
                <a:spcPts val="0"/>
              </a:spcBef>
              <a:spcAft>
                <a:spcPts val="0"/>
              </a:spcAft>
              <a:buNone/>
            </a:pPr>
            <a:r>
              <a:rPr lang="en-US" sz="1800">
                <a:solidFill>
                  <a:schemeClr val="dk1"/>
                </a:solidFill>
                <a:latin typeface="Calibri"/>
                <a:ea typeface="Calibri"/>
                <a:cs typeface="Calibri"/>
                <a:sym typeface="Calibri"/>
              </a:rPr>
              <a:t>Weak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and moderate precipitation</a:t>
            </a:r>
            <a:endParaRPr/>
          </a:p>
        </p:txBody>
      </p:sp>
      <p:sp>
        <p:nvSpPr>
          <p:cNvPr id="343" name="Google Shape;343;p22"/>
          <p:cNvSpPr/>
          <p:nvPr/>
        </p:nvSpPr>
        <p:spPr>
          <a:xfrm>
            <a:off x="5622998" y="5810729"/>
            <a:ext cx="1674404" cy="783081"/>
          </a:xfrm>
          <a:prstGeom prst="snip2DiagRect">
            <a:avLst>
              <a:gd fmla="val 0" name="adj1"/>
              <a:gd fmla="val 27354" name="adj2"/>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High relative humidity</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