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508F93E-E2EE-4581-816E-36233548837D}">
  <a:tblStyle styleId="{1508F93E-E2EE-4581-816E-36233548837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  <a:tcStyle>
        <a:fill>
          <a:solidFill>
            <a:srgbClr val="CDD4EA"/>
          </a:solidFill>
        </a:fill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1122362"/>
            <a:ext cx="12192000" cy="46252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/>
          <p:nvPr>
            <p:ph type="ctrTitle"/>
          </p:nvPr>
        </p:nvSpPr>
        <p:spPr>
          <a:xfrm>
            <a:off x="838200" y="1122363"/>
            <a:ext cx="10515600" cy="46252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595362" y="28615"/>
            <a:ext cx="2244412" cy="1048484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2"/>
          <p:cNvSpPr/>
          <p:nvPr/>
        </p:nvSpPr>
        <p:spPr>
          <a:xfrm>
            <a:off x="767012" y="75243"/>
            <a:ext cx="4411578" cy="9697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0" y="1122362"/>
            <a:ext cx="12192000" cy="4625295"/>
          </a:xfrm>
          <a:prstGeom prst="rect">
            <a:avLst/>
          </a:prstGeom>
          <a:gradFill>
            <a:gsLst>
              <a:gs pos="0">
                <a:srgbClr val="4BFFF6"/>
              </a:gs>
              <a:gs pos="44000">
                <a:srgbClr val="25C3F0"/>
              </a:gs>
              <a:gs pos="84000">
                <a:srgbClr val="14A9ED"/>
              </a:gs>
              <a:gs pos="100000">
                <a:srgbClr val="008BEA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 txBox="1"/>
          <p:nvPr>
            <p:ph type="ctrTitle"/>
          </p:nvPr>
        </p:nvSpPr>
        <p:spPr>
          <a:xfrm>
            <a:off x="838200" y="1122363"/>
            <a:ext cx="10515600" cy="46252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595362" y="28615"/>
            <a:ext cx="2244412" cy="1048484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3"/>
          <p:cNvSpPr/>
          <p:nvPr/>
        </p:nvSpPr>
        <p:spPr>
          <a:xfrm>
            <a:off x="767012" y="75243"/>
            <a:ext cx="4411578" cy="9697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0" y="1221971"/>
            <a:ext cx="12192000" cy="4607980"/>
          </a:xfrm>
          <a:prstGeom prst="rect">
            <a:avLst/>
          </a:prstGeom>
          <a:gradFill>
            <a:gsLst>
              <a:gs pos="0">
                <a:srgbClr val="4BFFF6"/>
              </a:gs>
              <a:gs pos="44000">
                <a:srgbClr val="25C3F0"/>
              </a:gs>
              <a:gs pos="84000">
                <a:srgbClr val="14A9ED"/>
              </a:gs>
              <a:gs pos="100000">
                <a:srgbClr val="008BEA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831850" y="133566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831850" y="4215391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8595362" y="86744"/>
            <a:ext cx="2244412" cy="1048484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4"/>
          <p:cNvSpPr/>
          <p:nvPr/>
        </p:nvSpPr>
        <p:spPr>
          <a:xfrm>
            <a:off x="767012" y="133372"/>
            <a:ext cx="4411578" cy="9697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7"/>
          <p:cNvSpPr txBox="1"/>
          <p:nvPr>
            <p:ph idx="2" type="body"/>
          </p:nvPr>
        </p:nvSpPr>
        <p:spPr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7"/>
          <p:cNvSpPr txBox="1"/>
          <p:nvPr>
            <p:ph idx="4" type="body"/>
          </p:nvPr>
        </p:nvSpPr>
        <p:spPr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9" name="Google Shape;79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11423927" y="28615"/>
            <a:ext cx="685555" cy="320259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1"/>
          <p:cNvSpPr/>
          <p:nvPr/>
        </p:nvSpPr>
        <p:spPr>
          <a:xfrm>
            <a:off x="82518" y="75243"/>
            <a:ext cx="1276019" cy="280504"/>
          </a:xfrm>
          <a:prstGeom prst="rect">
            <a:avLst/>
          </a:prstGeom>
          <a:noFill/>
          <a:ln>
            <a:noFill/>
          </a:ln>
        </p:spPr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kseniaprib@ukr.net" TargetMode="External"/><Relationship Id="rId4" Type="http://schemas.openxmlformats.org/officeDocument/2006/relationships/hyperlink" Target="mailto:khv16.02@gmail.com" TargetMode="External"/><Relationship Id="rId5" Type="http://schemas.openxmlformats.org/officeDocument/2006/relationships/hyperlink" Target="mailto:lashelgo@gmail.com" TargetMode="External"/><Relationship Id="rId6" Type="http://schemas.openxmlformats.org/officeDocument/2006/relationships/hyperlink" Target="mailto:kholopov@ukr.net" TargetMode="External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type="ctrTitle"/>
          </p:nvPr>
        </p:nvSpPr>
        <p:spPr>
          <a:xfrm>
            <a:off x="838200" y="1122363"/>
            <a:ext cx="10515600" cy="1953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1" lang="en-US" sz="28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619285-EPP-1-2020-1-FI-EPPKA2-CBHE-JP</a:t>
            </a:r>
            <a:br>
              <a:rPr lang="en-US" sz="28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000"/>
            </a:br>
            <a:r>
              <a:rPr lang="en-US" sz="3000"/>
              <a:t>Multilevel Local, Nation- and Regionwide Education and Training in Climate Services, Climate Change Adaptation and Mitigation</a:t>
            </a:r>
            <a:endParaRPr b="1" sz="3000"/>
          </a:p>
        </p:txBody>
      </p:sp>
      <p:sp>
        <p:nvSpPr>
          <p:cNvPr id="108" name="Google Shape;108;p14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6/15/2024</a:t>
            </a:r>
            <a:endParaRPr/>
          </a:p>
        </p:txBody>
      </p:sp>
      <p:sp>
        <p:nvSpPr>
          <p:cNvPr id="109" name="Google Shape;109;p14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 the authors, and the Commission cannot be held responsible for any use which may be made of the information contained therein</a:t>
            </a:r>
            <a:endParaRPr/>
          </a:p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270828" y="3290394"/>
            <a:ext cx="11674458" cy="1432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Climate services during extreme weather conditions and natural disasters</a:t>
            </a:r>
            <a:endParaRPr b="1" i="1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Group D11</a:t>
            </a:r>
            <a:endParaRPr b="1" i="1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b="0" i="1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838198" y="5150035"/>
            <a:ext cx="10515600" cy="504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b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 May 2024. ClimED 4th Training</a:t>
            </a:r>
            <a:endParaRPr b="0" i="0" sz="6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9" y="39674"/>
            <a:ext cx="11968777" cy="108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/>
          <p:nvPr>
            <p:ph type="ctrTitle"/>
          </p:nvPr>
        </p:nvSpPr>
        <p:spPr>
          <a:xfrm>
            <a:off x="838198" y="1122363"/>
            <a:ext cx="10515600" cy="648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Indicator proposal</a:t>
            </a:r>
            <a:endParaRPr/>
          </a:p>
        </p:txBody>
      </p:sp>
      <p:sp>
        <p:nvSpPr>
          <p:cNvPr id="214" name="Google Shape;214;p23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6/15/2024</a:t>
            </a:r>
            <a:endParaRPr/>
          </a:p>
        </p:txBody>
      </p:sp>
      <p:sp>
        <p:nvSpPr>
          <p:cNvPr id="215" name="Google Shape;215;p23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 the authors, and the Commission cannot be held responsible for any use which may be made of the information contained therein</a:t>
            </a:r>
            <a:endParaRPr/>
          </a:p>
        </p:txBody>
      </p:sp>
      <p:sp>
        <p:nvSpPr>
          <p:cNvPr id="216" name="Google Shape;216;p23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23"/>
          <p:cNvSpPr txBox="1"/>
          <p:nvPr/>
        </p:nvSpPr>
        <p:spPr>
          <a:xfrm>
            <a:off x="475440" y="1624360"/>
            <a:ext cx="9206953" cy="4663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7936" lvl="0" marL="32793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Location of the data to compute the indicator:</a:t>
            </a:r>
            <a:endParaRPr b="0" i="0" sz="22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-327935" lvl="0" marL="32793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Meteorological data from the Ukrainian Hydrometeorological Center</a:t>
            </a:r>
            <a:endParaRPr/>
          </a:p>
          <a:p>
            <a:pPr indent="-327935" lvl="0" marL="32793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European Climate Assessment and Dataset</a:t>
            </a:r>
            <a:endParaRPr/>
          </a:p>
          <a:p>
            <a:pPr indent="-327935" lvl="0" marL="32793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Infrastructure data from Ukraine's Ministry of Infrastructure</a:t>
            </a:r>
            <a:endParaRPr/>
          </a:p>
          <a:p>
            <a:pPr indent="-327936" lvl="0" marL="32793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Demographic and emergency response data from the State Emergency</a:t>
            </a:r>
            <a:endParaRPr/>
          </a:p>
          <a:p>
            <a:pPr indent="-327935" lvl="0" marL="32793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Ukrainian Statistical Service</a:t>
            </a:r>
            <a:endParaRPr b="0" i="0" sz="22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b="1" i="0" lang="en-US" sz="22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Possible end users of the indicator:</a:t>
            </a:r>
            <a:endParaRPr b="0" i="0" sz="22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  <a:p>
            <a:pPr indent="-327936" lvl="0" marL="32793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Ukrainian government emergency management agencies</a:t>
            </a:r>
            <a:endParaRPr b="0" i="0" sz="22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-327936" lvl="0" marL="32793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Local governments and municipal councils</a:t>
            </a:r>
            <a:endParaRPr b="0" i="0" sz="22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-217793" lvl="0" marL="2177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 </a:t>
            </a:r>
            <a:r>
              <a:rPr b="0" i="0" lang="en-US" sz="22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Non-governmental organizations involved in disaster relief </a:t>
            </a:r>
            <a:endParaRPr b="0" i="0" sz="22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-217793" lvl="0" marL="2177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  Insurance companies</a:t>
            </a:r>
            <a:endParaRPr b="0" i="0" sz="22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-217793" lvl="0" marL="2177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 General public</a:t>
            </a:r>
            <a:br>
              <a:rPr b="0" i="0" lang="en-US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9" y="39673"/>
            <a:ext cx="11968777" cy="108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/>
          <p:nvPr>
            <p:ph type="ctrTitle"/>
          </p:nvPr>
        </p:nvSpPr>
        <p:spPr>
          <a:xfrm>
            <a:off x="838200" y="1122363"/>
            <a:ext cx="10515600" cy="6480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Communication proposal</a:t>
            </a:r>
            <a:endParaRPr/>
          </a:p>
        </p:txBody>
      </p:sp>
      <p:sp>
        <p:nvSpPr>
          <p:cNvPr id="225" name="Google Shape;225;p24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6/15/2024</a:t>
            </a:r>
            <a:endParaRPr/>
          </a:p>
        </p:txBody>
      </p:sp>
      <p:sp>
        <p:nvSpPr>
          <p:cNvPr id="226" name="Google Shape;226;p24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 the authors, and the Commission cannot be held responsible for any use which may be made of the information contained therein</a:t>
            </a:r>
            <a:endParaRPr/>
          </a:p>
        </p:txBody>
      </p:sp>
      <p:sp>
        <p:nvSpPr>
          <p:cNvPr id="227" name="Google Shape;227;p24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24"/>
          <p:cNvSpPr txBox="1"/>
          <p:nvPr/>
        </p:nvSpPr>
        <p:spPr>
          <a:xfrm>
            <a:off x="411129" y="1770433"/>
            <a:ext cx="11371179" cy="4267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The main users of the CS: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	Local government officials</a:t>
            </a:r>
            <a:endParaRPr b="0" i="0" sz="16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	Disaster management teams</a:t>
            </a:r>
            <a:endParaRPr b="0" i="0" sz="16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	Non-profit organizations in climate resilience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	Residents in high-risk areas</a:t>
            </a:r>
            <a:endParaRPr b="0" i="0" sz="16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The channel for communication the CS: </a:t>
            </a:r>
            <a:endParaRPr b="0" i="0" sz="1600" u="none" cap="none" strike="noStrike">
              <a:solidFill>
                <a:srgbClr val="ECECEC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	Website: Real-time dashboard updates</a:t>
            </a:r>
            <a:endParaRPr b="0" i="0" sz="16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	Mobile app: Push notifications during critical conditions</a:t>
            </a:r>
            <a:endParaRPr b="0" i="0" sz="16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	SMS: Immediate updates and precautions</a:t>
            </a:r>
            <a:endParaRPr b="0" i="0" sz="16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	Newsletter: Weekly resilience tips and updates</a:t>
            </a:r>
            <a:endParaRPr b="0" i="0" sz="16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The format to communicate the CS: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	Simple language that is easy to understand</a:t>
            </a:r>
            <a:endParaRPr b="0" i="0" sz="16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	Use of emojis for quick understanding of weather severity</a:t>
            </a:r>
            <a:endParaRPr b="0" i="0" sz="16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	Interactive maps to visualize risk areas and safe zones</a:t>
            </a:r>
            <a:endParaRPr b="0" i="0" sz="16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9" y="39673"/>
            <a:ext cx="11968777" cy="108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 txBox="1"/>
          <p:nvPr>
            <p:ph type="ctrTitle"/>
          </p:nvPr>
        </p:nvSpPr>
        <p:spPr>
          <a:xfrm>
            <a:off x="838200" y="1122363"/>
            <a:ext cx="10515600" cy="6480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Communication proposal</a:t>
            </a:r>
            <a:endParaRPr/>
          </a:p>
        </p:txBody>
      </p:sp>
      <p:sp>
        <p:nvSpPr>
          <p:cNvPr id="236" name="Google Shape;236;p25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6/15/2024</a:t>
            </a:r>
            <a:endParaRPr/>
          </a:p>
        </p:txBody>
      </p:sp>
      <p:sp>
        <p:nvSpPr>
          <p:cNvPr id="237" name="Google Shape;237;p25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 the authors, and the Commission cannot be held responsible for any use which may be made of the information contained therein</a:t>
            </a:r>
            <a:endParaRPr/>
          </a:p>
        </p:txBody>
      </p:sp>
      <p:sp>
        <p:nvSpPr>
          <p:cNvPr id="238" name="Google Shape;238;p25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25"/>
          <p:cNvSpPr txBox="1"/>
          <p:nvPr/>
        </p:nvSpPr>
        <p:spPr>
          <a:xfrm>
            <a:off x="427816" y="1770433"/>
            <a:ext cx="10124887" cy="4023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1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The value proposition for CS: 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The Extreme Weather Resilience Index (EWRI) provides crucial, real-time insights into weather-related risks, helping to prepare effectively, respond swiftly, and build long-term resilience against extreme weather conditions.</a:t>
            </a:r>
            <a:endParaRPr b="0" i="0" sz="20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1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Present the mock-up of your website/app/newsletter: identify the main attributes that should include </a:t>
            </a:r>
            <a:endParaRPr b="0" i="0" sz="20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  <a:p>
            <a:pPr indent="-217793" lvl="0" marL="2177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Real-time interactive maps showing risk levels</a:t>
            </a:r>
            <a:endParaRPr b="0" i="0" sz="20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-217793" lvl="0" marL="2177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Weather forecast integration with personalized alerts based on user location</a:t>
            </a:r>
            <a:endParaRPr b="0" i="0" sz="20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-217793" lvl="0" marL="2177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Tips for preparation and response during various weather events</a:t>
            </a:r>
            <a:endParaRPr b="0" i="0" sz="20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-217793" lvl="0" marL="2177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Customizable alert settings based on user preferences and locations</a:t>
            </a:r>
            <a:endParaRPr b="0" i="0" sz="20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-217793" lvl="0" marL="2177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Links to emergency services and resources</a:t>
            </a:r>
            <a:endParaRPr b="0" i="0" sz="20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9" y="39673"/>
            <a:ext cx="11968777" cy="108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 txBox="1"/>
          <p:nvPr>
            <p:ph type="ctrTitle"/>
          </p:nvPr>
        </p:nvSpPr>
        <p:spPr>
          <a:xfrm>
            <a:off x="838200" y="1122363"/>
            <a:ext cx="10515600" cy="6480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Future needs</a:t>
            </a:r>
            <a:endParaRPr/>
          </a:p>
        </p:txBody>
      </p:sp>
      <p:sp>
        <p:nvSpPr>
          <p:cNvPr id="247" name="Google Shape;247;p26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6/15/2024</a:t>
            </a:r>
            <a:endParaRPr/>
          </a:p>
        </p:txBody>
      </p:sp>
      <p:sp>
        <p:nvSpPr>
          <p:cNvPr id="248" name="Google Shape;248;p26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 the authors, and the Commission cannot be held responsible for any use which may be made of the information contained therein</a:t>
            </a:r>
            <a:endParaRPr/>
          </a:p>
        </p:txBody>
      </p:sp>
      <p:sp>
        <p:nvSpPr>
          <p:cNvPr id="249" name="Google Shape;249;p26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p26"/>
          <p:cNvSpPr txBox="1"/>
          <p:nvPr/>
        </p:nvSpPr>
        <p:spPr>
          <a:xfrm>
            <a:off x="904066" y="2402236"/>
            <a:ext cx="9160874" cy="28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Creation of New Working Networks: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n-US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Need for Interdisciplinary Teams:</a:t>
            </a: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 Establish a network including meteorologists, urban planners, emergency response teams, and IT specialists to enhance the integration of data and response strategies specific to Ukraine.</a:t>
            </a:r>
            <a:endParaRPr b="0" i="0" sz="1800" u="none" cap="none" strike="noStrike">
              <a:solidFill>
                <a:schemeClr val="dk1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	International Collaboration:</a:t>
            </a: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 Form partnerships with similar networks in other regions of Europe to share best practices and data, enhancing the predictive accuracy and effectiveness of the Extreme Weather Resilience Index (EWRI).</a:t>
            </a:r>
            <a:endParaRPr b="0" i="0" sz="1800" u="none" cap="none" strike="noStrike">
              <a:solidFill>
                <a:schemeClr val="dk1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9" y="39673"/>
            <a:ext cx="11968777" cy="108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/>
          <p:nvPr>
            <p:ph type="ctrTitle"/>
          </p:nvPr>
        </p:nvSpPr>
        <p:spPr>
          <a:xfrm>
            <a:off x="838198" y="1122363"/>
            <a:ext cx="10515600" cy="648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Future needs</a:t>
            </a:r>
            <a:endParaRPr/>
          </a:p>
        </p:txBody>
      </p:sp>
      <p:sp>
        <p:nvSpPr>
          <p:cNvPr id="258" name="Google Shape;258;p27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6/15/2024</a:t>
            </a:r>
            <a:endParaRPr/>
          </a:p>
        </p:txBody>
      </p:sp>
      <p:sp>
        <p:nvSpPr>
          <p:cNvPr id="259" name="Google Shape;259;p27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 the authors, and the Commission cannot be held responsible for any use which may be made of the information contained therein</a:t>
            </a:r>
            <a:endParaRPr/>
          </a:p>
        </p:txBody>
      </p:sp>
      <p:sp>
        <p:nvSpPr>
          <p:cNvPr id="260" name="Google Shape;260;p27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p27"/>
          <p:cNvSpPr txBox="1"/>
          <p:nvPr/>
        </p:nvSpPr>
        <p:spPr>
          <a:xfrm>
            <a:off x="269066" y="1703736"/>
            <a:ext cx="9173474" cy="378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b="1" i="0" lang="en-US" sz="16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Development of New Projects: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</a:br>
            <a:r>
              <a:rPr b="1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Project for Advanced Data Integration:</a:t>
            </a: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 Initiate a project focused on the development of advanced algorithms and machine learning models to improve the predictive capabilities of the EWRI, utilizing more diverse data sources.</a:t>
            </a:r>
            <a:endParaRPr b="0" i="0" sz="16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b="1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Community Engagement Initiative:</a:t>
            </a: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 A new project aimed at increasing community involvement in the development and refinement of the EWRI to ensure it meets the practical needs of end users.</a:t>
            </a:r>
            <a:endParaRPr b="0" i="0" sz="16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b="1" i="0" lang="en-US" sz="16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Other issues of interest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1850" lvl="0" marL="2618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Research on Climate Change Impacts:</a:t>
            </a: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 Further study on how climate change is altering weather patterns in Ukraine, which may require adjustments in the EWRI calculation.</a:t>
            </a:r>
            <a:endParaRPr b="0" i="0" sz="16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-261850" lvl="0" marL="2618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Funding and Resource Allocation:</a:t>
            </a: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 Identifying potential sources of funding for the continuous improvement and expansion of the climate service.</a:t>
            </a:r>
            <a:endParaRPr b="0" i="0" sz="1600" u="none" cap="none" strike="noStrike">
              <a:solidFill>
                <a:schemeClr val="dk1"/>
              </a:solidFill>
              <a:highlight>
                <a:srgbClr val="00FFFF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-261850" lvl="0" marL="2618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Regulatory and Policy Framework:</a:t>
            </a: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 Examining the need for developing or adjusting policies to support the effective use of EWRI in disaster preparedness and urban planning.</a:t>
            </a:r>
            <a:endParaRPr b="0" i="0" sz="16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9" y="39673"/>
            <a:ext cx="11968777" cy="108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/>
          <p:nvPr>
            <p:ph type="ctrTitle"/>
          </p:nvPr>
        </p:nvSpPr>
        <p:spPr>
          <a:xfrm>
            <a:off x="838200" y="1122363"/>
            <a:ext cx="10515600" cy="6480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Conclusions</a:t>
            </a:r>
            <a:endParaRPr/>
          </a:p>
        </p:txBody>
      </p:sp>
      <p:sp>
        <p:nvSpPr>
          <p:cNvPr id="269" name="Google Shape;269;p28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6/15/2024</a:t>
            </a:r>
            <a:endParaRPr/>
          </a:p>
        </p:txBody>
      </p:sp>
      <p:sp>
        <p:nvSpPr>
          <p:cNvPr id="270" name="Google Shape;270;p28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 the authors, and the Commission cannot be held responsible for any use which may be made of the information contained therein</a:t>
            </a:r>
            <a:endParaRPr/>
          </a:p>
        </p:txBody>
      </p:sp>
      <p:sp>
        <p:nvSpPr>
          <p:cNvPr id="271" name="Google Shape;271;p28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2" name="Google Shape;272;p28"/>
          <p:cNvSpPr txBox="1"/>
          <p:nvPr/>
        </p:nvSpPr>
        <p:spPr>
          <a:xfrm>
            <a:off x="904065" y="2402235"/>
            <a:ext cx="9183913" cy="2012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more interesting lessons from this week course:</a:t>
            </a:r>
            <a:endParaRPr b="0" i="0" sz="1800" u="none" cap="none" strike="noStrike">
              <a:solidFill>
                <a:schemeClr val="dk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Lecture. Climate data homogenization. Concepts and examples. Enric Aguilar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Lecture. Sensitivity of heat wave metrics calculation to input climate data (case of Ukraine), Oleg Skrynyk (online)</a:t>
            </a:r>
            <a:endParaRPr/>
          </a:p>
          <a:p>
            <a:pPr indent="-283878" lvl="0" marL="28387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Lecture. Potential uses of climate services in tourism: surf, beach and snow tourism. Dra. Anna Boqué, URV</a:t>
            </a:r>
            <a:endParaRPr b="0" i="0" sz="1800" u="none" cap="none" strike="noStrike">
              <a:solidFill>
                <a:schemeClr val="dk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9" y="39673"/>
            <a:ext cx="11968777" cy="108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>
            <p:ph type="ctrTitle"/>
          </p:nvPr>
        </p:nvSpPr>
        <p:spPr>
          <a:xfrm>
            <a:off x="838198" y="1263950"/>
            <a:ext cx="10515600" cy="6480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Presentation of the group</a:t>
            </a:r>
            <a:endParaRPr sz="3600"/>
          </a:p>
        </p:txBody>
      </p:sp>
      <p:sp>
        <p:nvSpPr>
          <p:cNvPr id="120" name="Google Shape;120;p15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6/15/2024</a:t>
            </a:r>
            <a:endParaRPr/>
          </a:p>
        </p:txBody>
      </p:sp>
      <p:sp>
        <p:nvSpPr>
          <p:cNvPr id="121" name="Google Shape;121;p15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 the authors, and the Commission cannot be held responsible for any use which may be made of the information contained therein</a:t>
            </a:r>
            <a:endParaRPr/>
          </a:p>
        </p:txBody>
      </p:sp>
      <p:sp>
        <p:nvSpPr>
          <p:cNvPr id="122" name="Google Shape;122;p15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23" name="Google Shape;123;p15"/>
          <p:cNvGraphicFramePr/>
          <p:nvPr/>
        </p:nvGraphicFramePr>
        <p:xfrm>
          <a:off x="67307" y="12165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{1508F93E-E2EE-4581-816E-36233548837D}</a:tableStyleId>
              </a:tblPr>
              <a:tblGrid>
                <a:gridCol w="2430000"/>
                <a:gridCol w="1350000"/>
                <a:gridCol w="631100"/>
                <a:gridCol w="4316150"/>
                <a:gridCol w="3317425"/>
              </a:tblGrid>
              <a:tr h="371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FFFFFF"/>
                          </a:solidFill>
                          <a:highlight>
                            <a:srgbClr val="4472C4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FFFFFF"/>
                          </a:solidFill>
                          <a:highlight>
                            <a:srgbClr val="4472C4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Affiliation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200" u="none" cap="none" strike="noStrike">
                        <a:highlight>
                          <a:srgbClr val="4472C4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 u="none" cap="none" strike="noStrike">
                          <a:solidFill>
                            <a:schemeClr val="lt1"/>
                          </a:solidFill>
                          <a:highlight>
                            <a:srgbClr val="4472C4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Department </a:t>
                      </a:r>
                      <a:r>
                        <a:rPr b="0" i="0"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/ Position </a:t>
                      </a:r>
                      <a:endParaRPr b="0" i="0" sz="2200" u="none" cap="none" strike="noStrike">
                        <a:highlight>
                          <a:srgbClr val="4472C4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0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200" u="none" cap="none" strike="noStrike">
                        <a:highlight>
                          <a:srgbClr val="4472C4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</a:tr>
              <a:tr h="39255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Oleh Shablii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OSENU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A11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Head of the Department</a:t>
                      </a:r>
                      <a:endParaRPr b="0" i="0" sz="1800" u="sng" cap="none" strike="noStrike">
                        <a:solidFill>
                          <a:srgbClr val="2E75B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0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 u="sng" cap="none" strike="noStrike">
                          <a:solidFill>
                            <a:srgbClr val="2E75B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oleg.shabliy@gmail.com </a:t>
                      </a:r>
                      <a:endParaRPr sz="2200" u="sng" cap="none" strike="noStrike">
                        <a:solidFill>
                          <a:srgbClr val="2E75B5"/>
                        </a:solidFill>
                      </a:endParaRPr>
                    </a:p>
                  </a:txBody>
                  <a:tcPr marT="45725" marB="45725" marR="91450" marL="914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39255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 of Foreign Relations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 vMerge="1"/>
              </a:tr>
              <a:tr h="33805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Kseniia Prybolovets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ONMU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A11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 of Dermatovenerology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sng" cap="none" strike="noStrike">
                          <a:solidFill>
                            <a:schemeClr val="hlink"/>
                          </a:solidFill>
                          <a:hlinkClick r:id="rId3"/>
                        </a:rPr>
                        <a:t>kseniaprib@ukr.net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</a:tr>
              <a:tr h="33805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Doctor-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 of the 1st year 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 vMerge="1"/>
              </a:tr>
              <a:tr h="33805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Hanna Kriukova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ONMU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A11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 of Obstetrics and Gynecologist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sng" cap="none" strike="noStrike">
                          <a:solidFill>
                            <a:schemeClr val="hlink"/>
                          </a:solidFill>
                          <a:hlinkClick r:id="rId4"/>
                        </a:rPr>
                        <a:t>khv16.02@gmail.com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33805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Doctor-Intern of the 2st year 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 vMerge="1"/>
              </a:tr>
              <a:tr h="33805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Mykhailo Pervak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ONMU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A11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 of simulation medical technologies 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sng" cap="none" strike="noStrike">
                          <a:solidFill>
                            <a:schemeClr val="hlink"/>
                          </a:solidFill>
                          <a:hlinkClick r:id="rId5"/>
                        </a:rPr>
                        <a:t>lashelgo@gmail.com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</a:tr>
              <a:tr h="334225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PhD in Pathophysiology, Associate Professor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 vMerge="1"/>
              </a:tr>
              <a:tr h="31962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Leonid Kholopov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ONMU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A11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 of Internal Medicine No. 2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sng" cap="none" strike="noStrike">
                          <a:solidFill>
                            <a:schemeClr val="hlink"/>
                          </a:solidFill>
                          <a:hlinkClick r:id="rId6"/>
                        </a:rPr>
                        <a:t>kholopov@ukr.net</a:t>
                      </a:r>
                      <a:endParaRPr sz="2200" u="none" cap="none" strike="noStrike"/>
                    </a:p>
                  </a:txBody>
                  <a:tcPr marT="45725" marB="45725" marR="91450" marL="914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338050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PhD in Pathophysiology, Associate Professor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 vMerge="1"/>
              </a:tr>
            </a:tbl>
          </a:graphicData>
        </a:graphic>
      </p:graphicFrame>
      <p:pic>
        <p:nvPicPr>
          <p:cNvPr id="124" name="Google Shape;12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1609" y="39673"/>
            <a:ext cx="11968777" cy="108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type="ctrTitle"/>
          </p:nvPr>
        </p:nvSpPr>
        <p:spPr>
          <a:xfrm>
            <a:off x="904066" y="2295925"/>
            <a:ext cx="10515600" cy="6480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 lnSpcReduction="2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i="1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Climate services during extreme weather conditions and natural disasters</a:t>
            </a:r>
            <a:endParaRPr b="1" i="1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6/15/2024</a:t>
            </a:r>
            <a:endParaRPr/>
          </a:p>
        </p:txBody>
      </p:sp>
      <p:sp>
        <p:nvSpPr>
          <p:cNvPr id="132" name="Google Shape;132;p16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 the authors, and the Commission cannot be held responsible for any use which may be made of the information contained therein</a:t>
            </a:r>
            <a:endParaRPr/>
          </a:p>
        </p:txBody>
      </p:sp>
      <p:sp>
        <p:nvSpPr>
          <p:cNvPr id="133" name="Google Shape;133;p16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511859" y="2047383"/>
            <a:ext cx="11443396" cy="28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Topic: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Climate services during extreme weather conditions and natural disasters.</a:t>
            </a:r>
            <a:endParaRPr b="0" i="0" sz="1800" u="none" cap="none" strike="noStrike">
              <a:solidFill>
                <a:schemeClr val="dk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of study: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Ukraine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services are crucial for managing extreme weather and natural disasters due to these key reasons: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Preparedness: Enable advanced preparation for severe weather, reducing potential harm.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Efficient Response: Timely data ensures quicker, more effective emergency responses.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Economic Protection: By minimizing disaster impacts, they help safeguard economic stability.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Public Safety: They provide crucial warnings to the public, enhancing safety and health.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Resilience: Services support the development of strategies to adapt and endure future climate challenges.</a:t>
            </a:r>
            <a:endParaRPr b="0" i="0" sz="1800" u="none" cap="none" strike="noStrike">
              <a:solidFill>
                <a:schemeClr val="dk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9" y="39673"/>
            <a:ext cx="11968777" cy="108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>
            <p:ph type="ctrTitle"/>
          </p:nvPr>
        </p:nvSpPr>
        <p:spPr>
          <a:xfrm>
            <a:off x="838198" y="1122363"/>
            <a:ext cx="10515600" cy="46252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t/>
            </a:r>
            <a:endParaRPr b="0" i="0" sz="6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6/15/2024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European Commission support for the production of this publication does not constitute an endorsement of the contents which reflects the views only</a:t>
            </a:r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the authors, and the Commission cannot be held responsible for any use which may be made of the information contained therein</a:t>
            </a:r>
            <a:endParaRPr/>
          </a:p>
        </p:txBody>
      </p:sp>
      <p:sp>
        <p:nvSpPr>
          <p:cNvPr id="144" name="Google Shape;144;p17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8399" y="-616323"/>
            <a:ext cx="12276046" cy="794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609" y="39673"/>
            <a:ext cx="11968777" cy="108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>
            <p:ph type="ctrTitle"/>
          </p:nvPr>
        </p:nvSpPr>
        <p:spPr>
          <a:xfrm>
            <a:off x="838200" y="1122363"/>
            <a:ext cx="10515600" cy="6480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Indicator proposal</a:t>
            </a:r>
            <a:endParaRPr/>
          </a:p>
        </p:txBody>
      </p:sp>
      <p:sp>
        <p:nvSpPr>
          <p:cNvPr id="153" name="Google Shape;153;p18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6/15/2024</a:t>
            </a:r>
            <a:endParaRPr/>
          </a:p>
        </p:txBody>
      </p:sp>
      <p:sp>
        <p:nvSpPr>
          <p:cNvPr id="154" name="Google Shape;154;p18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 the authors, and the Commission cannot be held responsible for any use which may be made of the information contained therein</a:t>
            </a:r>
            <a:endParaRPr/>
          </a:p>
        </p:txBody>
      </p:sp>
      <p:sp>
        <p:nvSpPr>
          <p:cNvPr id="155" name="Google Shape;155;p18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904066" y="2402236"/>
            <a:ext cx="9168434" cy="256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 of the indicator: </a:t>
            </a:r>
            <a:r>
              <a:rPr b="1" i="0" lang="en-US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Extreme Weather Resilience Index (EWRI)</a:t>
            </a:r>
            <a:br>
              <a:rPr b="1" i="0" lang="en-US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needed to compute the indicator: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Historical weather data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(temperature, precipitation, wind speed)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Infrastructure data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(type, distribution, and resilience of built environment)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Emergency response times and effectiveness </a:t>
            </a:r>
            <a:endParaRPr b="0" i="0" sz="1800" u="none" cap="none" strike="noStrike">
              <a:solidFill>
                <a:schemeClr val="dk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Population density and demographics</a:t>
            </a:r>
            <a:br>
              <a:rPr b="0" i="0" lang="en-US" sz="1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9" y="39673"/>
            <a:ext cx="11968777" cy="108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type="ctrTitle"/>
          </p:nvPr>
        </p:nvSpPr>
        <p:spPr>
          <a:xfrm>
            <a:off x="838200" y="1122363"/>
            <a:ext cx="10515600" cy="6480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Indicator proposal</a:t>
            </a:r>
            <a:endParaRPr/>
          </a:p>
        </p:txBody>
      </p:sp>
      <p:sp>
        <p:nvSpPr>
          <p:cNvPr id="164" name="Google Shape;164;p19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6/15/2024</a:t>
            </a:r>
            <a:endParaRPr/>
          </a:p>
        </p:txBody>
      </p:sp>
      <p:sp>
        <p:nvSpPr>
          <p:cNvPr id="165" name="Google Shape;165;p19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 the authors, and the Commission cannot be held responsible for any use which may be made of the information contained therein</a:t>
            </a:r>
            <a:endParaRPr/>
          </a:p>
        </p:txBody>
      </p:sp>
      <p:sp>
        <p:nvSpPr>
          <p:cNvPr id="166" name="Google Shape;166;p19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173816" y="1770433"/>
            <a:ext cx="11191142" cy="4057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Тhe name of the indicator: </a:t>
            </a:r>
            <a:r>
              <a:rPr b="1" i="0" lang="en-US" sz="20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Extreme Weather Resilience Index (EWRI)</a:t>
            </a:r>
            <a:endParaRPr b="0" i="0" sz="20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Тhe variables that build the indicator:</a:t>
            </a:r>
            <a:endParaRPr b="0" i="0" sz="20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Weather Severity Score (WSS):</a:t>
            </a:r>
            <a:r>
              <a:rPr b="0" i="0" lang="en-US" sz="2000" u="none" cap="none" strike="noStrike">
                <a:solidFill>
                  <a:srgbClr val="ECECEC"/>
                </a:solidFill>
                <a:latin typeface="Al Bayan"/>
                <a:ea typeface="Al Bayan"/>
                <a:cs typeface="Al Bayan"/>
                <a:sym typeface="Al Bayan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Based on historical extremity and frequency of weather events in Ukraine.</a:t>
            </a:r>
            <a:endParaRPr b="0" i="0" sz="20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  <a:p>
            <a:pPr indent="-217793" lvl="0" marL="2177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Infrastructure Resilience Score (IRS)</a:t>
            </a:r>
            <a:r>
              <a:rPr b="1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:</a:t>
            </a:r>
            <a: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 Based on robustness and readiness of local infrastructure.</a:t>
            </a:r>
            <a:endParaRPr b="0" i="0" sz="20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  <a:p>
            <a:pPr indent="-217793" lvl="0" marL="2177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Response Efficiency Score (RES):</a:t>
            </a:r>
            <a: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 Based on speed and effectiveness of emergency responses.</a:t>
            </a:r>
            <a:endParaRPr b="0" i="0" sz="20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  <a:p>
            <a:pPr indent="-217793" lvl="0" marL="21779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Community Vulnerability Score (CVS)</a:t>
            </a:r>
            <a:r>
              <a:rPr b="1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:</a:t>
            </a:r>
            <a: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 Based on demographic factors and social vulnerability.</a:t>
            </a:r>
            <a:endParaRPr b="0" i="0" sz="20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Identify the weight of the variables:</a:t>
            </a:r>
            <a: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    </a:t>
            </a:r>
            <a:r>
              <a:rPr b="0" i="0" lang="en-US" sz="20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WSS: 30%      IRS: 30%       RES: 20%          CVS:20%</a:t>
            </a:r>
            <a:endParaRPr/>
          </a:p>
          <a:p>
            <a:pPr indent="-156878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Identify the categories of the variables:</a:t>
            </a:r>
            <a: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Environmental, Societal, Economic factors</a:t>
            </a:r>
            <a:endParaRPr b="0" i="0" sz="18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9" y="39673"/>
            <a:ext cx="11968777" cy="108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type="ctrTitle"/>
          </p:nvPr>
        </p:nvSpPr>
        <p:spPr>
          <a:xfrm>
            <a:off x="838198" y="1122363"/>
            <a:ext cx="10515600" cy="648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Indicator proposal</a:t>
            </a:r>
            <a:endParaRPr/>
          </a:p>
        </p:txBody>
      </p:sp>
      <p:sp>
        <p:nvSpPr>
          <p:cNvPr id="175" name="Google Shape;175;p20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6/15/2024</a:t>
            </a:r>
            <a:endParaRPr/>
          </a:p>
        </p:txBody>
      </p:sp>
      <p:sp>
        <p:nvSpPr>
          <p:cNvPr id="176" name="Google Shape;176;p20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 the authors, and the Commission cannot be held responsible for any use which may be made of the information contained therein</a:t>
            </a:r>
            <a:endParaRPr/>
          </a:p>
        </p:txBody>
      </p:sp>
      <p:sp>
        <p:nvSpPr>
          <p:cNvPr id="177" name="Google Shape;177;p20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173816" y="1838469"/>
            <a:ext cx="11233622" cy="2759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Weather Severity Score (WSS):</a:t>
            </a:r>
            <a:r>
              <a:rPr b="0" i="0" lang="en-US" sz="2000" u="none" cap="none" strike="noStrike">
                <a:solidFill>
                  <a:srgbClr val="ECECEC"/>
                </a:solidFill>
                <a:latin typeface="Al Bayan"/>
                <a:ea typeface="Al Bayan"/>
                <a:cs typeface="Al Bayan"/>
                <a:sym typeface="Al Bayan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Based on historical extremity and frequency of weather events in Ukraine.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</a:b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b="1" i="0" lang="en-US" sz="15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Define extreme weather events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events that exceed the 90th percentile of historical data</a:t>
            </a:r>
            <a:endParaRPr/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b="1" i="0" lang="en-US" sz="15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Collect and homogenize data: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convert temperatures and precipitation amounts into z-scores </a:t>
            </a:r>
            <a:endParaRPr/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</a:t>
            </a:r>
            <a:r>
              <a:rPr b="1" i="0" lang="en-US" sz="15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Weighting Factors: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sum up to 100% and reflect importance of each event type.</a:t>
            </a:r>
            <a:endParaRPr/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</a:t>
            </a:r>
            <a:r>
              <a:rPr b="1" i="0" lang="en-US" sz="15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Calculate Annual Scores: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normalized intensity*frequency of events. Take  sum all scores for all event types.</a:t>
            </a:r>
            <a:endParaRPr/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5) </a:t>
            </a:r>
            <a:r>
              <a:rPr b="1" i="0" lang="en-US" sz="15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Aggregate to a Final WSS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averaging the annual Weather Severity Scores over all years considered.</a:t>
            </a:r>
            <a:endParaRPr/>
          </a:p>
          <a:p>
            <a:pPr indent="-156878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  <a:p>
            <a:pPr indent="-156878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259928" y="4226066"/>
            <a:ext cx="3985165" cy="1196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Let's assume </a:t>
            </a: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types of events and </a:t>
            </a:r>
            <a:r>
              <a:rPr b="0" i="1" lang="en-US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years of data. Let </a:t>
            </a:r>
            <a:r>
              <a:rPr b="0" i="1" lang="en-US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1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1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1" lang="en-US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0" i="1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1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the normalized intensity and frequency of event type </a:t>
            </a:r>
            <a:r>
              <a:rPr b="0" i="1" lang="en-US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year </a:t>
            </a:r>
            <a:r>
              <a:rPr b="0" i="1" lang="en-US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respectively, and </a:t>
            </a:r>
            <a:r>
              <a:rPr b="0" i="1" lang="en-US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1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weight for event type </a:t>
            </a:r>
            <a:r>
              <a:rPr b="0" i="1" lang="en-US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The formula for the annual Weather Severity Score </a:t>
            </a:r>
            <a:r>
              <a:rPr b="0" i="1" lang="en-US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1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year </a:t>
            </a:r>
            <a:r>
              <a:rPr b="0" i="1" lang="en-US" sz="1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8034683" y="4053089"/>
            <a:ext cx="4124044" cy="274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final Weather Severity Score (WSS) is then: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3617" y="4363796"/>
            <a:ext cx="2754085" cy="116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5094" y="4363796"/>
            <a:ext cx="3789588" cy="120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39036" y="2198740"/>
            <a:ext cx="2208677" cy="1230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609" y="39673"/>
            <a:ext cx="11968777" cy="108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ctrTitle"/>
          </p:nvPr>
        </p:nvSpPr>
        <p:spPr>
          <a:xfrm>
            <a:off x="838198" y="1122363"/>
            <a:ext cx="10515600" cy="648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Indicator proposal</a:t>
            </a:r>
            <a:endParaRPr/>
          </a:p>
        </p:txBody>
      </p:sp>
      <p:sp>
        <p:nvSpPr>
          <p:cNvPr id="191" name="Google Shape;191;p21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6/15/2024</a:t>
            </a:r>
            <a:endParaRPr/>
          </a:p>
        </p:txBody>
      </p:sp>
      <p:sp>
        <p:nvSpPr>
          <p:cNvPr id="192" name="Google Shape;192;p21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European Commission support for the production of this publication does not constitute an endorsement of the contents which reflects the views only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 the authors, and the Commission cannot be held responsible for any use which may be made of the information contained therein</a:t>
            </a:r>
            <a:endParaRPr/>
          </a:p>
        </p:txBody>
      </p:sp>
      <p:sp>
        <p:nvSpPr>
          <p:cNvPr id="193" name="Google Shape;193;p21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21"/>
          <p:cNvSpPr txBox="1"/>
          <p:nvPr/>
        </p:nvSpPr>
        <p:spPr>
          <a:xfrm>
            <a:off x="173816" y="1838469"/>
            <a:ext cx="11247662" cy="364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l Bayan"/>
                <a:ea typeface="Al Bayan"/>
                <a:cs typeface="Al Bayan"/>
                <a:sym typeface="Al Bayan"/>
              </a:rPr>
              <a:t>Formula for EWRI</a:t>
            </a:r>
            <a:r>
              <a:rPr b="1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Let WSS,IRS,RES,</a:t>
            </a:r>
            <a:r>
              <a:rPr b="0" i="1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WSS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,</a:t>
            </a:r>
            <a:r>
              <a:rPr b="0" i="1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IRS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,</a:t>
            </a:r>
            <a:r>
              <a:rPr b="0" i="1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RES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, and CVS</a:t>
            </a:r>
            <a:r>
              <a:rPr b="0" i="1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CVS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 represent the scores for each component, respectively. Let wWSS,wIRS,wRES,</a:t>
            </a:r>
            <a:r>
              <a:rPr b="0" i="1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wWSS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​,</a:t>
            </a:r>
            <a:r>
              <a:rPr b="0" i="1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wIRS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​,</a:t>
            </a:r>
            <a:r>
              <a:rPr b="0" i="1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wRES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​, and wCVS</a:t>
            </a:r>
            <a:r>
              <a:rPr b="0" i="1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wCVS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​ be the weights assigned to each component. The formula for the EWRI is then a weighted sum of these scores: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highlight>
                  <a:srgbClr val="D3D3D3"/>
                </a:highlight>
                <a:latin typeface="Al Bayan"/>
                <a:ea typeface="Al Bayan"/>
                <a:cs typeface="Al Bayan"/>
                <a:sym typeface="Al Bayan"/>
              </a:rPr>
              <a:t>EWRI</a:t>
            </a:r>
            <a:r>
              <a:rPr b="1" i="0" lang="en-US" sz="2200" u="none" cap="none" strike="noStrike">
                <a:solidFill>
                  <a:schemeClr val="dk1"/>
                </a:solidFill>
                <a:highlight>
                  <a:srgbClr val="D3D3D3"/>
                </a:highlight>
                <a:latin typeface="Al Bayan"/>
                <a:ea typeface="Al Bayan"/>
                <a:cs typeface="Al Bayan"/>
                <a:sym typeface="Al Bayan"/>
              </a:rPr>
              <a:t>=(</a:t>
            </a:r>
            <a:r>
              <a:rPr b="1" i="1" lang="en-US" sz="2200" u="none" cap="none" strike="noStrike">
                <a:solidFill>
                  <a:schemeClr val="dk1"/>
                </a:solidFill>
                <a:highlight>
                  <a:srgbClr val="D3D3D3"/>
                </a:highlight>
                <a:latin typeface="Al Bayan"/>
                <a:ea typeface="Al Bayan"/>
                <a:cs typeface="Al Bayan"/>
                <a:sym typeface="Al Bayan"/>
              </a:rPr>
              <a:t>wWSS</a:t>
            </a:r>
            <a:r>
              <a:rPr b="1" i="0" lang="en-US" sz="2200" u="none" cap="none" strike="noStrike">
                <a:solidFill>
                  <a:schemeClr val="dk1"/>
                </a:solidFill>
                <a:highlight>
                  <a:srgbClr val="D3D3D3"/>
                </a:highlight>
                <a:latin typeface="Al Bayan"/>
                <a:ea typeface="Al Bayan"/>
                <a:cs typeface="Al Bayan"/>
                <a:sym typeface="Al Bayan"/>
              </a:rPr>
              <a:t>​×</a:t>
            </a:r>
            <a:r>
              <a:rPr b="1" i="1" lang="en-US" sz="2200" u="none" cap="none" strike="noStrike">
                <a:solidFill>
                  <a:schemeClr val="dk1"/>
                </a:solidFill>
                <a:highlight>
                  <a:srgbClr val="D3D3D3"/>
                </a:highlight>
                <a:latin typeface="Al Bayan"/>
                <a:ea typeface="Al Bayan"/>
                <a:cs typeface="Al Bayan"/>
                <a:sym typeface="Al Bayan"/>
              </a:rPr>
              <a:t>WSS</a:t>
            </a:r>
            <a:r>
              <a:rPr b="1" i="0" lang="en-US" sz="2200" u="none" cap="none" strike="noStrike">
                <a:solidFill>
                  <a:schemeClr val="dk1"/>
                </a:solidFill>
                <a:highlight>
                  <a:srgbClr val="D3D3D3"/>
                </a:highlight>
                <a:latin typeface="Al Bayan"/>
                <a:ea typeface="Al Bayan"/>
                <a:cs typeface="Al Bayan"/>
                <a:sym typeface="Al Bayan"/>
              </a:rPr>
              <a:t>)+(</a:t>
            </a:r>
            <a:r>
              <a:rPr b="1" i="1" lang="en-US" sz="2200" u="none" cap="none" strike="noStrike">
                <a:solidFill>
                  <a:schemeClr val="dk1"/>
                </a:solidFill>
                <a:highlight>
                  <a:srgbClr val="D3D3D3"/>
                </a:highlight>
                <a:latin typeface="Al Bayan"/>
                <a:ea typeface="Al Bayan"/>
                <a:cs typeface="Al Bayan"/>
                <a:sym typeface="Al Bayan"/>
              </a:rPr>
              <a:t>wIRS</a:t>
            </a:r>
            <a:r>
              <a:rPr b="1" i="0" lang="en-US" sz="2200" u="none" cap="none" strike="noStrike">
                <a:solidFill>
                  <a:schemeClr val="dk1"/>
                </a:solidFill>
                <a:highlight>
                  <a:srgbClr val="D3D3D3"/>
                </a:highlight>
                <a:latin typeface="Al Bayan"/>
                <a:ea typeface="Al Bayan"/>
                <a:cs typeface="Al Bayan"/>
                <a:sym typeface="Al Bayan"/>
              </a:rPr>
              <a:t>​×</a:t>
            </a:r>
            <a:r>
              <a:rPr b="1" i="1" lang="en-US" sz="2200" u="none" cap="none" strike="noStrike">
                <a:solidFill>
                  <a:schemeClr val="dk1"/>
                </a:solidFill>
                <a:highlight>
                  <a:srgbClr val="D3D3D3"/>
                </a:highlight>
                <a:latin typeface="Al Bayan"/>
                <a:ea typeface="Al Bayan"/>
                <a:cs typeface="Al Bayan"/>
                <a:sym typeface="Al Bayan"/>
              </a:rPr>
              <a:t>IRS</a:t>
            </a:r>
            <a:r>
              <a:rPr b="1" i="0" lang="en-US" sz="2200" u="none" cap="none" strike="noStrike">
                <a:solidFill>
                  <a:schemeClr val="dk1"/>
                </a:solidFill>
                <a:highlight>
                  <a:srgbClr val="D3D3D3"/>
                </a:highlight>
                <a:latin typeface="Al Bayan"/>
                <a:ea typeface="Al Bayan"/>
                <a:cs typeface="Al Bayan"/>
                <a:sym typeface="Al Bayan"/>
              </a:rPr>
              <a:t>)+(</a:t>
            </a:r>
            <a:r>
              <a:rPr b="1" i="1" lang="en-US" sz="2200" u="none" cap="none" strike="noStrike">
                <a:solidFill>
                  <a:schemeClr val="dk1"/>
                </a:solidFill>
                <a:highlight>
                  <a:srgbClr val="D3D3D3"/>
                </a:highlight>
                <a:latin typeface="Al Bayan"/>
                <a:ea typeface="Al Bayan"/>
                <a:cs typeface="Al Bayan"/>
                <a:sym typeface="Al Bayan"/>
              </a:rPr>
              <a:t>wRES</a:t>
            </a:r>
            <a:r>
              <a:rPr b="1" i="0" lang="en-US" sz="2200" u="none" cap="none" strike="noStrike">
                <a:solidFill>
                  <a:schemeClr val="dk1"/>
                </a:solidFill>
                <a:highlight>
                  <a:srgbClr val="D3D3D3"/>
                </a:highlight>
                <a:latin typeface="Al Bayan"/>
                <a:ea typeface="Al Bayan"/>
                <a:cs typeface="Al Bayan"/>
                <a:sym typeface="Al Bayan"/>
              </a:rPr>
              <a:t>​×</a:t>
            </a:r>
            <a:r>
              <a:rPr b="1" i="1" lang="en-US" sz="2200" u="none" cap="none" strike="noStrike">
                <a:solidFill>
                  <a:schemeClr val="dk1"/>
                </a:solidFill>
                <a:highlight>
                  <a:srgbClr val="D3D3D3"/>
                </a:highlight>
                <a:latin typeface="Al Bayan"/>
                <a:ea typeface="Al Bayan"/>
                <a:cs typeface="Al Bayan"/>
                <a:sym typeface="Al Bayan"/>
              </a:rPr>
              <a:t>RES</a:t>
            </a:r>
            <a:r>
              <a:rPr b="1" i="0" lang="en-US" sz="2200" u="none" cap="none" strike="noStrike">
                <a:solidFill>
                  <a:schemeClr val="dk1"/>
                </a:solidFill>
                <a:highlight>
                  <a:srgbClr val="D3D3D3"/>
                </a:highlight>
                <a:latin typeface="Al Bayan"/>
                <a:ea typeface="Al Bayan"/>
                <a:cs typeface="Al Bayan"/>
                <a:sym typeface="Al Bayan"/>
              </a:rPr>
              <a:t>)+(</a:t>
            </a:r>
            <a:r>
              <a:rPr b="1" i="1" lang="en-US" sz="2200" u="none" cap="none" strike="noStrike">
                <a:solidFill>
                  <a:schemeClr val="dk1"/>
                </a:solidFill>
                <a:highlight>
                  <a:srgbClr val="D3D3D3"/>
                </a:highlight>
                <a:latin typeface="Al Bayan"/>
                <a:ea typeface="Al Bayan"/>
                <a:cs typeface="Al Bayan"/>
                <a:sym typeface="Al Bayan"/>
              </a:rPr>
              <a:t>wCVS</a:t>
            </a:r>
            <a:r>
              <a:rPr b="1" i="0" lang="en-US" sz="2200" u="none" cap="none" strike="noStrike">
                <a:solidFill>
                  <a:schemeClr val="dk1"/>
                </a:solidFill>
                <a:highlight>
                  <a:srgbClr val="D3D3D3"/>
                </a:highlight>
                <a:latin typeface="Al Bayan"/>
                <a:ea typeface="Al Bayan"/>
                <a:cs typeface="Al Bayan"/>
                <a:sym typeface="Al Bayan"/>
              </a:rPr>
              <a:t>​×</a:t>
            </a:r>
            <a:r>
              <a:rPr b="1" i="1" lang="en-US" sz="2200" u="none" cap="none" strike="noStrike">
                <a:solidFill>
                  <a:schemeClr val="dk1"/>
                </a:solidFill>
                <a:highlight>
                  <a:srgbClr val="D3D3D3"/>
                </a:highlight>
                <a:latin typeface="Al Bayan"/>
                <a:ea typeface="Al Bayan"/>
                <a:cs typeface="Al Bayan"/>
                <a:sym typeface="Al Bayan"/>
              </a:rPr>
              <a:t>CVS</a:t>
            </a:r>
            <a:r>
              <a:rPr b="1" i="0" lang="en-US" sz="2200" u="none" cap="none" strike="noStrike">
                <a:solidFill>
                  <a:schemeClr val="dk1"/>
                </a:solidFill>
                <a:highlight>
                  <a:srgbClr val="D3D3D3"/>
                </a:highlight>
                <a:latin typeface="Al Bayan"/>
                <a:ea typeface="Al Bayan"/>
                <a:cs typeface="Al Bayan"/>
                <a:sym typeface="Al Bayan"/>
              </a:rPr>
              <a:t>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highlight>
                <a:srgbClr val="D3D3D3"/>
              </a:highlight>
              <a:latin typeface="Al Bayan"/>
              <a:ea typeface="Al Bayan"/>
              <a:cs typeface="Al Bayan"/>
              <a:sym typeface="Al Bay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  <a:p>
            <a:pPr indent="-245329" lvl="0" marL="24532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wWSS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​,</a:t>
            </a:r>
            <a:r>
              <a:rPr b="0" i="1" lang="en-US" sz="18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wIRS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​,</a:t>
            </a:r>
            <a:r>
              <a:rPr b="0" i="1" lang="en-US" sz="18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wRES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​,</a:t>
            </a:r>
            <a:r>
              <a:rPr b="0" i="1" lang="en-US" sz="18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wCVS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​ are the weights (as fractions of 1) assigned to each component.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</a:br>
            <a:endParaRPr b="0" i="0" sz="1800" u="none" cap="none" strike="noStrike">
              <a:solidFill>
                <a:schemeClr val="dk1"/>
              </a:solidFill>
              <a:latin typeface="Al Bayan"/>
              <a:ea typeface="Al Bayan"/>
              <a:cs typeface="Al Bayan"/>
              <a:sym typeface="Al Bayan"/>
            </a:endParaRPr>
          </a:p>
          <a:p>
            <a:pPr indent="-283879" lvl="0" marL="28387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The weights should satisfy wWSS+wIRS+wRES+wCVS=1</a:t>
            </a:r>
            <a:r>
              <a:rPr b="0" i="1" lang="en-US" sz="18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wWSS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​+</a:t>
            </a:r>
            <a:r>
              <a:rPr b="0" i="1" lang="en-US" sz="18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wIRS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​+</a:t>
            </a:r>
            <a:r>
              <a:rPr b="0" i="1" lang="en-US" sz="18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wRES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​+</a:t>
            </a:r>
            <a:r>
              <a:rPr b="0" i="1" lang="en-US" sz="18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wCVS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  <a:t>​=1.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l Bayan"/>
                <a:ea typeface="Al Bayan"/>
                <a:cs typeface="Al Bayan"/>
                <a:sym typeface="Al Bayan"/>
              </a:rPr>
            </a:b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9" y="39673"/>
            <a:ext cx="11968777" cy="108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ctrTitle"/>
          </p:nvPr>
        </p:nvSpPr>
        <p:spPr>
          <a:xfrm>
            <a:off x="838198" y="1122363"/>
            <a:ext cx="10515600" cy="46252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t/>
            </a:r>
            <a:endParaRPr b="0" i="0" sz="6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 txBox="1"/>
          <p:nvPr>
            <p:ph idx="10" type="dt"/>
          </p:nvPr>
        </p:nvSpPr>
        <p:spPr>
          <a:xfrm>
            <a:off x="838200" y="6356350"/>
            <a:ext cx="1007225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6/15/2024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 txBox="1"/>
          <p:nvPr>
            <p:ph idx="11" type="ftr"/>
          </p:nvPr>
        </p:nvSpPr>
        <p:spPr>
          <a:xfrm>
            <a:off x="1936865" y="6356350"/>
            <a:ext cx="8736677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European Commission support for the production of this publication does not constitute an endorsement of the contents which reflects the views only</a:t>
            </a:r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the authors, and the Commission cannot be held responsible for any use which may be made of the information contained therein</a:t>
            </a:r>
            <a:endParaRPr/>
          </a:p>
        </p:txBody>
      </p:sp>
      <p:sp>
        <p:nvSpPr>
          <p:cNvPr id="204" name="Google Shape;204;p22"/>
          <p:cNvSpPr txBox="1"/>
          <p:nvPr>
            <p:ph idx="12" type="sldNum"/>
          </p:nvPr>
        </p:nvSpPr>
        <p:spPr>
          <a:xfrm>
            <a:off x="10781607" y="6356350"/>
            <a:ext cx="572193" cy="365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0682" y="2101339"/>
            <a:ext cx="6459703" cy="418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3490" y="857250"/>
            <a:ext cx="5649711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609" y="39673"/>
            <a:ext cx="11968777" cy="108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