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1986FF-CA04-422A-A00B-0B4868202EC0}">
  <a:tblStyle styleId="{161986FF-CA04-422A-A00B-0B4868202EC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GillSans-bold.fntdata"/><Relationship Id="rId12" Type="http://schemas.openxmlformats.org/officeDocument/2006/relationships/slide" Target="slides/slide6.xml"/><Relationship Id="rId23"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0" y="1122362"/>
            <a:ext cx="12192000" cy="462529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25" name="Google Shape;25;p2"/>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p:nvPr>
            <p:ph idx="2" type="pic"/>
          </p:nvPr>
        </p:nvSpPr>
        <p:spPr>
          <a:xfrm>
            <a:off x="5183188" y="987425"/>
            <a:ext cx="6172200" cy="4873625"/>
          </a:xfrm>
          <a:prstGeom prst="rect">
            <a:avLst/>
          </a:prstGeom>
          <a:noFill/>
          <a:ln>
            <a:noFill/>
          </a:ln>
        </p:spPr>
      </p:sp>
      <p:sp>
        <p:nvSpPr>
          <p:cNvPr id="86" name="Google Shape;86;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1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6" name="Shape 26"/>
        <p:cNvGrpSpPr/>
        <p:nvPr/>
      </p:nvGrpSpPr>
      <p:grpSpPr>
        <a:xfrm>
          <a:off x="0" y="0"/>
          <a:ext cx="0" cy="0"/>
          <a:chOff x="0" y="0"/>
          <a:chExt cx="0" cy="0"/>
        </a:xfrm>
      </p:grpSpPr>
      <p:sp>
        <p:nvSpPr>
          <p:cNvPr id="27" name="Google Shape;27;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 name="Google Shape;28;p3"/>
          <p:cNvSpPr/>
          <p:nvPr/>
        </p:nvSpPr>
        <p:spPr>
          <a:xfrm>
            <a:off x="0" y="1122362"/>
            <a:ext cx="12192000" cy="4625295"/>
          </a:xfrm>
          <a:prstGeom prst="rect">
            <a:avLst/>
          </a:prstGeom>
          <a:gradFill>
            <a:gsLst>
              <a:gs pos="0">
                <a:srgbClr val="4BFFF6"/>
              </a:gs>
              <a:gs pos="44000">
                <a:srgbClr val="25C3F0"/>
              </a:gs>
              <a:gs pos="84000">
                <a:srgbClr val="14A9ED"/>
              </a:gs>
              <a:gs pos="100000">
                <a:srgbClr val="008BE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 name="Google Shape;29;p3"/>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3"/>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34" name="Google Shape;34;p3"/>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4"/>
          <p:cNvSpPr/>
          <p:nvPr/>
        </p:nvSpPr>
        <p:spPr>
          <a:xfrm>
            <a:off x="0" y="1221971"/>
            <a:ext cx="12192000" cy="4607980"/>
          </a:xfrm>
          <a:prstGeom prst="rect">
            <a:avLst/>
          </a:prstGeom>
          <a:gradFill>
            <a:gsLst>
              <a:gs pos="0">
                <a:srgbClr val="4BFFF6"/>
              </a:gs>
              <a:gs pos="44000">
                <a:srgbClr val="25C3F0"/>
              </a:gs>
              <a:gs pos="84000">
                <a:srgbClr val="14A9ED"/>
              </a:gs>
              <a:gs pos="100000">
                <a:srgbClr val="008BE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4"/>
          <p:cNvSpPr txBox="1"/>
          <p:nvPr>
            <p:ph type="title"/>
          </p:nvPr>
        </p:nvSpPr>
        <p:spPr>
          <a:xfrm>
            <a:off x="831850" y="1335666"/>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831850" y="4215391"/>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4"/>
          <p:cNvPicPr preferRelativeResize="0"/>
          <p:nvPr/>
        </p:nvPicPr>
        <p:blipFill rotWithShape="1">
          <a:blip r:embed="rId2">
            <a:alphaModFix/>
          </a:blip>
          <a:srcRect b="0" l="0" r="0" t="0"/>
          <a:stretch/>
        </p:blipFill>
        <p:spPr>
          <a:xfrm>
            <a:off x="8595362" y="86744"/>
            <a:ext cx="2244412" cy="1048484"/>
          </a:xfrm>
          <a:prstGeom prst="rect">
            <a:avLst/>
          </a:prstGeom>
          <a:noFill/>
          <a:ln>
            <a:noFill/>
          </a:ln>
        </p:spPr>
      </p:pic>
      <p:pic>
        <p:nvPicPr>
          <p:cNvPr id="44" name="Google Shape;44;p4"/>
          <p:cNvPicPr preferRelativeResize="0"/>
          <p:nvPr/>
        </p:nvPicPr>
        <p:blipFill rotWithShape="1">
          <a:blip r:embed="rId3">
            <a:alphaModFix/>
          </a:blip>
          <a:srcRect b="0" l="0" r="0" t="0"/>
          <a:stretch/>
        </p:blipFill>
        <p:spPr>
          <a:xfrm>
            <a:off x="767012" y="133372"/>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0"/>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B0F0"/>
              </a:buClr>
              <a:buSzPts val="4400"/>
              <a:buFont typeface="Calibri"/>
              <a:buNone/>
              <a:defRPr b="0" i="0" sz="4400" u="none" cap="none" strike="noStrike">
                <a:solidFill>
                  <a:srgbClr val="00B0F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5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11423927" y="28615"/>
            <a:ext cx="685555" cy="320259"/>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82518" y="75243"/>
            <a:ext cx="1276019" cy="2805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15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hyperlink" Target="https://open-meteo.com/" TargetMode="External"/><Relationship Id="rId5" Type="http://schemas.openxmlformats.org/officeDocument/2006/relationships/hyperlink" Target="https://www.meteoblue.com/en/weather/" TargetMode="External"/><Relationship Id="rId6" Type="http://schemas.openxmlformats.org/officeDocument/2006/relationships/hyperlink" Target="https://www.ecmwf.int/" TargetMode="External"/><Relationship Id="rId7" Type="http://schemas.openxmlformats.org/officeDocument/2006/relationships/hyperlink" Target="https://cds.climate.copernicus.e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medstat.gov.ua/ukr/news.html?id=242" TargetMode="External"/><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cad.eu/dailydata/" TargetMode="External"/><Relationship Id="rId4" Type="http://schemas.openxmlformats.org/officeDocument/2006/relationships/hyperlink" Target="https://www.ecad.eu/download/millennium/millennium.php#heat" TargetMode="External"/><Relationship Id="rId5" Type="http://schemas.openxmlformats.org/officeDocument/2006/relationships/hyperlink" Target="https://cds.climate.copernicus.eu/toolbox" TargetMode="External"/><Relationship Id="rId6" Type="http://schemas.openxmlformats.org/officeDocument/2006/relationships/hyperlink" Target="https://www.climdex.org/acc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s://www.ecad.eu/utils/showindices.php?8eomovar1c6c2o97n9vn8fi3hv" TargetMode="External"/><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hyperlink" Target="https://cds.climate.copernicus.eu/cdsapp#!/software/app-era5-explorer?tab=app" TargetMode="External"/><Relationship Id="rId5" Type="http://schemas.openxmlformats.org/officeDocument/2006/relationships/image" Target="../media/image10.jpg"/><Relationship Id="rId6" Type="http://schemas.openxmlformats.org/officeDocument/2006/relationships/hyperlink" Target="https://www.climdex.org/access/" TargetMode="External"/><Relationship Id="rId7"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ctrTitle"/>
          </p:nvPr>
        </p:nvSpPr>
        <p:spPr>
          <a:xfrm>
            <a:off x="838200" y="1122363"/>
            <a:ext cx="10515600" cy="19533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2800"/>
              <a:buFont typeface="Calibri"/>
              <a:buNone/>
            </a:pPr>
            <a:r>
              <a:rPr b="1" lang="en-US" sz="2800" cap="none">
                <a:solidFill>
                  <a:srgbClr val="FFFFFF"/>
                </a:solidFill>
                <a:latin typeface="Calibri"/>
                <a:ea typeface="Calibri"/>
                <a:cs typeface="Calibri"/>
                <a:sym typeface="Calibri"/>
              </a:rPr>
              <a:t>619285-EPP-1-2020-1-FI-EPPKA2-CBHE-JP</a:t>
            </a:r>
            <a:br>
              <a:rPr lang="en-US" sz="2800" cap="none">
                <a:solidFill>
                  <a:srgbClr val="FFFFFF"/>
                </a:solidFill>
                <a:latin typeface="Calibri"/>
                <a:ea typeface="Calibri"/>
                <a:cs typeface="Calibri"/>
                <a:sym typeface="Calibri"/>
              </a:rPr>
            </a:br>
            <a:br>
              <a:rPr lang="en-US" sz="3000"/>
            </a:br>
            <a:r>
              <a:rPr lang="en-US" sz="3000"/>
              <a:t>Multilevel Local, Nation- and Regionwide Education and Training in Climate Services, Climate Change Adaptation and Mitigation</a:t>
            </a:r>
            <a:endParaRPr b="1" sz="3000"/>
          </a:p>
        </p:txBody>
      </p:sp>
      <p:sp>
        <p:nvSpPr>
          <p:cNvPr id="107" name="Google Shape;107;p1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08" name="Google Shape;108;p1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09" name="Google Shape;109;p1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14"/>
          <p:cNvSpPr/>
          <p:nvPr/>
        </p:nvSpPr>
        <p:spPr>
          <a:xfrm>
            <a:off x="301925" y="3616485"/>
            <a:ext cx="1164566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400" u="none" cap="none" strike="noStrike">
                <a:solidFill>
                  <a:schemeClr val="lt1"/>
                </a:solidFill>
                <a:latin typeface="Calibri"/>
                <a:ea typeface="Calibri"/>
                <a:cs typeface="Calibri"/>
                <a:sym typeface="Calibri"/>
              </a:rPr>
              <a:t>"Climate services for cardiology</a:t>
            </a:r>
            <a:r>
              <a:rPr b="0" i="1" lang="en-US" sz="2400" u="none" cap="none" strike="noStrike">
                <a:solidFill>
                  <a:schemeClr val="lt1"/>
                </a:solidFill>
                <a:latin typeface="Calibri"/>
                <a:ea typeface="Calibri"/>
                <a:cs typeface="Calibri"/>
                <a:sym typeface="Calibri"/>
              </a:rPr>
              <a:t>"</a:t>
            </a:r>
            <a:endParaRPr b="0" i="1" sz="2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1" lang="en-US" sz="2400" u="none" cap="none" strike="noStrike">
                <a:solidFill>
                  <a:schemeClr val="lt1"/>
                </a:solidFill>
                <a:latin typeface="Calibri"/>
                <a:ea typeface="Calibri"/>
                <a:cs typeface="Calibri"/>
                <a:sym typeface="Calibri"/>
              </a:rPr>
              <a:t>D12 group</a:t>
            </a:r>
            <a:endParaRPr/>
          </a:p>
        </p:txBody>
      </p:sp>
      <p:sp>
        <p:nvSpPr>
          <p:cNvPr id="111" name="Google Shape;111;p14"/>
          <p:cNvSpPr txBox="1"/>
          <p:nvPr/>
        </p:nvSpPr>
        <p:spPr>
          <a:xfrm>
            <a:off x="838200" y="5010738"/>
            <a:ext cx="10515600" cy="50436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Calibri"/>
              <a:buNone/>
            </a:pPr>
            <a:br>
              <a:rPr b="1" i="1" lang="en-US" sz="1800" u="none" cap="none" strike="noStrike">
                <a:solidFill>
                  <a:schemeClr val="lt1"/>
                </a:solidFill>
                <a:latin typeface="Calibri"/>
                <a:ea typeface="Calibri"/>
                <a:cs typeface="Calibri"/>
                <a:sym typeface="Calibri"/>
              </a:rPr>
            </a:br>
            <a:r>
              <a:rPr b="1" i="1" lang="en-US" sz="1800" u="none" cap="none" strike="noStrike">
                <a:solidFill>
                  <a:schemeClr val="lt1"/>
                </a:solidFill>
                <a:latin typeface="Calibri"/>
                <a:ea typeface="Calibri"/>
                <a:cs typeface="Calibri"/>
                <a:sym typeface="Calibri"/>
              </a:rPr>
              <a:t>10 May 2024. ClimED 4th Training</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09" name="Google Shape;209;p2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10" name="Google Shape;210;p2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1" name="Google Shape;211;p23"/>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4. Co-creation workshop development </a:t>
            </a:r>
            <a:endParaRPr sz="6000">
              <a:solidFill>
                <a:schemeClr val="lt1"/>
              </a:solidFill>
              <a:latin typeface="Calibri"/>
              <a:ea typeface="Calibri"/>
              <a:cs typeface="Calibri"/>
              <a:sym typeface="Calibri"/>
            </a:endParaRPr>
          </a:p>
        </p:txBody>
      </p:sp>
      <p:pic>
        <p:nvPicPr>
          <p:cNvPr id="212" name="Google Shape;212;p23"/>
          <p:cNvPicPr preferRelativeResize="0"/>
          <p:nvPr/>
        </p:nvPicPr>
        <p:blipFill rotWithShape="1">
          <a:blip r:embed="rId3">
            <a:alphaModFix/>
          </a:blip>
          <a:srcRect b="9480" l="35084" r="11082" t="36889"/>
          <a:stretch/>
        </p:blipFill>
        <p:spPr>
          <a:xfrm>
            <a:off x="132077" y="1796811"/>
            <a:ext cx="5740403" cy="3872469"/>
          </a:xfrm>
          <a:prstGeom prst="rect">
            <a:avLst/>
          </a:prstGeom>
          <a:noFill/>
          <a:ln>
            <a:noFill/>
          </a:ln>
        </p:spPr>
      </p:pic>
      <p:pic>
        <p:nvPicPr>
          <p:cNvPr id="213" name="Google Shape;213;p23"/>
          <p:cNvPicPr preferRelativeResize="0"/>
          <p:nvPr/>
        </p:nvPicPr>
        <p:blipFill rotWithShape="1">
          <a:blip r:embed="rId4">
            <a:alphaModFix/>
          </a:blip>
          <a:srcRect b="8888" l="34917" r="10917" t="37185"/>
          <a:stretch/>
        </p:blipFill>
        <p:spPr>
          <a:xfrm>
            <a:off x="5994398" y="1796810"/>
            <a:ext cx="6024882" cy="387247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19" name="Google Shape;219;p2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20" name="Google Shape;220;p2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1" name="Google Shape;221;p24"/>
          <p:cNvPicPr preferRelativeResize="0"/>
          <p:nvPr/>
        </p:nvPicPr>
        <p:blipFill rotWithShape="1">
          <a:blip r:embed="rId3">
            <a:alphaModFix/>
          </a:blip>
          <a:srcRect b="7406" l="34417" r="13000" t="37623"/>
          <a:stretch/>
        </p:blipFill>
        <p:spPr>
          <a:xfrm>
            <a:off x="91440" y="1239520"/>
            <a:ext cx="5953760" cy="4409440"/>
          </a:xfrm>
          <a:prstGeom prst="rect">
            <a:avLst/>
          </a:prstGeom>
          <a:noFill/>
          <a:ln>
            <a:noFill/>
          </a:ln>
        </p:spPr>
      </p:pic>
      <p:pic>
        <p:nvPicPr>
          <p:cNvPr id="222" name="Google Shape;222;p24"/>
          <p:cNvPicPr preferRelativeResize="0"/>
          <p:nvPr/>
        </p:nvPicPr>
        <p:blipFill rotWithShape="1">
          <a:blip r:embed="rId4">
            <a:alphaModFix/>
          </a:blip>
          <a:srcRect b="9037" l="34917" r="11000" t="37480"/>
          <a:stretch/>
        </p:blipFill>
        <p:spPr>
          <a:xfrm>
            <a:off x="6045200" y="1239520"/>
            <a:ext cx="5933440" cy="440944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28" name="Google Shape;228;p2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29" name="Google Shape;229;p2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0" name="Google Shape;230;p25"/>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5. Indicator for climate dependent sector </a:t>
            </a:r>
            <a:endParaRPr sz="6000">
              <a:solidFill>
                <a:schemeClr val="lt1"/>
              </a:solidFill>
              <a:latin typeface="Calibri"/>
              <a:ea typeface="Calibri"/>
              <a:cs typeface="Calibri"/>
              <a:sym typeface="Calibri"/>
            </a:endParaRPr>
          </a:p>
        </p:txBody>
      </p:sp>
      <p:pic>
        <p:nvPicPr>
          <p:cNvPr id="231" name="Google Shape;231;p25"/>
          <p:cNvPicPr preferRelativeResize="0"/>
          <p:nvPr/>
        </p:nvPicPr>
        <p:blipFill rotWithShape="1">
          <a:blip r:embed="rId3">
            <a:alphaModFix/>
          </a:blip>
          <a:srcRect b="8443" l="35000" r="15750" t="36741"/>
          <a:stretch/>
        </p:blipFill>
        <p:spPr>
          <a:xfrm>
            <a:off x="882162" y="1796811"/>
            <a:ext cx="6004560" cy="37592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37" name="Google Shape;237;p2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38" name="Google Shape;238;p2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26"/>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6. Indicator proposal</a:t>
            </a:r>
            <a:endParaRPr sz="6000">
              <a:solidFill>
                <a:schemeClr val="lt1"/>
              </a:solidFill>
              <a:latin typeface="Calibri"/>
              <a:ea typeface="Calibri"/>
              <a:cs typeface="Calibri"/>
              <a:sym typeface="Calibri"/>
            </a:endParaRPr>
          </a:p>
        </p:txBody>
      </p:sp>
      <p:sp>
        <p:nvSpPr>
          <p:cNvPr id="240" name="Google Shape;240;p26"/>
          <p:cNvSpPr/>
          <p:nvPr/>
        </p:nvSpPr>
        <p:spPr>
          <a:xfrm>
            <a:off x="120162" y="1830588"/>
            <a:ext cx="6096000" cy="175432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name of the indicator – </a:t>
            </a:r>
            <a:r>
              <a:rPr b="1" lang="en-US" sz="1800">
                <a:solidFill>
                  <a:schemeClr val="lt1"/>
                </a:solidFill>
                <a:latin typeface="Calibri"/>
                <a:ea typeface="Calibri"/>
                <a:cs typeface="Calibri"/>
                <a:sym typeface="Calibri"/>
              </a:rPr>
              <a:t>ICAR</a:t>
            </a:r>
            <a:r>
              <a:rPr lang="en-US" sz="1800">
                <a:solidFill>
                  <a:schemeClr val="dk1"/>
                </a:solidFill>
                <a:latin typeface="Calibri"/>
                <a:ea typeface="Calibri"/>
                <a:cs typeface="Calibri"/>
                <a:sym typeface="Calibri"/>
              </a:rPr>
              <a:t> (</a:t>
            </a:r>
            <a:r>
              <a:rPr lang="en-US" sz="1800">
                <a:solidFill>
                  <a:schemeClr val="lt1"/>
                </a:solidFill>
                <a:latin typeface="Calibri"/>
                <a:ea typeface="Calibri"/>
                <a:cs typeface="Calibri"/>
                <a:sym typeface="Calibri"/>
              </a:rPr>
              <a:t>Index Cardio</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 weight of the variables: </a:t>
            </a:r>
            <a:r>
              <a:rPr lang="en-US" sz="1800">
                <a:solidFill>
                  <a:schemeClr val="lt1"/>
                </a:solidFill>
                <a:latin typeface="Calibri"/>
                <a:ea typeface="Calibri"/>
                <a:cs typeface="Calibri"/>
                <a:sym typeface="Calibri"/>
              </a:rPr>
              <a:t>10 %</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formula </a:t>
            </a:r>
            <a:r>
              <a:rPr lang="en-US" sz="1800">
                <a:solidFill>
                  <a:schemeClr val="lt1"/>
                </a:solidFill>
                <a:latin typeface="Calibri"/>
                <a:ea typeface="Calibri"/>
                <a:cs typeface="Calibri"/>
                <a:sym typeface="Calibri"/>
              </a:rPr>
              <a:t>ICAR = X1+X2+...+Xn</a:t>
            </a:r>
            <a:endParaRPr/>
          </a:p>
          <a:p>
            <a:pPr indent="-285750" lvl="0" marL="285750" marR="0" rtl="0" algn="l">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Identify the categories of the variables</a:t>
            </a:r>
            <a:r>
              <a:rPr lang="en-US" sz="1800">
                <a:solidFill>
                  <a:schemeClr val="dk1"/>
                </a:solidFill>
                <a:latin typeface="Calibri"/>
                <a:ea typeface="Calibri"/>
                <a:cs typeface="Calibri"/>
                <a:sym typeface="Calibri"/>
              </a:rPr>
              <a:t>: </a:t>
            </a:r>
            <a:r>
              <a:rPr lang="en-US" sz="1800">
                <a:solidFill>
                  <a:schemeClr val="lt1"/>
                </a:solidFill>
                <a:latin typeface="Calibri"/>
                <a:ea typeface="Calibri"/>
                <a:cs typeface="Calibri"/>
                <a:sym typeface="Calibri"/>
              </a:rPr>
              <a:t>Environmental</a:t>
            </a:r>
            <a:endParaRPr sz="1800">
              <a:solidFill>
                <a:schemeClr val="lt1"/>
              </a:solidFill>
              <a:latin typeface="Calibri"/>
              <a:ea typeface="Calibri"/>
              <a:cs typeface="Calibri"/>
              <a:sym typeface="Calibri"/>
            </a:endParaRPr>
          </a:p>
          <a:p>
            <a:pPr indent="447675" lvl="0" marL="0" marR="0" rtl="0" algn="l">
              <a:spcBef>
                <a:spcPts val="0"/>
              </a:spcBef>
              <a:spcAft>
                <a:spcPts val="0"/>
              </a:spcAft>
              <a:buNone/>
            </a:pPr>
            <a:r>
              <a:rPr lang="en-US" sz="1800">
                <a:solidFill>
                  <a:schemeClr val="lt1"/>
                </a:solidFill>
                <a:latin typeface="Calibri"/>
                <a:ea typeface="Calibri"/>
                <a:cs typeface="Calibri"/>
                <a:sym typeface="Calibri"/>
              </a:rPr>
              <a:t>Quantitative – X1, X2, X4, X5, X6, X7, X8, X9</a:t>
            </a:r>
            <a:endParaRPr sz="1800">
              <a:solidFill>
                <a:schemeClr val="lt1"/>
              </a:solidFill>
              <a:latin typeface="Calibri"/>
              <a:ea typeface="Calibri"/>
              <a:cs typeface="Calibri"/>
              <a:sym typeface="Calibri"/>
            </a:endParaRPr>
          </a:p>
          <a:p>
            <a:pPr indent="447675" lvl="0" marL="0" marR="0" rtl="0" algn="l">
              <a:spcBef>
                <a:spcPts val="0"/>
              </a:spcBef>
              <a:spcAft>
                <a:spcPts val="0"/>
              </a:spcAft>
              <a:buNone/>
            </a:pPr>
            <a:r>
              <a:rPr lang="en-US" sz="1800">
                <a:solidFill>
                  <a:schemeClr val="lt1"/>
                </a:solidFill>
                <a:latin typeface="Calibri"/>
                <a:ea typeface="Calibri"/>
                <a:cs typeface="Calibri"/>
                <a:sym typeface="Calibri"/>
              </a:rPr>
              <a:t>Qualitative – X3, X10</a:t>
            </a:r>
            <a:endParaRPr sz="1800">
              <a:solidFill>
                <a:schemeClr val="lt1"/>
              </a:solidFill>
              <a:latin typeface="Calibri"/>
              <a:ea typeface="Calibri"/>
              <a:cs typeface="Calibri"/>
              <a:sym typeface="Calibri"/>
            </a:endParaRPr>
          </a:p>
        </p:txBody>
      </p:sp>
      <p:sp>
        <p:nvSpPr>
          <p:cNvPr id="241" name="Google Shape;241;p26"/>
          <p:cNvSpPr/>
          <p:nvPr/>
        </p:nvSpPr>
        <p:spPr>
          <a:xfrm>
            <a:off x="6515101" y="1427479"/>
            <a:ext cx="46038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Variables that build the indicator</a:t>
            </a:r>
            <a:endParaRPr b="1" sz="1800">
              <a:solidFill>
                <a:schemeClr val="lt1"/>
              </a:solidFill>
              <a:latin typeface="Calibri"/>
              <a:ea typeface="Calibri"/>
              <a:cs typeface="Calibri"/>
              <a:sym typeface="Calibri"/>
            </a:endParaRPr>
          </a:p>
        </p:txBody>
      </p:sp>
      <p:pic>
        <p:nvPicPr>
          <p:cNvPr id="242" name="Google Shape;242;p26"/>
          <p:cNvPicPr preferRelativeResize="0"/>
          <p:nvPr/>
        </p:nvPicPr>
        <p:blipFill rotWithShape="1">
          <a:blip r:embed="rId3">
            <a:alphaModFix/>
          </a:blip>
          <a:srcRect b="0" l="0" r="0" t="0"/>
          <a:stretch/>
        </p:blipFill>
        <p:spPr>
          <a:xfrm>
            <a:off x="5248422" y="1796811"/>
            <a:ext cx="6812280" cy="2834640"/>
          </a:xfrm>
          <a:prstGeom prst="rect">
            <a:avLst/>
          </a:prstGeom>
          <a:noFill/>
          <a:ln>
            <a:noFill/>
          </a:ln>
        </p:spPr>
      </p:pic>
      <p:graphicFrame>
        <p:nvGraphicFramePr>
          <p:cNvPr id="243" name="Google Shape;243;p26"/>
          <p:cNvGraphicFramePr/>
          <p:nvPr/>
        </p:nvGraphicFramePr>
        <p:xfrm>
          <a:off x="293077" y="3584914"/>
          <a:ext cx="3000000" cy="3000000"/>
        </p:xfrm>
        <a:graphic>
          <a:graphicData uri="http://schemas.openxmlformats.org/drawingml/2006/table">
            <a:tbl>
              <a:tblPr bandRow="1" firstCol="1" firstRow="1">
                <a:noFill/>
                <a:tableStyleId>{161986FF-CA04-422A-A00B-0B4868202EC0}</a:tableStyleId>
              </a:tblPr>
              <a:tblGrid>
                <a:gridCol w="498900"/>
                <a:gridCol w="513900"/>
                <a:gridCol w="696125"/>
                <a:gridCol w="852400"/>
                <a:gridCol w="891125"/>
                <a:gridCol w="967575"/>
              </a:tblGrid>
              <a:tr h="494725">
                <a:tc>
                  <a:txBody>
                    <a:bodyPr/>
                    <a:lstStyle/>
                    <a:p>
                      <a:pPr indent="0" lvl="0" marL="0" marR="0" rtl="0" algn="ctr">
                        <a:lnSpc>
                          <a:spcPct val="107000"/>
                        </a:lnSpc>
                        <a:spcBef>
                          <a:spcPts val="0"/>
                        </a:spcBef>
                        <a:spcAft>
                          <a:spcPts val="0"/>
                        </a:spcAft>
                        <a:buNone/>
                      </a:pPr>
                      <a:r>
                        <a:rPr lang="en-US" sz="1100" u="none" cap="none" strike="noStrike"/>
                        <a:t>Minimum</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100" u="none" cap="none" strike="noStrike"/>
                        <a:t>Maximum</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100" u="none" cap="none" strike="noStrike"/>
                        <a:t>Optimal Range</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chemeClr val="dk1"/>
                        </a:buClr>
                        <a:buSzPts val="1100"/>
                        <a:buFont typeface="Calibri"/>
                        <a:buNone/>
                      </a:pPr>
                      <a:r>
                        <a:rPr lang="en-US" sz="1100" u="none" cap="none" strike="noStrike"/>
                        <a:t>Moderate Range</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chemeClr val="dk1"/>
                        </a:buClr>
                        <a:buSzPts val="1100"/>
                        <a:buFont typeface="Calibri"/>
                        <a:buNone/>
                      </a:pPr>
                      <a:r>
                        <a:rPr lang="en-US" sz="1100" u="none" cap="none" strike="noStrike"/>
                        <a:t>Dangerous </a:t>
                      </a:r>
                      <a:endParaRPr/>
                    </a:p>
                    <a:p>
                      <a:pPr indent="0" lvl="0" marL="0" marR="0" rtl="0" algn="ctr">
                        <a:lnSpc>
                          <a:spcPct val="107000"/>
                        </a:lnSpc>
                        <a:spcBef>
                          <a:spcPts val="0"/>
                        </a:spcBef>
                        <a:spcAft>
                          <a:spcPts val="0"/>
                        </a:spcAft>
                        <a:buClr>
                          <a:schemeClr val="dk1"/>
                        </a:buClr>
                        <a:buSzPts val="1100"/>
                        <a:buFont typeface="Calibri"/>
                        <a:buNone/>
                      </a:pPr>
                      <a:r>
                        <a:rPr lang="en-US" sz="1100" u="none" cap="none" strike="noStrike"/>
                        <a:t>Range</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chemeClr val="dk1"/>
                        </a:buClr>
                        <a:buSzPts val="1100"/>
                        <a:buFont typeface="Calibri"/>
                        <a:buNone/>
                      </a:pPr>
                      <a:r>
                        <a:rPr lang="en-US" sz="1100" u="none" cap="none" strike="noStrike"/>
                        <a:t>Very</a:t>
                      </a:r>
                      <a:endParaRPr/>
                    </a:p>
                    <a:p>
                      <a:pPr indent="0" lvl="0" marL="0" marR="0" rtl="0" algn="ctr">
                        <a:lnSpc>
                          <a:spcPct val="107000"/>
                        </a:lnSpc>
                        <a:spcBef>
                          <a:spcPts val="0"/>
                        </a:spcBef>
                        <a:spcAft>
                          <a:spcPts val="0"/>
                        </a:spcAft>
                        <a:buClr>
                          <a:schemeClr val="dk1"/>
                        </a:buClr>
                        <a:buSzPts val="1100"/>
                        <a:buFont typeface="Calibri"/>
                        <a:buNone/>
                      </a:pPr>
                      <a:r>
                        <a:rPr lang="en-US" sz="1100" u="none" cap="none" strike="noStrike"/>
                        <a:t>Dangerous </a:t>
                      </a:r>
                      <a:endParaRPr/>
                    </a:p>
                    <a:p>
                      <a:pPr indent="0" lvl="0" marL="0" marR="0" rtl="0" algn="ctr">
                        <a:lnSpc>
                          <a:spcPct val="107000"/>
                        </a:lnSpc>
                        <a:spcBef>
                          <a:spcPts val="0"/>
                        </a:spcBef>
                        <a:spcAft>
                          <a:spcPts val="0"/>
                        </a:spcAft>
                        <a:buClr>
                          <a:schemeClr val="dk1"/>
                        </a:buClr>
                        <a:buSzPts val="1100"/>
                        <a:buFont typeface="Calibri"/>
                        <a:buNone/>
                      </a:pPr>
                      <a:r>
                        <a:rPr lang="en-US" sz="1100" u="none" cap="none" strike="noStrike"/>
                        <a:t>Range</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ctr">
                        <a:lnSpc>
                          <a:spcPct val="107000"/>
                        </a:lnSpc>
                        <a:spcBef>
                          <a:spcPts val="0"/>
                        </a:spcBef>
                        <a:spcAft>
                          <a:spcPts val="0"/>
                        </a:spcAft>
                        <a:buNone/>
                      </a:pPr>
                      <a:r>
                        <a:rPr lang="en-US" sz="1100" u="none" cap="none" strike="noStrike"/>
                        <a:t>0 </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100" u="none" cap="none" strike="noStrike"/>
                        <a:t> </a:t>
                      </a:r>
                      <a:r>
                        <a:rPr b="1" lang="en-US" sz="1100" u="none" cap="none" strike="noStrike"/>
                        <a:t>20</a:t>
                      </a:r>
                      <a:endParaRPr b="1" sz="1100" u="none" cap="none" strike="noStrike">
                        <a:latin typeface="Calibri"/>
                        <a:ea typeface="Calibri"/>
                        <a:cs typeface="Calibri"/>
                        <a:sym typeface="Calibri"/>
                      </a:endParaRPr>
                    </a:p>
                  </a:txBody>
                  <a:tcPr marT="0" marB="0" marR="68575" marL="68575">
                    <a:solidFill>
                      <a:srgbClr val="FF7373"/>
                    </a:solidFill>
                  </a:tcPr>
                </a:tc>
                <a:tc>
                  <a:txBody>
                    <a:bodyPr/>
                    <a:lstStyle/>
                    <a:p>
                      <a:pPr indent="0" lvl="0" marL="0" marR="0" rtl="0" algn="ctr">
                        <a:lnSpc>
                          <a:spcPct val="107000"/>
                        </a:lnSpc>
                        <a:spcBef>
                          <a:spcPts val="0"/>
                        </a:spcBef>
                        <a:spcAft>
                          <a:spcPts val="0"/>
                        </a:spcAft>
                        <a:buNone/>
                      </a:pPr>
                      <a:r>
                        <a:rPr lang="en-US" sz="1100" u="none" cap="none" strike="noStrike"/>
                        <a:t> </a:t>
                      </a:r>
                      <a:r>
                        <a:rPr b="1" lang="en-US" sz="1100" u="none" cap="none" strike="noStrike"/>
                        <a:t>0-5</a:t>
                      </a:r>
                      <a:endParaRPr b="1" sz="1100" u="none" cap="none" strike="noStrike">
                        <a:latin typeface="Calibri"/>
                        <a:ea typeface="Calibri"/>
                        <a:cs typeface="Calibri"/>
                        <a:sym typeface="Calibri"/>
                      </a:endParaRPr>
                    </a:p>
                  </a:txBody>
                  <a:tcPr marT="0" marB="0" marR="68575" marL="68575">
                    <a:solidFill>
                      <a:srgbClr val="A8D08C"/>
                    </a:solidFill>
                  </a:tcPr>
                </a:tc>
                <a:tc>
                  <a:txBody>
                    <a:bodyPr/>
                    <a:lstStyle/>
                    <a:p>
                      <a:pPr indent="0" lvl="0" marL="0" marR="0" rtl="0" algn="ctr">
                        <a:lnSpc>
                          <a:spcPct val="107000"/>
                        </a:lnSpc>
                        <a:spcBef>
                          <a:spcPts val="0"/>
                        </a:spcBef>
                        <a:spcAft>
                          <a:spcPts val="0"/>
                        </a:spcAft>
                        <a:buNone/>
                      </a:pPr>
                      <a:r>
                        <a:rPr b="1" lang="en-US" sz="1100" u="none" cap="none" strike="noStrike">
                          <a:latin typeface="Calibri"/>
                          <a:ea typeface="Calibri"/>
                          <a:cs typeface="Calibri"/>
                          <a:sym typeface="Calibri"/>
                        </a:rPr>
                        <a:t>6-10</a:t>
                      </a:r>
                      <a:endParaRPr b="1" sz="1100" u="none" cap="none" strike="noStrike">
                        <a:latin typeface="Calibri"/>
                        <a:ea typeface="Calibri"/>
                        <a:cs typeface="Calibri"/>
                        <a:sym typeface="Calibri"/>
                      </a:endParaRPr>
                    </a:p>
                  </a:txBody>
                  <a:tcPr marT="0" marB="0" marR="68575" marL="68575">
                    <a:solidFill>
                      <a:srgbClr val="FFFF00"/>
                    </a:solidFill>
                  </a:tcPr>
                </a:tc>
                <a:tc>
                  <a:txBody>
                    <a:bodyPr/>
                    <a:lstStyle/>
                    <a:p>
                      <a:pPr indent="0" lvl="0" marL="0" marR="0" rtl="0" algn="ctr">
                        <a:lnSpc>
                          <a:spcPct val="107000"/>
                        </a:lnSpc>
                        <a:spcBef>
                          <a:spcPts val="0"/>
                        </a:spcBef>
                        <a:spcAft>
                          <a:spcPts val="0"/>
                        </a:spcAft>
                        <a:buNone/>
                      </a:pPr>
                      <a:r>
                        <a:rPr b="1" lang="en-US" sz="1100" u="none" cap="none" strike="noStrike">
                          <a:latin typeface="Calibri"/>
                          <a:ea typeface="Calibri"/>
                          <a:cs typeface="Calibri"/>
                          <a:sym typeface="Calibri"/>
                        </a:rPr>
                        <a:t>10-15</a:t>
                      </a:r>
                      <a:endParaRPr b="1" sz="1100" u="none" cap="none" strike="noStrike">
                        <a:latin typeface="Calibri"/>
                        <a:ea typeface="Calibri"/>
                        <a:cs typeface="Calibri"/>
                        <a:sym typeface="Calibri"/>
                      </a:endParaRPr>
                    </a:p>
                  </a:txBody>
                  <a:tcPr marT="0" marB="0" marR="68575" marL="68575">
                    <a:solidFill>
                      <a:schemeClr val="accent4"/>
                    </a:solidFill>
                  </a:tcPr>
                </a:tc>
                <a:tc>
                  <a:txBody>
                    <a:bodyPr/>
                    <a:lstStyle/>
                    <a:p>
                      <a:pPr indent="0" lvl="0" marL="0" marR="0" rtl="0" algn="ctr">
                        <a:lnSpc>
                          <a:spcPct val="107000"/>
                        </a:lnSpc>
                        <a:spcBef>
                          <a:spcPts val="0"/>
                        </a:spcBef>
                        <a:spcAft>
                          <a:spcPts val="0"/>
                        </a:spcAft>
                        <a:buNone/>
                      </a:pPr>
                      <a:r>
                        <a:rPr b="1" lang="en-US" sz="1100" u="none" cap="none" strike="noStrike">
                          <a:latin typeface="Calibri"/>
                          <a:ea typeface="Calibri"/>
                          <a:cs typeface="Calibri"/>
                          <a:sym typeface="Calibri"/>
                        </a:rPr>
                        <a:t>16-20</a:t>
                      </a:r>
                      <a:endParaRPr b="1" sz="1100" u="none" cap="none" strike="noStrike">
                        <a:latin typeface="Calibri"/>
                        <a:ea typeface="Calibri"/>
                        <a:cs typeface="Calibri"/>
                        <a:sym typeface="Calibri"/>
                      </a:endParaRPr>
                    </a:p>
                  </a:txBody>
                  <a:tcPr marT="0" marB="0" marR="68575" marL="68575">
                    <a:solidFill>
                      <a:srgbClr val="FF0000"/>
                    </a:solidFill>
                  </a:tcPr>
                </a:tc>
              </a:tr>
            </a:tbl>
          </a:graphicData>
        </a:graphic>
      </p:graphicFrame>
      <p:sp>
        <p:nvSpPr>
          <p:cNvPr id="244" name="Google Shape;244;p26"/>
          <p:cNvSpPr/>
          <p:nvPr/>
        </p:nvSpPr>
        <p:spPr>
          <a:xfrm>
            <a:off x="305406" y="4358862"/>
            <a:ext cx="450174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Source of data:</a:t>
            </a:r>
            <a:endParaRPr/>
          </a:p>
          <a:p>
            <a:pPr indent="-285750" lvl="0" marL="285750" marR="0" rtl="0" algn="l">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4"/>
              </a:rPr>
              <a:t>https://open-meteo.com/</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5"/>
              </a:rPr>
              <a:t>https://www.meteoblue.com/en/weather/</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6"/>
              </a:rPr>
              <a:t>https://www.ecmwf.int/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7"/>
              </a:rPr>
              <a:t>https://cds.climate.copernicus.eu/</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50" name="Google Shape;250;p2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51" name="Google Shape;251;p2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27"/>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7. Communication strategy </a:t>
            </a:r>
            <a:endParaRPr sz="6000">
              <a:solidFill>
                <a:schemeClr val="lt1"/>
              </a:solidFill>
              <a:latin typeface="Calibri"/>
              <a:ea typeface="Calibri"/>
              <a:cs typeface="Calibri"/>
              <a:sym typeface="Calibri"/>
            </a:endParaRPr>
          </a:p>
        </p:txBody>
      </p:sp>
      <p:sp>
        <p:nvSpPr>
          <p:cNvPr id="253" name="Google Shape;253;p27"/>
          <p:cNvSpPr txBox="1"/>
          <p:nvPr/>
        </p:nvSpPr>
        <p:spPr>
          <a:xfrm>
            <a:off x="760164" y="1796812"/>
            <a:ext cx="11431836"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Creating a communication strategy for climate services within cardiology involves addressing how climate and environmental factors affect cardiovascular health and how this information is communicated to healthcare providers and patients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Digital tools and applications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Use in telemedicine programs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Hotlines and online platforms where patients can seek specialist advice</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Introduction this index into health monitoring systems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Educational master classes for medical students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Seminars for cardiologists and therapists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Interactive platforms for public education</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59" name="Google Shape;259;p2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60" name="Google Shape;260;p2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1" name="Google Shape;261;p28"/>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8. Conclusions and general valorization of the course</a:t>
            </a:r>
            <a:endParaRPr sz="6000">
              <a:solidFill>
                <a:schemeClr val="lt1"/>
              </a:solidFill>
              <a:latin typeface="Calibri"/>
              <a:ea typeface="Calibri"/>
              <a:cs typeface="Calibri"/>
              <a:sym typeface="Calibri"/>
            </a:endParaRPr>
          </a:p>
        </p:txBody>
      </p:sp>
      <p:sp>
        <p:nvSpPr>
          <p:cNvPr id="262" name="Google Shape;262;p28"/>
          <p:cNvSpPr txBox="1"/>
          <p:nvPr/>
        </p:nvSpPr>
        <p:spPr>
          <a:xfrm>
            <a:off x="294641" y="2132394"/>
            <a:ext cx="11369040"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FF00"/>
                </a:solidFill>
                <a:latin typeface="Calibri"/>
                <a:ea typeface="Calibri"/>
                <a:cs typeface="Calibri"/>
                <a:sym typeface="Calibri"/>
              </a:rPr>
              <a:t>All lectures and practical classes were very useful and interesting!!! Many thanks!!!</a:t>
            </a:r>
            <a:endParaRPr b="1" sz="1800">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The most interesting lessons from this course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Climate information and testing tools for climate information management for Climate Dependent sectors (Dr. Jon Olano, Dra. Anna Boqué, Dr. Anton Shkaruba)</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I. Climate Datasets, an overview. Dr. Enric Aguilar, URV</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Lectura IV. Climate Change Indices. Past experiences and new developments. Dr. Enric Aguilar, URV</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VIII. Sensitivity of heat wave metrics calculation to input climate data (based on a case of Ukraine). Dr. Oleg Skrynyk (online), URV</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X. Deriving climate products. Dr. Sergio Vicente, CSIC-IPE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XI. From global drought assessment to drought climate services. Dr. Sergio Vicente, CSIC-IPE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XI. Drought in Ukraine. Dra. Inna Semenova, CSIC-IPE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Lecture XVI. Potential uses of climate services in tourism: surf, beach and snow tourism. Dra. Anna Boqué, URV</a:t>
            </a:r>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ctrTitle"/>
          </p:nvPr>
        </p:nvSpPr>
        <p:spPr>
          <a:xfrm>
            <a:off x="2139461" y="2215660"/>
            <a:ext cx="8367346" cy="133391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t>Thank you!!!!</a:t>
            </a:r>
            <a:endParaRPr/>
          </a:p>
        </p:txBody>
      </p:sp>
      <p:sp>
        <p:nvSpPr>
          <p:cNvPr id="268" name="Google Shape;268;p2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269" name="Google Shape;269;p2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70" name="Google Shape;270;p2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ctrTitle"/>
          </p:nvPr>
        </p:nvSpPr>
        <p:spPr>
          <a:xfrm>
            <a:off x="838200" y="1122363"/>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sz="3600"/>
              <a:t>Presentation of the group</a:t>
            </a:r>
            <a:endParaRPr sz="3600"/>
          </a:p>
        </p:txBody>
      </p:sp>
      <p:sp>
        <p:nvSpPr>
          <p:cNvPr id="117" name="Google Shape;117;p1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18" name="Google Shape;118;p1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19" name="Google Shape;119;p1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20" name="Google Shape;120;p15"/>
          <p:cNvGraphicFramePr/>
          <p:nvPr/>
        </p:nvGraphicFramePr>
        <p:xfrm>
          <a:off x="215900" y="2219764"/>
          <a:ext cx="3000000" cy="3000000"/>
        </p:xfrm>
        <a:graphic>
          <a:graphicData uri="http://schemas.openxmlformats.org/drawingml/2006/table">
            <a:tbl>
              <a:tblPr bandRow="1" firstRow="1">
                <a:noFill/>
                <a:tableStyleId>{161986FF-CA04-422A-A00B-0B4868202EC0}</a:tableStyleId>
              </a:tblPr>
              <a:tblGrid>
                <a:gridCol w="2548700"/>
                <a:gridCol w="1273025"/>
                <a:gridCol w="2945425"/>
                <a:gridCol w="3427675"/>
              </a:tblGrid>
              <a:tr h="387600">
                <a:tc>
                  <a:txBody>
                    <a:bodyPr/>
                    <a:lstStyle/>
                    <a:p>
                      <a:pPr indent="0" lvl="0" marL="0" marR="0" rtl="0" algn="l">
                        <a:spcBef>
                          <a:spcPts val="0"/>
                        </a:spcBef>
                        <a:spcAft>
                          <a:spcPts val="0"/>
                        </a:spcAft>
                        <a:buNone/>
                      </a:pPr>
                      <a:r>
                        <a:rPr b="1" i="0" lang="en-US" sz="1800" u="none" cap="none" strike="noStrike">
                          <a:solidFill>
                            <a:srgbClr val="FFFFFF"/>
                          </a:solidFill>
                          <a:highlight>
                            <a:srgbClr val="4472C4"/>
                          </a:highlight>
                          <a:latin typeface="Calibri"/>
                          <a:ea typeface="Calibri"/>
                          <a:cs typeface="Calibri"/>
                          <a:sym typeface="Calibri"/>
                        </a:rPr>
                        <a:t>Name</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800" u="none" cap="none" strike="noStrike">
                          <a:solidFill>
                            <a:srgbClr val="FFFFFF"/>
                          </a:solidFill>
                          <a:highlight>
                            <a:srgbClr val="4472C4"/>
                          </a:highlight>
                          <a:latin typeface="Calibri"/>
                          <a:ea typeface="Calibri"/>
                          <a:cs typeface="Calibri"/>
                          <a:sym typeface="Calibri"/>
                        </a:rPr>
                        <a:t>Affiliation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b="1" i="0" lang="en-US" sz="1800" u="none" cap="none" strike="noStrike">
                          <a:solidFill>
                            <a:srgbClr val="FFFFFF"/>
                          </a:solidFill>
                          <a:highlight>
                            <a:srgbClr val="4472C4"/>
                          </a:highlight>
                          <a:latin typeface="Calibri"/>
                          <a:ea typeface="Calibri"/>
                          <a:cs typeface="Calibri"/>
                          <a:sym typeface="Calibri"/>
                        </a:rPr>
                        <a:t>Department</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highlight>
                            <a:srgbClr val="4472C4"/>
                          </a:highlight>
                          <a:latin typeface="Calibri"/>
                          <a:ea typeface="Calibri"/>
                          <a:cs typeface="Calibri"/>
                          <a:sym typeface="Calibri"/>
                        </a:rPr>
                        <a:t>Position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87600">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Alina Semerhei- Chumachenko </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OSENU</a:t>
                      </a:r>
                      <a:endParaRPr/>
                    </a:p>
                    <a:p>
                      <a:pPr indent="0" lvl="0" marL="0" marR="0" rtl="0" algn="l">
                        <a:spcBef>
                          <a:spcPts val="0"/>
                        </a:spcBef>
                        <a:spcAft>
                          <a:spcPts val="0"/>
                        </a:spcAft>
                        <a:buNone/>
                      </a:pPr>
                      <a:r>
                        <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400" u="none" cap="none" strike="noStrike">
                          <a:solidFill>
                            <a:schemeClr val="dk1"/>
                          </a:solidFill>
                          <a:highlight>
                            <a:srgbClr val="CFD5EA"/>
                          </a:highlight>
                          <a:latin typeface="Arial"/>
                          <a:ea typeface="Arial"/>
                          <a:cs typeface="Arial"/>
                          <a:sym typeface="Arial"/>
                        </a:rPr>
                        <a:t>Meteorology and Climatology</a:t>
                      </a:r>
                      <a:endParaRPr b="0" i="0" sz="1400" u="none" cap="none" strike="noStrike">
                        <a:solidFill>
                          <a:schemeClr val="dk1"/>
                        </a:solidFill>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lang="en-US" sz="1600" u="none" cap="none" strike="noStrike">
                          <a:solidFill>
                            <a:schemeClr val="dk1"/>
                          </a:solidFill>
                          <a:latin typeface="Calibri"/>
                          <a:ea typeface="Calibri"/>
                          <a:cs typeface="Calibri"/>
                          <a:sym typeface="Calibri"/>
                        </a:rPr>
                        <a:t>PhD in Geography, Associate Professor </a:t>
                      </a:r>
                      <a:endParaRPr b="0" i="0" sz="16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387600">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Tetiana Shablii</a:t>
                      </a:r>
                      <a:endParaRPr b="0" i="0" sz="1800" u="none" cap="none" strike="noStrike">
                        <a:highlight>
                          <a:srgbClr val="E9EBF5"/>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ONMU</a:t>
                      </a:r>
                      <a:endParaRPr b="0" i="0" sz="1800" u="none" cap="none" strike="noStrike">
                        <a:highlight>
                          <a:srgbClr val="E9EBF5"/>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Department of Obstetrics and Gynecology</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PhD in Medicine, Associated Professor</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387600">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Svitlana Kotiuzhynska</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ONMU</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Vice-rector for research and educational work</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Doctor of Medical Sciences, Professor </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387600">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Tetyana Yermolenko</a:t>
                      </a:r>
                      <a:endParaRPr b="0" i="0" sz="1800" u="none" cap="none" strike="noStrike">
                        <a:highlight>
                          <a:srgbClr val="E9EBF5"/>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ONMU</a:t>
                      </a:r>
                      <a:endParaRPr b="0" i="0" sz="1800" u="none" cap="none" strike="noStrike">
                        <a:highlight>
                          <a:srgbClr val="E9EBF5"/>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Department of Obstetrics and Gynaecology</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Doctor of Medical Sciences, Professor</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387600">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Viktoriia Buheruk</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rPr b="0" i="0" lang="en-US" sz="1800" u="none" cap="none" strike="noStrike">
                          <a:latin typeface="Arial"/>
                          <a:ea typeface="Arial"/>
                          <a:cs typeface="Arial"/>
                          <a:sym typeface="Arial"/>
                        </a:rPr>
                        <a:t>ONMU</a:t>
                      </a:r>
                      <a:endParaRPr b="0" i="0" sz="1800" u="none" cap="none" strike="noStrike">
                        <a:highlight>
                          <a:srgbClr val="CFD5EA"/>
                        </a:highlight>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Department of General Practice              </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PhD in Medicine, Associated Professor</a:t>
                      </a:r>
                      <a:endParaRPr sz="140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bl>
          </a:graphicData>
        </a:graphic>
      </p:graphicFrame>
      <p:sp>
        <p:nvSpPr>
          <p:cNvPr descr="Файл:Odessa national medical university logo.svg" id="121" name="Google Shape;121;p15"/>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2" name="Google Shape;122;p15"/>
          <p:cNvPicPr preferRelativeResize="0"/>
          <p:nvPr/>
        </p:nvPicPr>
        <p:blipFill rotWithShape="1">
          <a:blip r:embed="rId3">
            <a:alphaModFix/>
          </a:blip>
          <a:srcRect b="0" l="0" r="0" t="0"/>
          <a:stretch/>
        </p:blipFill>
        <p:spPr>
          <a:xfrm>
            <a:off x="10687501" y="2606721"/>
            <a:ext cx="729893" cy="729893"/>
          </a:xfrm>
          <a:prstGeom prst="ellipse">
            <a:avLst/>
          </a:prstGeom>
          <a:noFill/>
          <a:ln>
            <a:noFill/>
          </a:ln>
        </p:spPr>
      </p:pic>
      <p:pic>
        <p:nvPicPr>
          <p:cNvPr id="123" name="Google Shape;123;p15"/>
          <p:cNvPicPr preferRelativeResize="0"/>
          <p:nvPr/>
        </p:nvPicPr>
        <p:blipFill rotWithShape="1">
          <a:blip r:embed="rId4">
            <a:alphaModFix/>
          </a:blip>
          <a:srcRect b="0" l="0" r="0" t="0"/>
          <a:stretch/>
        </p:blipFill>
        <p:spPr>
          <a:xfrm>
            <a:off x="10461850" y="3385038"/>
            <a:ext cx="1136328" cy="151264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ctrTitle"/>
          </p:nvPr>
        </p:nvSpPr>
        <p:spPr>
          <a:xfrm>
            <a:off x="838200" y="1122363"/>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sz="3600"/>
              <a:t>Topic of the working group </a:t>
            </a:r>
            <a:endParaRPr/>
          </a:p>
        </p:txBody>
      </p:sp>
      <p:sp>
        <p:nvSpPr>
          <p:cNvPr id="129" name="Google Shape;129;p1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30" name="Google Shape;130;p1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31" name="Google Shape;131;p1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16"/>
          <p:cNvSpPr txBox="1"/>
          <p:nvPr/>
        </p:nvSpPr>
        <p:spPr>
          <a:xfrm>
            <a:off x="904067" y="2402237"/>
            <a:ext cx="915691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Topic: </a:t>
            </a:r>
            <a:r>
              <a:rPr i="1" lang="en-US" sz="1800">
                <a:solidFill>
                  <a:schemeClr val="dk1"/>
                </a:solidFill>
                <a:latin typeface="Calibri"/>
                <a:ea typeface="Calibri"/>
                <a:cs typeface="Calibri"/>
                <a:sym typeface="Calibri"/>
              </a:rPr>
              <a:t> </a:t>
            </a:r>
            <a:r>
              <a:rPr b="1" i="1" lang="en-US" sz="1800">
                <a:solidFill>
                  <a:schemeClr val="lt1"/>
                </a:solidFill>
                <a:latin typeface="Calibri"/>
                <a:ea typeface="Calibri"/>
                <a:cs typeface="Calibri"/>
                <a:sym typeface="Calibri"/>
              </a:rPr>
              <a:t>Climate services for cardiology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Medicine. </a:t>
            </a:r>
            <a:r>
              <a:rPr b="1" lang="en-US" sz="1800">
                <a:solidFill>
                  <a:schemeClr val="lt1"/>
                </a:solidFill>
                <a:latin typeface="Calibri"/>
                <a:ea typeface="Calibri"/>
                <a:cs typeface="Calibri"/>
                <a:sym typeface="Calibri"/>
              </a:rPr>
              <a:t>Cardiology</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Region of study: </a:t>
            </a:r>
            <a:r>
              <a:rPr i="1" lang="en-US" sz="1800">
                <a:solidFill>
                  <a:schemeClr val="dk1"/>
                </a:solidFill>
                <a:latin typeface="Calibri"/>
                <a:ea typeface="Calibri"/>
                <a:cs typeface="Calibri"/>
                <a:sym typeface="Calibri"/>
              </a:rPr>
              <a:t> </a:t>
            </a:r>
            <a:r>
              <a:rPr b="1" i="1" lang="en-US" sz="1800">
                <a:solidFill>
                  <a:schemeClr val="lt1"/>
                </a:solidFill>
                <a:latin typeface="Calibri"/>
                <a:ea typeface="Calibri"/>
                <a:cs typeface="Calibri"/>
                <a:sym typeface="Calibri"/>
              </a:rPr>
              <a:t>Odessa city, Ukraine</a:t>
            </a:r>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38" name="Google Shape;138;p1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39" name="Google Shape;139;p1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p17"/>
          <p:cNvSpPr txBox="1"/>
          <p:nvPr/>
        </p:nvSpPr>
        <p:spPr>
          <a:xfrm>
            <a:off x="882162" y="1148740"/>
            <a:ext cx="10515600" cy="648071"/>
          </a:xfrm>
          <a:prstGeom prst="rect">
            <a:avLst/>
          </a:prstGeom>
          <a:noFill/>
          <a:ln>
            <a:noFill/>
          </a:ln>
        </p:spPr>
        <p:txBody>
          <a:bodyPr anchorCtr="0" anchor="b" bIns="45700" lIns="91425" spcFirstLastPara="1" rIns="91425" wrap="square" tIns="45700">
            <a:normAutofit fontScale="92500"/>
          </a:bodyPr>
          <a:lstStyle/>
          <a:p>
            <a:pPr indent="0" lvl="0" marL="0" marR="0" rtl="0" algn="ctr">
              <a:lnSpc>
                <a:spcPct val="90000"/>
              </a:lnSpc>
              <a:spcBef>
                <a:spcPts val="0"/>
              </a:spcBef>
              <a:spcAft>
                <a:spcPts val="0"/>
              </a:spcAft>
              <a:buClr>
                <a:schemeClr val="lt1"/>
              </a:buClr>
              <a:buSzPct val="100000"/>
              <a:buFont typeface="Calibri"/>
              <a:buNone/>
            </a:pPr>
            <a:r>
              <a:rPr lang="en-US" sz="3600">
                <a:solidFill>
                  <a:schemeClr val="lt1"/>
                </a:solidFill>
                <a:latin typeface="Calibri"/>
                <a:ea typeface="Calibri"/>
                <a:cs typeface="Calibri"/>
                <a:sym typeface="Calibri"/>
              </a:rPr>
              <a:t>1. The rationale for the selection of the place and the field</a:t>
            </a:r>
            <a:endParaRPr sz="6000">
              <a:solidFill>
                <a:schemeClr val="lt1"/>
              </a:solidFill>
              <a:latin typeface="Calibri"/>
              <a:ea typeface="Calibri"/>
              <a:cs typeface="Calibri"/>
              <a:sym typeface="Calibri"/>
            </a:endParaRPr>
          </a:p>
        </p:txBody>
      </p:sp>
      <p:pic>
        <p:nvPicPr>
          <p:cNvPr id="141" name="Google Shape;141;p17"/>
          <p:cNvPicPr preferRelativeResize="0"/>
          <p:nvPr/>
        </p:nvPicPr>
        <p:blipFill rotWithShape="1">
          <a:blip r:embed="rId3">
            <a:alphaModFix/>
          </a:blip>
          <a:srcRect b="0" l="0" r="0" t="0"/>
          <a:stretch/>
        </p:blipFill>
        <p:spPr>
          <a:xfrm>
            <a:off x="550984" y="1796810"/>
            <a:ext cx="4706624" cy="3139319"/>
          </a:xfrm>
          <a:prstGeom prst="rect">
            <a:avLst/>
          </a:prstGeom>
          <a:noFill/>
          <a:ln>
            <a:noFill/>
          </a:ln>
        </p:spPr>
      </p:pic>
      <p:sp>
        <p:nvSpPr>
          <p:cNvPr id="142" name="Google Shape;142;p17"/>
          <p:cNvSpPr/>
          <p:nvPr/>
        </p:nvSpPr>
        <p:spPr>
          <a:xfrm>
            <a:off x="550984" y="1796809"/>
            <a:ext cx="4680439"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Cardiology</a:t>
            </a:r>
            <a:r>
              <a:rPr lang="en-US" sz="1800">
                <a:solidFill>
                  <a:srgbClr val="FF0000"/>
                </a:solidFill>
                <a:latin typeface="Calibri"/>
                <a:ea typeface="Calibri"/>
                <a:cs typeface="Calibri"/>
                <a:sym typeface="Calibri"/>
              </a:rPr>
              <a:t> </a:t>
            </a:r>
            <a:r>
              <a:rPr lang="en-US" sz="1800">
                <a:solidFill>
                  <a:schemeClr val="dk1"/>
                </a:solidFill>
                <a:latin typeface="Calibri"/>
                <a:ea typeface="Calibri"/>
                <a:cs typeface="Calibri"/>
                <a:sym typeface="Calibri"/>
              </a:rPr>
              <a:t>is a medical specialty that deals with the study, diagnosis, treatment and prevention of diseases of the heart and blood vessels.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Cardiologists examine patients with heart conditions, such as hypertension (high blood pressure), coronary artery disease (coronary artery disease), heart failure, arrhythmias (irregular heart rhythms), congenital and acquired heart defects, inflammatory heart disease and other conditions. associated with the heart and blood vessels.</a:t>
            </a:r>
            <a:endParaRPr sz="1800">
              <a:solidFill>
                <a:schemeClr val="dk1"/>
              </a:solidFill>
              <a:latin typeface="Calibri"/>
              <a:ea typeface="Calibri"/>
              <a:cs typeface="Calibri"/>
              <a:sym typeface="Calibri"/>
            </a:endParaRPr>
          </a:p>
        </p:txBody>
      </p:sp>
      <p:sp>
        <p:nvSpPr>
          <p:cNvPr id="143" name="Google Shape;143;p17"/>
          <p:cNvSpPr/>
          <p:nvPr/>
        </p:nvSpPr>
        <p:spPr>
          <a:xfrm>
            <a:off x="5231422" y="1796809"/>
            <a:ext cx="6866793"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Several </a:t>
            </a:r>
            <a:r>
              <a:rPr b="1" lang="en-US" sz="1800">
                <a:solidFill>
                  <a:schemeClr val="lt1"/>
                </a:solidFill>
                <a:latin typeface="Calibri"/>
                <a:ea typeface="Calibri"/>
                <a:cs typeface="Calibri"/>
                <a:sym typeface="Calibri"/>
              </a:rPr>
              <a:t>weather </a:t>
            </a:r>
            <a:r>
              <a:rPr lang="en-US" sz="1800">
                <a:solidFill>
                  <a:schemeClr val="dk1"/>
                </a:solidFill>
                <a:latin typeface="Calibri"/>
                <a:ea typeface="Calibri"/>
                <a:cs typeface="Calibri"/>
                <a:sym typeface="Calibri"/>
              </a:rPr>
              <a:t>can have a very negative impact on the condition of cardiac patients:</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a:pPr>
            <a:r>
              <a:rPr b="1" lang="en-US" sz="1800">
                <a:solidFill>
                  <a:schemeClr val="lt1"/>
                </a:solidFill>
                <a:latin typeface="Calibri"/>
                <a:ea typeface="Calibri"/>
                <a:cs typeface="Calibri"/>
                <a:sym typeface="Calibri"/>
              </a:rPr>
              <a:t>High air temperature </a:t>
            </a:r>
            <a:r>
              <a:rPr lang="en-US" sz="1800">
                <a:solidFill>
                  <a:schemeClr val="dk1"/>
                </a:solidFill>
                <a:latin typeface="Calibri"/>
                <a:ea typeface="Calibri"/>
                <a:cs typeface="Calibri"/>
                <a:sym typeface="Calibri"/>
              </a:rPr>
              <a:t>can increase stress on the cardiovascular system, especially in people with heart failure or hypertension. They can also lead to dehydration and increased blood viscosity, which increases the risk of blood clots and heart attacks.</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a:pPr>
            <a:r>
              <a:rPr b="1" lang="en-US" sz="1800">
                <a:solidFill>
                  <a:schemeClr val="lt1"/>
                </a:solidFill>
                <a:latin typeface="Calibri"/>
                <a:ea typeface="Calibri"/>
                <a:cs typeface="Calibri"/>
                <a:sym typeface="Calibri"/>
              </a:rPr>
              <a:t>High humidity </a:t>
            </a:r>
            <a:r>
              <a:rPr lang="en-US" sz="1800">
                <a:solidFill>
                  <a:schemeClr val="dk1"/>
                </a:solidFill>
                <a:latin typeface="Calibri"/>
                <a:ea typeface="Calibri"/>
                <a:cs typeface="Calibri"/>
                <a:sym typeface="Calibri"/>
              </a:rPr>
              <a:t>can make the atmosphere more difficult to breathe, especially for people with respiratory and cardiovascular diseases.</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a:pPr>
            <a:r>
              <a:rPr b="1" lang="en-US" sz="1800">
                <a:solidFill>
                  <a:schemeClr val="lt1"/>
                </a:solidFill>
                <a:latin typeface="Calibri"/>
                <a:ea typeface="Calibri"/>
                <a:cs typeface="Calibri"/>
                <a:sym typeface="Calibri"/>
              </a:rPr>
              <a:t>Extreme hot air </a:t>
            </a:r>
            <a:r>
              <a:rPr lang="en-US" sz="1800">
                <a:solidFill>
                  <a:schemeClr val="dk1"/>
                </a:solidFill>
                <a:latin typeface="Calibri"/>
                <a:ea typeface="Calibri"/>
                <a:cs typeface="Calibri"/>
                <a:sym typeface="Calibri"/>
              </a:rPr>
              <a:t>can lead to heat stroke, dehydration and circulatory problems, and heart attack.</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a:pPr>
            <a:r>
              <a:rPr b="1" lang="en-US" sz="1800">
                <a:solidFill>
                  <a:schemeClr val="lt1"/>
                </a:solidFill>
                <a:latin typeface="Calibri"/>
                <a:ea typeface="Calibri"/>
                <a:cs typeface="Calibri"/>
                <a:sym typeface="Calibri"/>
              </a:rPr>
              <a:t>Burst​s air temperature and atmospheric pressure </a:t>
            </a:r>
            <a:r>
              <a:rPr lang="en-US" sz="1800">
                <a:solidFill>
                  <a:schemeClr val="dk1"/>
                </a:solidFill>
                <a:latin typeface="Calibri"/>
                <a:ea typeface="Calibri"/>
                <a:cs typeface="Calibri"/>
                <a:sym typeface="Calibri"/>
              </a:rPr>
              <a:t>can cause stress and anxiety, and worsen the condition of the cardiovascular system. For some people, this can cause high blood pressure and worsening heart symptoms.</a:t>
            </a:r>
            <a:endParaRPr sz="1800">
              <a:solidFill>
                <a:schemeClr val="dk1"/>
              </a:solidFill>
              <a:latin typeface="Calibri"/>
              <a:ea typeface="Calibri"/>
              <a:cs typeface="Calibri"/>
              <a:sym typeface="Calibri"/>
            </a:endParaRPr>
          </a:p>
        </p:txBody>
      </p:sp>
      <p:sp>
        <p:nvSpPr>
          <p:cNvPr id="144" name="Google Shape;144;p17"/>
          <p:cNvSpPr/>
          <p:nvPr/>
        </p:nvSpPr>
        <p:spPr>
          <a:xfrm>
            <a:off x="156795" y="4936129"/>
            <a:ext cx="546881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Calibri"/>
                <a:ea typeface="Calibri"/>
                <a:cs typeface="Calibri"/>
                <a:sym typeface="Calibri"/>
              </a:rPr>
              <a:t>Odessa</a:t>
            </a:r>
            <a:r>
              <a:rPr lang="en-US" sz="16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was chosen for the project because the A12 group lives in Odesa and most of its members are employees of university clinics, and the new competencies will help treat cardiac patients more effectively.</a:t>
            </a:r>
            <a:endParaRPr sz="14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50" name="Google Shape;150;p1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51" name="Google Shape;151;p1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18"/>
          <p:cNvSpPr/>
          <p:nvPr/>
        </p:nvSpPr>
        <p:spPr>
          <a:xfrm>
            <a:off x="2542735" y="1159069"/>
            <a:ext cx="5351585" cy="42473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The main mechanisms of the pathogenesis of cardiovascular diseases at extreme temperatures:</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temperature-sympathetic reactivity</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the renin-angiotensin system, which is activated by cold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dehydration</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electrolyte imbalance caused by extreme temperature</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systemic inflammatory reactions caused by heat stroke.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1800">
                <a:solidFill>
                  <a:schemeClr val="dk1"/>
                </a:solidFill>
                <a:latin typeface="Calibri"/>
                <a:ea typeface="Calibri"/>
                <a:cs typeface="Calibri"/>
                <a:sym typeface="Calibri"/>
              </a:rPr>
              <a:t>The interaction of these mechanisms may vary depending on individual factors, environmental conditions, and overall health</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53" name="Google Shape;153;p18"/>
          <p:cNvPicPr preferRelativeResize="0"/>
          <p:nvPr/>
        </p:nvPicPr>
        <p:blipFill rotWithShape="1">
          <a:blip r:embed="rId3">
            <a:alphaModFix/>
          </a:blip>
          <a:srcRect b="16808" l="12564" r="18716" t="19146"/>
          <a:stretch/>
        </p:blipFill>
        <p:spPr>
          <a:xfrm>
            <a:off x="7963961" y="3558365"/>
            <a:ext cx="4038600" cy="2174681"/>
          </a:xfrm>
          <a:prstGeom prst="rect">
            <a:avLst/>
          </a:prstGeom>
          <a:noFill/>
          <a:ln>
            <a:noFill/>
          </a:ln>
        </p:spPr>
      </p:pic>
      <p:pic>
        <p:nvPicPr>
          <p:cNvPr id="154" name="Google Shape;154;p18"/>
          <p:cNvPicPr preferRelativeResize="0"/>
          <p:nvPr/>
        </p:nvPicPr>
        <p:blipFill rotWithShape="1">
          <a:blip r:embed="rId4">
            <a:alphaModFix/>
          </a:blip>
          <a:srcRect b="10425" l="14872" r="17179" t="17778"/>
          <a:stretch/>
        </p:blipFill>
        <p:spPr>
          <a:xfrm>
            <a:off x="7955866" y="1159069"/>
            <a:ext cx="4038600" cy="2400300"/>
          </a:xfrm>
          <a:prstGeom prst="rect">
            <a:avLst/>
          </a:prstGeom>
          <a:noFill/>
          <a:ln>
            <a:noFill/>
          </a:ln>
        </p:spPr>
      </p:pic>
      <p:sp>
        <p:nvSpPr>
          <p:cNvPr id="155" name="Google Shape;155;p18"/>
          <p:cNvSpPr/>
          <p:nvPr/>
        </p:nvSpPr>
        <p:spPr>
          <a:xfrm>
            <a:off x="7894320" y="5762744"/>
            <a:ext cx="4108241"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u="sng">
                <a:solidFill>
                  <a:schemeClr val="hlink"/>
                </a:solidFill>
                <a:latin typeface="Calibri"/>
                <a:ea typeface="Calibri"/>
                <a:cs typeface="Calibri"/>
                <a:sym typeface="Calibri"/>
                <a:hlinkClick r:id="rId5"/>
              </a:rPr>
              <a:t>http://medstat.gov.ua/ukr/news.html?id=242</a:t>
            </a:r>
            <a:endParaRPr b="1" sz="1600">
              <a:solidFill>
                <a:schemeClr val="dk1"/>
              </a:solidFill>
              <a:latin typeface="Calibri"/>
              <a:ea typeface="Calibri"/>
              <a:cs typeface="Calibri"/>
              <a:sym typeface="Calibri"/>
            </a:endParaRPr>
          </a:p>
        </p:txBody>
      </p:sp>
      <p:pic>
        <p:nvPicPr>
          <p:cNvPr descr="Изображение выглядит как зарисовка, рисунок, искусство&#10;&#10;Автоматически созданное описание" id="156" name="Google Shape;156;p18"/>
          <p:cNvPicPr preferRelativeResize="0"/>
          <p:nvPr/>
        </p:nvPicPr>
        <p:blipFill rotWithShape="1">
          <a:blip r:embed="rId6">
            <a:alphaModFix/>
          </a:blip>
          <a:srcRect b="0" l="0" r="0" t="0"/>
          <a:stretch/>
        </p:blipFill>
        <p:spPr>
          <a:xfrm>
            <a:off x="0" y="1123950"/>
            <a:ext cx="2219325" cy="4638794"/>
          </a:xfrm>
          <a:prstGeom prst="rect">
            <a:avLst/>
          </a:prstGeom>
          <a:noFill/>
          <a:ln>
            <a:noFill/>
          </a:ln>
        </p:spPr>
      </p:pic>
      <p:sp>
        <p:nvSpPr>
          <p:cNvPr id="157" name="Google Shape;157;p18"/>
          <p:cNvSpPr/>
          <p:nvPr/>
        </p:nvSpPr>
        <p:spPr>
          <a:xfrm>
            <a:off x="8314116" y="3730089"/>
            <a:ext cx="119037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0000"/>
                </a:solidFill>
                <a:latin typeface="Calibri"/>
                <a:ea typeface="Calibri"/>
                <a:cs typeface="Calibri"/>
                <a:sym typeface="Calibri"/>
              </a:rPr>
              <a:t>The number of coronary heart diseases in Odessa relative to other regions of Ukraine</a:t>
            </a:r>
            <a:endParaRPr sz="1200">
              <a:solidFill>
                <a:srgbClr val="FF0000"/>
              </a:solidFill>
              <a:latin typeface="Calibri"/>
              <a:ea typeface="Calibri"/>
              <a:cs typeface="Calibri"/>
              <a:sym typeface="Calibri"/>
            </a:endParaRPr>
          </a:p>
        </p:txBody>
      </p:sp>
      <p:sp>
        <p:nvSpPr>
          <p:cNvPr id="158" name="Google Shape;158;p18"/>
          <p:cNvSpPr/>
          <p:nvPr/>
        </p:nvSpPr>
        <p:spPr>
          <a:xfrm>
            <a:off x="8327198" y="1608602"/>
            <a:ext cx="331212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Ischemic Heart Disease in Odessa</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                                      1995-2017</a:t>
            </a:r>
            <a:endParaRPr sz="1800">
              <a:solidFill>
                <a:srgbClr val="FF00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64" name="Google Shape;164;p1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65" name="Google Shape;165;p1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 name="Google Shape;166;p19"/>
          <p:cNvSpPr txBox="1"/>
          <p:nvPr/>
        </p:nvSpPr>
        <p:spPr>
          <a:xfrm>
            <a:off x="882162" y="1148740"/>
            <a:ext cx="10515600" cy="64807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2. Description of the climate data used</a:t>
            </a:r>
            <a:endParaRPr sz="6000">
              <a:solidFill>
                <a:schemeClr val="lt1"/>
              </a:solidFill>
              <a:latin typeface="Calibri"/>
              <a:ea typeface="Calibri"/>
              <a:cs typeface="Calibri"/>
              <a:sym typeface="Calibri"/>
            </a:endParaRPr>
          </a:p>
        </p:txBody>
      </p:sp>
      <p:sp>
        <p:nvSpPr>
          <p:cNvPr id="167" name="Google Shape;167;p19"/>
          <p:cNvSpPr/>
          <p:nvPr/>
        </p:nvSpPr>
        <p:spPr>
          <a:xfrm>
            <a:off x="694592" y="1796811"/>
            <a:ext cx="9548446" cy="206210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600"/>
              <a:buFont typeface="Noto Sans Symbols"/>
              <a:buChar char="▪"/>
            </a:pPr>
            <a:r>
              <a:rPr lang="en-US" sz="1600">
                <a:solidFill>
                  <a:schemeClr val="lt1"/>
                </a:solidFill>
                <a:latin typeface="Calibri"/>
                <a:ea typeface="Calibri"/>
                <a:cs typeface="Calibri"/>
                <a:sym typeface="Calibri"/>
              </a:rPr>
              <a:t>Databases</a:t>
            </a:r>
            <a:endParaRPr/>
          </a:p>
          <a:p>
            <a:pPr indent="-285750" lvl="1" marL="742950" marR="0" rtl="0" algn="l">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European Climate Data Assessment (ECAD) and E-OBS:</a:t>
            </a:r>
            <a:endParaRPr b="0" i="0" sz="16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0" i="0" lang="en-US" sz="1600" u="none" cap="none" strike="noStrike">
                <a:solidFill>
                  <a:schemeClr val="lt1"/>
                </a:solidFill>
                <a:latin typeface="Calibri"/>
                <a:ea typeface="Calibri"/>
                <a:cs typeface="Calibri"/>
                <a:sym typeface="Calibri"/>
              </a:rPr>
              <a:t> </a:t>
            </a:r>
            <a:r>
              <a:rPr b="0" i="0" lang="en-US" sz="1600" u="sng" cap="none" strike="noStrike">
                <a:solidFill>
                  <a:schemeClr val="hlink"/>
                </a:solidFill>
                <a:latin typeface="Calibri"/>
                <a:ea typeface="Calibri"/>
                <a:cs typeface="Calibri"/>
                <a:sym typeface="Calibri"/>
                <a:hlinkClick r:id="rId3"/>
              </a:rPr>
              <a:t>https://www.ecad.eu/dailydata/</a:t>
            </a:r>
            <a:r>
              <a:rPr b="0" i="0" lang="en-US" sz="1600" u="none" cap="none" strike="noStrike">
                <a:solidFill>
                  <a:schemeClr val="lt1"/>
                </a:solidFill>
                <a:latin typeface="Calibri"/>
                <a:ea typeface="Calibri"/>
                <a:cs typeface="Calibri"/>
                <a:sym typeface="Calibri"/>
              </a:rPr>
              <a:t> </a:t>
            </a:r>
            <a:endParaRPr b="0" i="0" sz="16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4"/>
              </a:rPr>
              <a:t>https://www.ecad.eu/download/millennium/millennium.php#heat</a:t>
            </a:r>
            <a:r>
              <a:rPr b="0" i="0" lang="en-US" sz="1600" u="none" cap="none" strike="noStrike">
                <a:solidFill>
                  <a:schemeClr val="lt1"/>
                </a:solidFill>
                <a:latin typeface="Calibri"/>
                <a:ea typeface="Calibri"/>
                <a:cs typeface="Calibri"/>
                <a:sym typeface="Calibri"/>
              </a:rPr>
              <a:t> </a:t>
            </a:r>
            <a:endParaRPr b="0" i="0" sz="1600" u="none" cap="none" strike="noStrike">
              <a:solidFill>
                <a:schemeClr val="lt1"/>
              </a:solidFill>
              <a:latin typeface="Calibri"/>
              <a:ea typeface="Calibri"/>
              <a:cs typeface="Calibri"/>
              <a:sym typeface="Calibri"/>
            </a:endParaRPr>
          </a:p>
          <a:p>
            <a:pPr indent="-285750" lvl="1" marL="742950" marR="0" rtl="0" algn="l">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Copernicus Climate Change Service  </a:t>
            </a:r>
            <a:r>
              <a:rPr b="0" i="0" lang="en-US" sz="1600" u="sng" cap="none" strike="noStrike">
                <a:solidFill>
                  <a:schemeClr val="hlink"/>
                </a:solidFill>
                <a:latin typeface="Calibri"/>
                <a:ea typeface="Calibri"/>
                <a:cs typeface="Calibri"/>
                <a:sym typeface="Calibri"/>
                <a:hlinkClick r:id="rId5"/>
              </a:rPr>
              <a:t>https://cds.climate.copernicus.eu/toolbox</a:t>
            </a:r>
            <a:r>
              <a:rPr b="0" i="0" lang="en-US" sz="1600" u="none" cap="none" strike="noStrike">
                <a:solidFill>
                  <a:schemeClr val="lt1"/>
                </a:solidFill>
                <a:latin typeface="Calibri"/>
                <a:ea typeface="Calibri"/>
                <a:cs typeface="Calibri"/>
                <a:sym typeface="Calibri"/>
              </a:rPr>
              <a:t> </a:t>
            </a:r>
            <a:endParaRPr/>
          </a:p>
          <a:p>
            <a:pPr indent="-285750" lvl="1" marL="742950" marR="0" rtl="0" algn="l">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KNMI Climate Explorer </a:t>
            </a:r>
            <a:r>
              <a:rPr b="0" i="0" lang="en-US" sz="1600" u="sng" cap="none" strike="noStrike">
                <a:solidFill>
                  <a:schemeClr val="hlink"/>
                </a:solidFill>
                <a:latin typeface="Calibri"/>
                <a:ea typeface="Calibri"/>
                <a:cs typeface="Calibri"/>
                <a:sym typeface="Calibri"/>
                <a:hlinkClick r:id="rId6"/>
              </a:rPr>
              <a:t>https://www.climdex.org/access/</a:t>
            </a:r>
            <a:r>
              <a:rPr b="0" i="0" lang="en-US" sz="1600" u="none" cap="none" strike="noStrike">
                <a:solidFill>
                  <a:schemeClr val="lt1"/>
                </a:solidFill>
                <a:latin typeface="Calibri"/>
                <a:ea typeface="Calibri"/>
                <a:cs typeface="Calibri"/>
                <a:sym typeface="Calibri"/>
              </a:rPr>
              <a:t> </a:t>
            </a:r>
            <a:endParaRPr/>
          </a:p>
          <a:p>
            <a:pPr indent="-184150" lvl="1" marL="74295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73" name="Google Shape;173;p20"/>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74" name="Google Shape;174;p20"/>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5" name="Google Shape;175;p20"/>
          <p:cNvPicPr preferRelativeResize="0"/>
          <p:nvPr/>
        </p:nvPicPr>
        <p:blipFill rotWithShape="1">
          <a:blip r:embed="rId3">
            <a:alphaModFix/>
          </a:blip>
          <a:srcRect b="9633" l="32528" r="28338" t="26604"/>
          <a:stretch/>
        </p:blipFill>
        <p:spPr>
          <a:xfrm>
            <a:off x="375719" y="1213164"/>
            <a:ext cx="2903812" cy="2661369"/>
          </a:xfrm>
          <a:prstGeom prst="rect">
            <a:avLst/>
          </a:prstGeom>
          <a:noFill/>
          <a:ln>
            <a:noFill/>
          </a:ln>
        </p:spPr>
      </p:pic>
      <p:sp>
        <p:nvSpPr>
          <p:cNvPr id="176" name="Google Shape;176;p20"/>
          <p:cNvSpPr/>
          <p:nvPr/>
        </p:nvSpPr>
        <p:spPr>
          <a:xfrm>
            <a:off x="375719" y="3894268"/>
            <a:ext cx="336101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hlink"/>
                </a:solidFill>
                <a:latin typeface="Calibri"/>
                <a:ea typeface="Calibri"/>
                <a:cs typeface="Calibri"/>
                <a:sym typeface="Calibri"/>
                <a:hlinkClick r:id="rId4"/>
              </a:rPr>
              <a:t>https://www.ecad.eu/utils/showindices.php?8eomovar1c6c2o97n9vn8fi3hv</a:t>
            </a: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pic>
        <p:nvPicPr>
          <p:cNvPr id="177" name="Google Shape;177;p20"/>
          <p:cNvPicPr preferRelativeResize="0"/>
          <p:nvPr/>
        </p:nvPicPr>
        <p:blipFill rotWithShape="1">
          <a:blip r:embed="rId5">
            <a:alphaModFix/>
          </a:blip>
          <a:srcRect b="10641" l="31730" r="28678" t="24487"/>
          <a:stretch/>
        </p:blipFill>
        <p:spPr>
          <a:xfrm>
            <a:off x="6488723" y="1194309"/>
            <a:ext cx="2479432" cy="2343908"/>
          </a:xfrm>
          <a:prstGeom prst="rect">
            <a:avLst/>
          </a:prstGeom>
          <a:noFill/>
          <a:ln>
            <a:noFill/>
          </a:ln>
        </p:spPr>
      </p:pic>
      <p:pic>
        <p:nvPicPr>
          <p:cNvPr id="178" name="Google Shape;178;p20"/>
          <p:cNvPicPr preferRelativeResize="0"/>
          <p:nvPr/>
        </p:nvPicPr>
        <p:blipFill rotWithShape="1">
          <a:blip r:embed="rId6">
            <a:alphaModFix/>
          </a:blip>
          <a:srcRect b="9615" l="32019" r="27812" t="26154"/>
          <a:stretch/>
        </p:blipFill>
        <p:spPr>
          <a:xfrm>
            <a:off x="3815862" y="1213164"/>
            <a:ext cx="2584938" cy="2325053"/>
          </a:xfrm>
          <a:prstGeom prst="rect">
            <a:avLst/>
          </a:prstGeom>
          <a:noFill/>
          <a:ln>
            <a:noFill/>
          </a:ln>
        </p:spPr>
      </p:pic>
      <p:pic>
        <p:nvPicPr>
          <p:cNvPr id="179" name="Google Shape;179;p20"/>
          <p:cNvPicPr preferRelativeResize="0"/>
          <p:nvPr/>
        </p:nvPicPr>
        <p:blipFill rotWithShape="1">
          <a:blip r:embed="rId7">
            <a:alphaModFix/>
          </a:blip>
          <a:srcRect b="7948" l="30096" r="27644" t="26923"/>
          <a:stretch/>
        </p:blipFill>
        <p:spPr>
          <a:xfrm>
            <a:off x="9108831" y="1221128"/>
            <a:ext cx="2672862" cy="2317089"/>
          </a:xfrm>
          <a:prstGeom prst="rect">
            <a:avLst/>
          </a:prstGeom>
          <a:noFill/>
          <a:ln>
            <a:noFill/>
          </a:ln>
        </p:spPr>
      </p:pic>
      <p:pic>
        <p:nvPicPr>
          <p:cNvPr id="180" name="Google Shape;180;p20"/>
          <p:cNvPicPr preferRelativeResize="0"/>
          <p:nvPr/>
        </p:nvPicPr>
        <p:blipFill rotWithShape="1">
          <a:blip r:embed="rId8">
            <a:alphaModFix/>
          </a:blip>
          <a:srcRect b="3125" l="30817" r="23817" t="22163"/>
          <a:stretch/>
        </p:blipFill>
        <p:spPr>
          <a:xfrm>
            <a:off x="9168032" y="3695700"/>
            <a:ext cx="2505807" cy="2019299"/>
          </a:xfrm>
          <a:prstGeom prst="rect">
            <a:avLst/>
          </a:prstGeom>
          <a:noFill/>
          <a:ln>
            <a:noFill/>
          </a:ln>
        </p:spPr>
      </p:pic>
      <p:pic>
        <p:nvPicPr>
          <p:cNvPr id="181" name="Google Shape;181;p20"/>
          <p:cNvPicPr preferRelativeResize="0"/>
          <p:nvPr/>
        </p:nvPicPr>
        <p:blipFill rotWithShape="1">
          <a:blip r:embed="rId9">
            <a:alphaModFix/>
          </a:blip>
          <a:srcRect b="3218" l="19969" r="16854" t="24867"/>
          <a:stretch/>
        </p:blipFill>
        <p:spPr>
          <a:xfrm>
            <a:off x="5814559" y="3695699"/>
            <a:ext cx="3153596" cy="2019299"/>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87" name="Google Shape;187;p2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88" name="Google Shape;188;p2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9" name="Google Shape;189;p21"/>
          <p:cNvPicPr preferRelativeResize="0"/>
          <p:nvPr/>
        </p:nvPicPr>
        <p:blipFill rotWithShape="1">
          <a:blip r:embed="rId3">
            <a:alphaModFix/>
          </a:blip>
          <a:srcRect b="1687" l="4957" r="24895" t="21613"/>
          <a:stretch/>
        </p:blipFill>
        <p:spPr>
          <a:xfrm>
            <a:off x="213360" y="1356360"/>
            <a:ext cx="4621277" cy="2842259"/>
          </a:xfrm>
          <a:prstGeom prst="rect">
            <a:avLst/>
          </a:prstGeom>
          <a:noFill/>
          <a:ln>
            <a:noFill/>
          </a:ln>
        </p:spPr>
      </p:pic>
      <p:sp>
        <p:nvSpPr>
          <p:cNvPr id="190" name="Google Shape;190;p21"/>
          <p:cNvSpPr/>
          <p:nvPr/>
        </p:nvSpPr>
        <p:spPr>
          <a:xfrm>
            <a:off x="213360" y="4346358"/>
            <a:ext cx="479298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hlink"/>
                </a:solidFill>
                <a:latin typeface="Calibri"/>
                <a:ea typeface="Calibri"/>
                <a:cs typeface="Calibri"/>
                <a:sym typeface="Calibri"/>
                <a:hlinkClick r:id="rId4"/>
              </a:rPr>
              <a:t>https://cds.climate.copernicus.eu/cdsapp#!/software/app-era5-explorer?tab=app</a:t>
            </a: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pic>
        <p:nvPicPr>
          <p:cNvPr descr="C:\Users\Алина\AppData\Local\Packages\Microsoft.Windows.Photos_8wekyb3d8bbwe\TempState\ShareServiceTempFolder\BEST (Berkeley Earth Surface Temperature) 1880-2019_TXge35_ANN_AverageMap_1880-2019_40to50_27to40.jpeg" id="191" name="Google Shape;191;p21"/>
          <p:cNvPicPr preferRelativeResize="0"/>
          <p:nvPr/>
        </p:nvPicPr>
        <p:blipFill rotWithShape="1">
          <a:blip r:embed="rId5">
            <a:alphaModFix/>
          </a:blip>
          <a:srcRect b="0" l="0" r="13799" t="0"/>
          <a:stretch/>
        </p:blipFill>
        <p:spPr>
          <a:xfrm>
            <a:off x="5006340" y="1326649"/>
            <a:ext cx="3335020" cy="2445251"/>
          </a:xfrm>
          <a:prstGeom prst="rect">
            <a:avLst/>
          </a:prstGeom>
          <a:noFill/>
          <a:ln>
            <a:noFill/>
          </a:ln>
        </p:spPr>
      </p:pic>
      <p:sp>
        <p:nvSpPr>
          <p:cNvPr id="192" name="Google Shape;192;p21"/>
          <p:cNvSpPr/>
          <p:nvPr/>
        </p:nvSpPr>
        <p:spPr>
          <a:xfrm>
            <a:off x="6655450" y="3981223"/>
            <a:ext cx="33718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6"/>
              </a:rPr>
              <a:t>https://www.climdex.org/access/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C:\Users\Алина\AppData\Local\Packages\Microsoft.Windows.Photos_8wekyb3d8bbwe\TempState\ShareServiceTempFolder\BEST (Berkeley Earth Surface Temperature) 1880-2019_TXge35_ANN_TimeSeries_1880-2019_40to50_27to40.jpeg" id="193" name="Google Shape;193;p21"/>
          <p:cNvPicPr preferRelativeResize="0"/>
          <p:nvPr/>
        </p:nvPicPr>
        <p:blipFill rotWithShape="1">
          <a:blip r:embed="rId7">
            <a:alphaModFix/>
          </a:blip>
          <a:srcRect b="0" l="0" r="10719" t="15564"/>
          <a:stretch/>
        </p:blipFill>
        <p:spPr>
          <a:xfrm>
            <a:off x="8443449" y="1326648"/>
            <a:ext cx="3544108" cy="251383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6/15/2024</a:t>
            </a:r>
            <a:endParaRPr/>
          </a:p>
        </p:txBody>
      </p:sp>
      <p:sp>
        <p:nvSpPr>
          <p:cNvPr id="199" name="Google Shape;199;p2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00" name="Google Shape;200;p2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1" name="Google Shape;201;p22"/>
          <p:cNvSpPr txBox="1"/>
          <p:nvPr/>
        </p:nvSpPr>
        <p:spPr>
          <a:xfrm>
            <a:off x="266701" y="1195882"/>
            <a:ext cx="5712068" cy="648071"/>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lt1"/>
                </a:solidFill>
                <a:latin typeface="Calibri"/>
                <a:ea typeface="Calibri"/>
                <a:cs typeface="Calibri"/>
                <a:sym typeface="Calibri"/>
              </a:rPr>
              <a:t>3. Analysis of basic climate indices </a:t>
            </a:r>
            <a:endParaRPr sz="6000">
              <a:solidFill>
                <a:schemeClr val="lt1"/>
              </a:solidFill>
              <a:latin typeface="Calibri"/>
              <a:ea typeface="Calibri"/>
              <a:cs typeface="Calibri"/>
              <a:sym typeface="Calibri"/>
            </a:endParaRPr>
          </a:p>
        </p:txBody>
      </p:sp>
      <p:graphicFrame>
        <p:nvGraphicFramePr>
          <p:cNvPr id="202" name="Google Shape;202;p22"/>
          <p:cNvGraphicFramePr/>
          <p:nvPr/>
        </p:nvGraphicFramePr>
        <p:xfrm>
          <a:off x="263672" y="2062480"/>
          <a:ext cx="3000000" cy="3000000"/>
        </p:xfrm>
        <a:graphic>
          <a:graphicData uri="http://schemas.openxmlformats.org/drawingml/2006/table">
            <a:tbl>
              <a:tblPr bandRow="1" firstCol="1" firstRow="1">
                <a:noFill/>
                <a:tableStyleId>{161986FF-CA04-422A-A00B-0B4868202EC0}</a:tableStyleId>
              </a:tblPr>
              <a:tblGrid>
                <a:gridCol w="3349975"/>
                <a:gridCol w="1957375"/>
              </a:tblGrid>
              <a:tr h="262900">
                <a:tc>
                  <a:txBody>
                    <a:bodyPr/>
                    <a:lstStyle/>
                    <a:p>
                      <a:pPr indent="0" lvl="0" marL="0" marR="0" rtl="0" algn="l">
                        <a:spcBef>
                          <a:spcPts val="0"/>
                        </a:spcBef>
                        <a:spcAft>
                          <a:spcPts val="0"/>
                        </a:spcAft>
                        <a:buNone/>
                      </a:pPr>
                      <a:r>
                        <a:rPr lang="en-US" sz="1200" u="none" cap="none" strike="noStrike">
                          <a:solidFill>
                            <a:schemeClr val="lt1"/>
                          </a:solidFill>
                        </a:rPr>
                        <a:t>METEO-CLIMATIC CONDITIONS THAT BENEFIT THE ACTIVITY</a:t>
                      </a:r>
                      <a:endParaRPr sz="1100" u="none" cap="none" strike="noStrike">
                        <a:solidFill>
                          <a:schemeClr val="lt1"/>
                        </a:solidFill>
                        <a:latin typeface="Gill Sans"/>
                        <a:ea typeface="Gill Sans"/>
                        <a:cs typeface="Gill Sans"/>
                        <a:sym typeface="Gill Sans"/>
                      </a:endParaRPr>
                    </a:p>
                  </a:txBody>
                  <a:tcPr marT="0" marB="0" marR="68575" marL="68575">
                    <a:solidFill>
                      <a:srgbClr val="92D050"/>
                    </a:solidFill>
                  </a:tcPr>
                </a:tc>
                <a:tc>
                  <a:txBody>
                    <a:bodyPr/>
                    <a:lstStyle/>
                    <a:p>
                      <a:pPr indent="0" lvl="0" marL="0" marR="0" rtl="0" algn="l">
                        <a:spcBef>
                          <a:spcPts val="0"/>
                        </a:spcBef>
                        <a:spcAft>
                          <a:spcPts val="0"/>
                        </a:spcAft>
                        <a:buNone/>
                      </a:pPr>
                      <a:r>
                        <a:rPr lang="en-US" sz="1200" u="none" cap="none" strike="noStrike"/>
                        <a:t>DETAIL/COMMENT</a:t>
                      </a:r>
                      <a:endParaRPr sz="1100" u="none" cap="none" strike="noStrike">
                        <a:latin typeface="Gill Sans"/>
                        <a:ea typeface="Gill Sans"/>
                        <a:cs typeface="Gill Sans"/>
                        <a:sym typeface="Gill Sans"/>
                      </a:endParaRPr>
                    </a:p>
                  </a:txBody>
                  <a:tcPr marT="0" marB="0" marR="68575" marL="68575"/>
                </a:tc>
              </a:tr>
              <a:tr h="172075">
                <a:tc>
                  <a:txBody>
                    <a:bodyPr/>
                    <a:lstStyle/>
                    <a:p>
                      <a:pPr indent="0" lvl="0" marL="0" marR="0" rtl="0" algn="l">
                        <a:spcBef>
                          <a:spcPts val="0"/>
                        </a:spcBef>
                        <a:spcAft>
                          <a:spcPts val="0"/>
                        </a:spcAft>
                        <a:buNone/>
                      </a:pPr>
                      <a:r>
                        <a:rPr lang="en-US" sz="1200" u="none" cap="none" strike="noStrike"/>
                        <a:t>COMFORTABLE AIR TEMPERATURE</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15-24 ˚C</a:t>
                      </a:r>
                      <a:endParaRPr sz="1100" u="none" cap="none" strike="noStrike">
                        <a:latin typeface="Gill Sans"/>
                        <a:ea typeface="Gill Sans"/>
                        <a:cs typeface="Gill Sans"/>
                        <a:sym typeface="Gill Sans"/>
                      </a:endParaRPr>
                    </a:p>
                  </a:txBody>
                  <a:tcPr marT="0" marB="0" marR="68575" marL="68575"/>
                </a:tc>
              </a:tr>
              <a:tr h="175250">
                <a:tc>
                  <a:txBody>
                    <a:bodyPr/>
                    <a:lstStyle/>
                    <a:p>
                      <a:pPr indent="0" lvl="0" marL="0" marR="0" rtl="0" algn="l">
                        <a:spcBef>
                          <a:spcPts val="0"/>
                        </a:spcBef>
                        <a:spcAft>
                          <a:spcPts val="0"/>
                        </a:spcAft>
                        <a:buNone/>
                      </a:pPr>
                      <a:r>
                        <a:rPr lang="en-US" sz="1200" u="none" cap="none" strike="noStrike"/>
                        <a:t>OPTIMUM RELATIVE HUMIDITY</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40-60 %</a:t>
                      </a:r>
                      <a:endParaRPr sz="1100" u="none" cap="none" strike="noStrike">
                        <a:latin typeface="Gill Sans"/>
                        <a:ea typeface="Gill Sans"/>
                        <a:cs typeface="Gill Sans"/>
                        <a:sym typeface="Gill Sans"/>
                      </a:endParaRPr>
                    </a:p>
                  </a:txBody>
                  <a:tcPr marT="0" marB="0" marR="68575" marL="68575"/>
                </a:tc>
              </a:tr>
              <a:tr h="53975">
                <a:tc>
                  <a:txBody>
                    <a:bodyPr/>
                    <a:lstStyle/>
                    <a:p>
                      <a:pPr indent="0" lvl="0" marL="0" marR="0" rtl="0" algn="l">
                        <a:spcBef>
                          <a:spcPts val="0"/>
                        </a:spcBef>
                        <a:spcAft>
                          <a:spcPts val="0"/>
                        </a:spcAft>
                        <a:buNone/>
                      </a:pPr>
                      <a:r>
                        <a:rPr lang="en-US" sz="1200" u="none" cap="none" strike="noStrike"/>
                        <a:t>COMFORTABLE DEW POINT</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10-16 ˚C</a:t>
                      </a:r>
                      <a:endParaRPr sz="1100" u="none" cap="none" strike="noStrike">
                        <a:latin typeface="Gill Sans"/>
                        <a:ea typeface="Gill Sans"/>
                        <a:cs typeface="Gill Sans"/>
                        <a:sym typeface="Gill Sans"/>
                      </a:endParaRPr>
                    </a:p>
                  </a:txBody>
                  <a:tcPr marT="0" marB="0" marR="68575" marL="68575"/>
                </a:tc>
              </a:tr>
              <a:tr h="124450">
                <a:tc>
                  <a:txBody>
                    <a:bodyPr/>
                    <a:lstStyle/>
                    <a:p>
                      <a:pPr indent="0" lvl="0" marL="0" marR="0" rtl="0" algn="l">
                        <a:spcBef>
                          <a:spcPts val="0"/>
                        </a:spcBef>
                        <a:spcAft>
                          <a:spcPts val="0"/>
                        </a:spcAft>
                        <a:buNone/>
                      </a:pPr>
                      <a:r>
                        <a:rPr lang="en-US" sz="1200" u="none" cap="none" strike="noStrike"/>
                        <a:t>COMFORTABLE TEMPERATURE VARIABILITY FROM DAY TO DAY</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0-4 ˚С</a:t>
                      </a:r>
                      <a:endParaRPr sz="1100" u="none" cap="none" strike="noStrike">
                        <a:latin typeface="Gill Sans"/>
                        <a:ea typeface="Gill Sans"/>
                        <a:cs typeface="Gill Sans"/>
                        <a:sym typeface="Gill Sans"/>
                      </a:endParaRPr>
                    </a:p>
                  </a:txBody>
                  <a:tcPr marT="0" marB="0" marR="68575" marL="68575"/>
                </a:tc>
              </a:tr>
              <a:tr h="225425">
                <a:tc>
                  <a:txBody>
                    <a:bodyPr/>
                    <a:lstStyle/>
                    <a:p>
                      <a:pPr indent="0" lvl="0" marL="0" marR="0" rtl="0" algn="l">
                        <a:spcBef>
                          <a:spcPts val="0"/>
                        </a:spcBef>
                        <a:spcAft>
                          <a:spcPts val="0"/>
                        </a:spcAft>
                        <a:buNone/>
                      </a:pPr>
                      <a:r>
                        <a:rPr lang="en-US" sz="1200" u="none" cap="none" strike="noStrike"/>
                        <a:t>COMFORTABLE VARIABILITY OF ATMOSPHERIC PRESSURE FROM DAY TO DAY</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1-4 hPa per day</a:t>
                      </a:r>
                      <a:endParaRPr sz="1100" u="none" cap="none" strike="noStrike">
                        <a:latin typeface="Gill Sans"/>
                        <a:ea typeface="Gill Sans"/>
                        <a:cs typeface="Gill Sans"/>
                        <a:sym typeface="Gill Sans"/>
                      </a:endParaRPr>
                    </a:p>
                  </a:txBody>
                  <a:tcPr marT="0" marB="0" marR="68575" marL="68575"/>
                </a:tc>
              </a:tr>
              <a:tr h="183525">
                <a:tc>
                  <a:txBody>
                    <a:bodyPr/>
                    <a:lstStyle/>
                    <a:p>
                      <a:pPr indent="0" lvl="0" marL="0" marR="0" rtl="0" algn="l">
                        <a:spcBef>
                          <a:spcPts val="0"/>
                        </a:spcBef>
                        <a:spcAft>
                          <a:spcPts val="0"/>
                        </a:spcAft>
                        <a:buNone/>
                      </a:pPr>
                      <a:r>
                        <a:rPr lang="en-US" sz="1200" u="none" cap="none" strike="noStrike"/>
                        <a:t>LIGHT PRECIPITATION</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&lt; 10 mm per day</a:t>
                      </a:r>
                      <a:endParaRPr sz="1100" u="none" cap="none" strike="noStrike">
                        <a:latin typeface="Gill Sans"/>
                        <a:ea typeface="Gill Sans"/>
                        <a:cs typeface="Gill Sans"/>
                        <a:sym typeface="Gill Sans"/>
                      </a:endParaRPr>
                    </a:p>
                  </a:txBody>
                  <a:tcPr marT="0" marB="0" marR="68575" marL="68575"/>
                </a:tc>
              </a:tr>
              <a:tr h="177800">
                <a:tc>
                  <a:txBody>
                    <a:bodyPr/>
                    <a:lstStyle/>
                    <a:p>
                      <a:pPr indent="0" lvl="0" marL="0" marR="0" rtl="0" algn="l">
                        <a:spcBef>
                          <a:spcPts val="0"/>
                        </a:spcBef>
                        <a:spcAft>
                          <a:spcPts val="0"/>
                        </a:spcAft>
                        <a:buNone/>
                      </a:pPr>
                      <a:r>
                        <a:rPr lang="en-US" sz="1200" u="none" cap="none" strike="noStrike"/>
                        <a:t>LIGHT WIND</a:t>
                      </a:r>
                      <a:endParaRPr sz="1100" u="none" cap="none" strike="noStrike">
                        <a:latin typeface="Gill Sans"/>
                        <a:ea typeface="Gill Sans"/>
                        <a:cs typeface="Gill Sans"/>
                        <a:sym typeface="Gill Sans"/>
                      </a:endParaRPr>
                    </a:p>
                  </a:txBody>
                  <a:tcPr marT="0" marB="0" marR="68575" marL="68575"/>
                </a:tc>
                <a:tc>
                  <a:txBody>
                    <a:bodyPr/>
                    <a:lstStyle/>
                    <a:p>
                      <a:pPr indent="0" lvl="0" marL="0" marR="0" rtl="0" algn="l">
                        <a:spcBef>
                          <a:spcPts val="0"/>
                        </a:spcBef>
                        <a:spcAft>
                          <a:spcPts val="0"/>
                        </a:spcAft>
                        <a:buNone/>
                      </a:pPr>
                      <a:r>
                        <a:rPr lang="en-US" sz="1200" u="none" cap="none" strike="noStrike"/>
                        <a:t>1-4 m/s</a:t>
                      </a:r>
                      <a:endParaRPr sz="1100" u="none" cap="none" strike="noStrike">
                        <a:latin typeface="Gill Sans"/>
                        <a:ea typeface="Gill Sans"/>
                        <a:cs typeface="Gill Sans"/>
                        <a:sym typeface="Gill Sans"/>
                      </a:endParaRPr>
                    </a:p>
                  </a:txBody>
                  <a:tcPr marT="0" marB="0" marR="68575" marL="68575"/>
                </a:tc>
              </a:tr>
            </a:tbl>
          </a:graphicData>
        </a:graphic>
      </p:graphicFrame>
      <p:graphicFrame>
        <p:nvGraphicFramePr>
          <p:cNvPr id="203" name="Google Shape;203;p22"/>
          <p:cNvGraphicFramePr/>
          <p:nvPr/>
        </p:nvGraphicFramePr>
        <p:xfrm>
          <a:off x="6046992" y="1348105"/>
          <a:ext cx="3000000" cy="3000000"/>
        </p:xfrm>
        <a:graphic>
          <a:graphicData uri="http://schemas.openxmlformats.org/drawingml/2006/table">
            <a:tbl>
              <a:tblPr bandRow="1" firstCol="1" firstRow="1">
                <a:noFill/>
                <a:tableStyleId>{161986FF-CA04-422A-A00B-0B4868202EC0}</a:tableStyleId>
              </a:tblPr>
              <a:tblGrid>
                <a:gridCol w="930800"/>
                <a:gridCol w="646625"/>
                <a:gridCol w="839975"/>
                <a:gridCol w="1221400"/>
                <a:gridCol w="1375600"/>
                <a:gridCol w="915450"/>
              </a:tblGrid>
              <a:tr h="370325">
                <a:tc>
                  <a:txBody>
                    <a:bodyPr/>
                    <a:lstStyle/>
                    <a:p>
                      <a:pPr indent="0" lvl="0" marL="0" marR="0" rtl="0" algn="ctr">
                        <a:spcBef>
                          <a:spcPts val="0"/>
                        </a:spcBef>
                        <a:spcAft>
                          <a:spcPts val="0"/>
                        </a:spcAft>
                        <a:buNone/>
                      </a:pPr>
                      <a:r>
                        <a:rPr lang="en-US" sz="600" u="none" cap="none" strike="noStrike">
                          <a:solidFill>
                            <a:schemeClr val="lt1"/>
                          </a:solidFill>
                        </a:rPr>
                        <a:t>METEO-CLIMATIC CONDITIONS THAT HARM THE ACTIVITY</a:t>
                      </a:r>
                      <a:endParaRPr sz="700" u="none" cap="none" strike="noStrike">
                        <a:solidFill>
                          <a:schemeClr val="lt1"/>
                        </a:solidFill>
                        <a:latin typeface="Gill Sans"/>
                        <a:ea typeface="Gill Sans"/>
                        <a:cs typeface="Gill Sans"/>
                        <a:sym typeface="Gill Sans"/>
                      </a:endParaRPr>
                    </a:p>
                  </a:txBody>
                  <a:tcPr marT="0" marB="0" marR="41650" marL="41650" anchor="ctr">
                    <a:solidFill>
                      <a:srgbClr val="FF0000"/>
                    </a:solidFill>
                  </a:tcPr>
                </a:tc>
                <a:tc>
                  <a:txBody>
                    <a:bodyPr/>
                    <a:lstStyle/>
                    <a:p>
                      <a:pPr indent="0" lvl="0" marL="0" marR="0" rtl="0" algn="ctr">
                        <a:spcBef>
                          <a:spcPts val="0"/>
                        </a:spcBef>
                        <a:spcAft>
                          <a:spcPts val="0"/>
                        </a:spcAft>
                        <a:buNone/>
                      </a:pPr>
                      <a:r>
                        <a:rPr lang="en-US" sz="600" u="none" cap="none" strike="noStrike"/>
                        <a:t>DETAIL/</a:t>
                      </a:r>
                      <a:endParaRPr/>
                    </a:p>
                    <a:p>
                      <a:pPr indent="0" lvl="0" marL="0" marR="0" rtl="0" algn="ctr">
                        <a:spcBef>
                          <a:spcPts val="0"/>
                        </a:spcBef>
                        <a:spcAft>
                          <a:spcPts val="0"/>
                        </a:spcAft>
                        <a:buNone/>
                      </a:pPr>
                      <a:r>
                        <a:rPr lang="en-US" sz="600" u="none" cap="none" strike="noStrike"/>
                        <a:t>COMMENT</a:t>
                      </a:r>
                      <a:endParaRPr sz="700" u="none" cap="none" strike="noStrike">
                        <a:latin typeface="Gill Sans"/>
                        <a:ea typeface="Gill Sans"/>
                        <a:cs typeface="Gill Sans"/>
                        <a:sym typeface="Gill Sans"/>
                      </a:endParaRPr>
                    </a:p>
                  </a:txBody>
                  <a:tcPr marT="0" marB="0" marR="41650" marL="41650" anchor="ctr"/>
                </a:tc>
                <a:tc>
                  <a:txBody>
                    <a:bodyPr/>
                    <a:lstStyle/>
                    <a:p>
                      <a:pPr indent="0" lvl="0" marL="0" marR="0" rtl="0" algn="ctr">
                        <a:spcBef>
                          <a:spcPts val="0"/>
                        </a:spcBef>
                        <a:spcAft>
                          <a:spcPts val="0"/>
                        </a:spcAft>
                        <a:buNone/>
                      </a:pPr>
                      <a:r>
                        <a:rPr lang="en-US" sz="600" u="none" cap="none" strike="noStrike"/>
                        <a:t>1-3 DAYS</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ctr">
                        <a:spcBef>
                          <a:spcPts val="0"/>
                        </a:spcBef>
                        <a:spcAft>
                          <a:spcPts val="0"/>
                        </a:spcAft>
                        <a:buNone/>
                      </a:pPr>
                      <a:r>
                        <a:rPr lang="en-US" sz="600" u="none" cap="none" strike="noStrike"/>
                        <a:t>10-15 DAYS</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ctr">
                        <a:spcBef>
                          <a:spcPts val="0"/>
                        </a:spcBef>
                        <a:spcAft>
                          <a:spcPts val="0"/>
                        </a:spcAft>
                        <a:buNone/>
                      </a:pPr>
                      <a:r>
                        <a:rPr lang="en-US" sz="600" u="none" cap="none" strike="noStrike"/>
                        <a:t>SEASONAL FORECAST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30 YEARS PROJECTION</a:t>
                      </a:r>
                      <a:endParaRPr sz="700" u="none" cap="none" strike="noStrike">
                        <a:latin typeface="Gill Sans"/>
                        <a:ea typeface="Gill Sans"/>
                        <a:cs typeface="Gill Sans"/>
                        <a:sym typeface="Gill Sans"/>
                      </a:endParaRPr>
                    </a:p>
                  </a:txBody>
                  <a:tcPr marT="0" marB="0" marR="41650" marL="41650"/>
                </a:tc>
              </a:tr>
              <a:tr h="555500">
                <a:tc>
                  <a:txBody>
                    <a:bodyPr/>
                    <a:lstStyle/>
                    <a:p>
                      <a:pPr indent="0" lvl="0" marL="0" marR="0" rtl="0" algn="l">
                        <a:spcBef>
                          <a:spcPts val="0"/>
                        </a:spcBef>
                        <a:spcAft>
                          <a:spcPts val="0"/>
                        </a:spcAft>
                        <a:buNone/>
                      </a:pPr>
                      <a:r>
                        <a:rPr lang="en-US" sz="900" u="none" cap="none" strike="noStrike"/>
                        <a:t>EXTREME HEAT </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&gt; 35 ˚C</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r>
              <a:tr h="462900">
                <a:tc>
                  <a:txBody>
                    <a:bodyPr/>
                    <a:lstStyle/>
                    <a:p>
                      <a:pPr indent="0" lvl="0" marL="0" marR="0" rtl="0" algn="l">
                        <a:spcBef>
                          <a:spcPts val="0"/>
                        </a:spcBef>
                        <a:spcAft>
                          <a:spcPts val="0"/>
                        </a:spcAft>
                        <a:buNone/>
                      </a:pPr>
                      <a:r>
                        <a:rPr lang="en-US" sz="900" u="none" cap="none" strike="noStrike"/>
                        <a:t>EXTREME COLD </a:t>
                      </a:r>
                      <a:endParaRPr sz="700" u="none" cap="none" strike="noStrike"/>
                    </a:p>
                    <a:p>
                      <a:pPr indent="0" lvl="0" marL="0" marR="0" rtl="0" algn="l">
                        <a:spcBef>
                          <a:spcPts val="0"/>
                        </a:spcBef>
                        <a:spcAft>
                          <a:spcPts val="0"/>
                        </a:spcAft>
                        <a:buNone/>
                      </a:pPr>
                      <a:r>
                        <a:rPr lang="en-US" sz="900" u="none" cap="none" strike="noStrike"/>
                        <a:t>(FOR CARDIO)</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&lt; 0 ˚C</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intakey, restriction of physical activity, dose adjustments or changes in treatment, space heating</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intakey, restriction of physical activity, dose adjustments or changes in treatment, space heating</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space heating, stable operation of electrical networks, sanitary education work</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space heating, stable operation of electrical networks, sanitary education work</a:t>
                      </a:r>
                      <a:endParaRPr sz="700" u="none" cap="none" strike="noStrike">
                        <a:latin typeface="Gill Sans"/>
                        <a:ea typeface="Gill Sans"/>
                        <a:cs typeface="Gill Sans"/>
                        <a:sym typeface="Gill Sans"/>
                      </a:endParaRPr>
                    </a:p>
                  </a:txBody>
                  <a:tcPr marT="0" marB="0" marR="41650" marL="41650"/>
                </a:tc>
              </a:tr>
              <a:tr h="555500">
                <a:tc>
                  <a:txBody>
                    <a:bodyPr/>
                    <a:lstStyle/>
                    <a:p>
                      <a:pPr indent="0" lvl="0" marL="0" marR="0" rtl="0" algn="l">
                        <a:spcBef>
                          <a:spcPts val="0"/>
                        </a:spcBef>
                        <a:spcAft>
                          <a:spcPts val="0"/>
                        </a:spcAft>
                        <a:buNone/>
                      </a:pPr>
                      <a:r>
                        <a:rPr lang="en-US" sz="900" u="none" cap="none" strike="noStrike"/>
                        <a:t>TROPICAL</a:t>
                      </a:r>
                      <a:endParaRPr/>
                    </a:p>
                    <a:p>
                      <a:pPr indent="0" lvl="0" marL="0" marR="0" rtl="0" algn="l">
                        <a:spcBef>
                          <a:spcPts val="0"/>
                        </a:spcBef>
                        <a:spcAft>
                          <a:spcPts val="0"/>
                        </a:spcAft>
                        <a:buNone/>
                      </a:pPr>
                      <a:r>
                        <a:rPr lang="en-US" sz="900" u="none" cap="none" strike="noStrike"/>
                        <a:t> NIGHTS</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700" u="none" cap="none" strike="noStrike"/>
                        <a:t>nights with a minimum temperature of 20°C</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r>
              <a:tr h="555500">
                <a:tc>
                  <a:txBody>
                    <a:bodyPr/>
                    <a:lstStyle/>
                    <a:p>
                      <a:pPr indent="0" lvl="0" marL="0" marR="0" rtl="0" algn="l">
                        <a:spcBef>
                          <a:spcPts val="0"/>
                        </a:spcBef>
                        <a:spcAft>
                          <a:spcPts val="0"/>
                        </a:spcAft>
                        <a:buNone/>
                      </a:pPr>
                      <a:r>
                        <a:rPr lang="en-US" sz="900" u="none" cap="none" strike="noStrike"/>
                        <a:t>HIGH HUMIDITY</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&gt;.75 %</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r>
              <a:tr h="462900">
                <a:tc>
                  <a:txBody>
                    <a:bodyPr/>
                    <a:lstStyle/>
                    <a:p>
                      <a:pPr indent="0" lvl="0" marL="0" marR="0" rtl="0" algn="l">
                        <a:spcBef>
                          <a:spcPts val="0"/>
                        </a:spcBef>
                        <a:spcAft>
                          <a:spcPts val="0"/>
                        </a:spcAft>
                        <a:buNone/>
                      </a:pPr>
                      <a:r>
                        <a:rPr lang="en-US" sz="900" u="none" cap="none" strike="noStrike"/>
                        <a:t>HEAT BURST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&gt; 12 ˚С per day</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adequate fluid intakey, 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adequate fluid intakey, 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air conditioning, stable operation of electrical networks, sanitary education work,</a:t>
                      </a:r>
                      <a:endParaRPr sz="700" u="none" cap="none" strike="noStrike">
                        <a:latin typeface="Gill Sans"/>
                        <a:ea typeface="Gill Sans"/>
                        <a:cs typeface="Gill Sans"/>
                        <a:sym typeface="Gill Sans"/>
                      </a:endParaRPr>
                    </a:p>
                  </a:txBody>
                  <a:tcPr marT="0" marB="0" marR="41650" marL="41650"/>
                </a:tc>
              </a:tr>
              <a:tr h="462900">
                <a:tc>
                  <a:txBody>
                    <a:bodyPr/>
                    <a:lstStyle/>
                    <a:p>
                      <a:pPr indent="0" lvl="0" marL="0" marR="0" rtl="0" algn="l">
                        <a:spcBef>
                          <a:spcPts val="0"/>
                        </a:spcBef>
                        <a:spcAft>
                          <a:spcPts val="0"/>
                        </a:spcAft>
                        <a:buNone/>
                      </a:pPr>
                      <a:r>
                        <a:rPr lang="en-US" sz="900" u="none" cap="none" strike="noStrike"/>
                        <a:t>PRESSURE </a:t>
                      </a:r>
                      <a:endParaRPr/>
                    </a:p>
                    <a:p>
                      <a:pPr indent="0" lvl="0" marL="0" marR="0" rtl="0" algn="l">
                        <a:spcBef>
                          <a:spcPts val="0"/>
                        </a:spcBef>
                        <a:spcAft>
                          <a:spcPts val="0"/>
                        </a:spcAft>
                        <a:buNone/>
                      </a:pPr>
                      <a:r>
                        <a:rPr lang="en-US" sz="900" u="none" cap="none" strike="noStrike"/>
                        <a:t> BURST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&gt; 8 hPa per day</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adequate fluid intakey, 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adequate fluid intakey, 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r>
              <a:tr h="462900">
                <a:tc>
                  <a:txBody>
                    <a:bodyPr/>
                    <a:lstStyle/>
                    <a:p>
                      <a:pPr indent="0" lvl="0" marL="0" marR="0" rtl="0" algn="l">
                        <a:spcBef>
                          <a:spcPts val="0"/>
                        </a:spcBef>
                        <a:spcAft>
                          <a:spcPts val="0"/>
                        </a:spcAft>
                        <a:buNone/>
                      </a:pPr>
                      <a:r>
                        <a:rPr lang="en-US" sz="900" u="none" cap="none" strike="noStrike"/>
                        <a:t>STRONG WIND </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900" u="none" cap="none" strike="noStrike"/>
                        <a:t>&gt; 15 m/s</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r>
              <a:tr h="462900">
                <a:tc>
                  <a:txBody>
                    <a:bodyPr/>
                    <a:lstStyle/>
                    <a:p>
                      <a:pPr indent="0" lvl="0" marL="0" marR="0" rtl="0" algn="l">
                        <a:spcBef>
                          <a:spcPts val="0"/>
                        </a:spcBef>
                        <a:spcAft>
                          <a:spcPts val="0"/>
                        </a:spcAft>
                        <a:buNone/>
                      </a:pPr>
                      <a:r>
                        <a:rPr lang="en-US" sz="900" u="none" cap="none" strike="noStrike"/>
                        <a:t>THUNDERSTORM</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 </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restriction of physical activity, dose adjustments or changes in treatment</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c>
                  <a:txBody>
                    <a:bodyPr/>
                    <a:lstStyle/>
                    <a:p>
                      <a:pPr indent="0" lvl="0" marL="0" marR="0" rtl="0" algn="l">
                        <a:spcBef>
                          <a:spcPts val="0"/>
                        </a:spcBef>
                        <a:spcAft>
                          <a:spcPts val="0"/>
                        </a:spcAft>
                        <a:buNone/>
                      </a:pPr>
                      <a:r>
                        <a:rPr lang="en-US" sz="600" u="none" cap="none" strike="noStrike"/>
                        <a:t>stable operation of electrical networks, sanitary education work, healthy lifestyle, daily regime</a:t>
                      </a:r>
                      <a:endParaRPr sz="700" u="none" cap="none" strike="noStrike">
                        <a:latin typeface="Gill Sans"/>
                        <a:ea typeface="Gill Sans"/>
                        <a:cs typeface="Gill Sans"/>
                        <a:sym typeface="Gill Sans"/>
                      </a:endParaRPr>
                    </a:p>
                  </a:txBody>
                  <a:tcPr marT="0" marB="0" marR="41650" marL="41650"/>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